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58" r:id="rId5"/>
    <p:sldId id="266" r:id="rId6"/>
    <p:sldId id="259" r:id="rId7"/>
    <p:sldId id="260" r:id="rId8"/>
    <p:sldId id="261" r:id="rId9"/>
    <p:sldId id="265" r:id="rId10"/>
    <p:sldId id="262"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B60F"/>
    <a:srgbClr val="F090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E9353E5-781A-4618-9EBB-C625CEB9A664}" type="datetimeFigureOut">
              <a:rPr lang="en-US" smtClean="0"/>
              <a:t>3/28/2012</a:t>
            </a:fld>
            <a:endParaRPr lang="en-US"/>
          </a:p>
        </p:txBody>
      </p:sp>
      <p:sp>
        <p:nvSpPr>
          <p:cNvPr id="8" name="Slide Number Placeholder 7"/>
          <p:cNvSpPr>
            <a:spLocks noGrp="1"/>
          </p:cNvSpPr>
          <p:nvPr>
            <p:ph type="sldNum" sz="quarter" idx="11"/>
          </p:nvPr>
        </p:nvSpPr>
        <p:spPr/>
        <p:txBody>
          <a:bodyPr/>
          <a:lstStyle/>
          <a:p>
            <a:fld id="{AAF5FDAD-5595-4904-BE81-16E257262589}"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9353E5-781A-4618-9EBB-C625CEB9A664}" type="datetimeFigureOut">
              <a:rPr lang="en-US" smtClean="0"/>
              <a:t>3/28/2012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F5FDAD-5595-4904-BE81-16E25726258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9353E5-781A-4618-9EBB-C625CEB9A664}" type="datetimeFigureOut">
              <a:rPr lang="en-US" smtClean="0"/>
              <a:t>3/28/2012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F5FDAD-5595-4904-BE81-16E25726258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E9353E5-781A-4618-9EBB-C625CEB9A664}" type="datetimeFigureOut">
              <a:rPr lang="en-US" smtClean="0"/>
              <a:t>3/28/2012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F5FDAD-5595-4904-BE81-16E25726258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9353E5-781A-4618-9EBB-C625CEB9A664}" type="datetimeFigureOut">
              <a:rPr lang="en-US" smtClean="0"/>
              <a:t>3/28/2012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F5FDAD-5595-4904-BE81-16E25726258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E9353E5-781A-4618-9EBB-C625CEB9A664}" type="datetimeFigureOut">
              <a:rPr lang="en-US" smtClean="0"/>
              <a:t>3/28/2012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F5FDAD-5595-4904-BE81-16E257262589}"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E9353E5-781A-4618-9EBB-C625CEB9A664}" type="datetimeFigureOut">
              <a:rPr lang="en-US" smtClean="0"/>
              <a:t>3/28/2012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F5FDAD-5595-4904-BE81-16E257262589}"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9353E5-781A-4618-9EBB-C625CEB9A664}" type="datetimeFigureOut">
              <a:rPr lang="en-US" smtClean="0"/>
              <a:t>3/28/2012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F5FDAD-5595-4904-BE81-16E25726258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9353E5-781A-4618-9EBB-C625CEB9A664}" type="datetimeFigureOut">
              <a:rPr lang="en-US" smtClean="0"/>
              <a:t>3/28/2012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F5FDAD-5595-4904-BE81-16E25726258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9353E5-781A-4618-9EBB-C625CEB9A664}" type="datetimeFigureOut">
              <a:rPr lang="en-US" smtClean="0"/>
              <a:t>3/28/2012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F5FDAD-5595-4904-BE81-16E25726258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9353E5-781A-4618-9EBB-C625CEB9A664}" type="datetimeFigureOut">
              <a:rPr lang="en-US" smtClean="0"/>
              <a:t>3/28/2012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F5FDAD-5595-4904-BE81-16E25726258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bg2">
              <a:lumMod val="75000"/>
              <a:lumOff val="25000"/>
            </a:schemeClr>
          </a:fgClr>
          <a:bgClr>
            <a:schemeClr val="bg1"/>
          </a:bgClr>
        </a:pattFill>
        <a:effectLst/>
      </p:bgPr>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1E9353E5-781A-4618-9EBB-C625CEB9A664}" type="datetimeFigureOut">
              <a:rPr lang="en-US" smtClean="0"/>
              <a:t>3/28/2012</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AAF5FDAD-5595-4904-BE81-16E257262589}"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wcsrussia.org/Projects/SiberianTigerProject/tabid/1222/language/en-US/Default.aspx" TargetMode="External"/><Relationship Id="rId7" Type="http://schemas.openxmlformats.org/officeDocument/2006/relationships/hyperlink" Target="http://www.panthera.org/species/tiger/subspecies" TargetMode="External"/><Relationship Id="rId2" Type="http://schemas.openxmlformats.org/officeDocument/2006/relationships/hyperlink" Target="http://animals.nationalgeographic.com/animals/mammals/siberian-tiger/" TargetMode="External"/><Relationship Id="rId1" Type="http://schemas.openxmlformats.org/officeDocument/2006/relationships/slideLayout" Target="../slideLayouts/slideLayout2.xml"/><Relationship Id="rId6" Type="http://schemas.openxmlformats.org/officeDocument/2006/relationships/hyperlink" Target="http://www.wonderclub.com/Wildlife/mammals/SiberianTiger.htm" TargetMode="External"/><Relationship Id="rId5" Type="http://schemas.openxmlformats.org/officeDocument/2006/relationships/hyperlink" Target="http://www.huffingtonpost.com/2011/03/07/siberian-tiger-population_n_829348.html" TargetMode="External"/><Relationship Id="rId4" Type="http://schemas.openxmlformats.org/officeDocument/2006/relationships/hyperlink" Target="http://bioweb.uwlax.edu/bio203/s2007/salus_crys/characteristics.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sheppardsoftware.com/content/animals/animals/mammals/tiger.htm" TargetMode="Externa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animalsblog.info/blog/?p=11" TargetMode="Externa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nwf.org/internationalwildlife/article.cfm?articleId=11&amp;issueId=1" TargetMode="External"/><Relationship Id="rId1" Type="http://schemas.openxmlformats.org/officeDocument/2006/relationships/slideLayout" Target="../slideLayouts/slideLayout7.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Siberian Tiger</a:t>
            </a:r>
            <a:endParaRPr lang="en-US" dirty="0"/>
          </a:p>
        </p:txBody>
      </p:sp>
      <p:sp>
        <p:nvSpPr>
          <p:cNvPr id="3" name="Subtitle 2"/>
          <p:cNvSpPr>
            <a:spLocks noGrp="1"/>
          </p:cNvSpPr>
          <p:nvPr>
            <p:ph type="subTitle" idx="1"/>
          </p:nvPr>
        </p:nvSpPr>
        <p:spPr/>
        <p:txBody>
          <a:bodyPr/>
          <a:lstStyle/>
          <a:p>
            <a:r>
              <a:rPr lang="en-US" dirty="0" smtClean="0"/>
              <a:t>By: Connor </a:t>
            </a:r>
            <a:r>
              <a:rPr lang="en-US" dirty="0" err="1" smtClean="0"/>
              <a:t>McInnes</a:t>
            </a:r>
            <a:endParaRPr lang="en-US" dirty="0" smtClean="0"/>
          </a:p>
          <a:p>
            <a:r>
              <a:rPr lang="en-US" dirty="0" smtClean="0"/>
              <a:t>Kendall </a:t>
            </a:r>
            <a:r>
              <a:rPr lang="en-US" dirty="0" err="1" smtClean="0"/>
              <a:t>Dentlinger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Being Done</a:t>
            </a:r>
            <a:endParaRPr lang="en-US" dirty="0"/>
          </a:p>
        </p:txBody>
      </p:sp>
      <p:sp>
        <p:nvSpPr>
          <p:cNvPr id="3" name="Content Placeholder 2"/>
          <p:cNvSpPr>
            <a:spLocks noGrp="1"/>
          </p:cNvSpPr>
          <p:nvPr>
            <p:ph idx="1"/>
          </p:nvPr>
        </p:nvSpPr>
        <p:spPr/>
        <p:txBody>
          <a:bodyPr>
            <a:normAutofit/>
          </a:bodyPr>
          <a:lstStyle/>
          <a:p>
            <a:r>
              <a:rPr lang="en-US" dirty="0" smtClean="0"/>
              <a:t>In the 1970's the Soviet Union made efforts to protect the tigers' territory in far east Siberia.  Eventually Russia took over, and began to cut down some of the trees in the area.  Tigers are also protected by the Convention on International Trade of Endangered Species (CITES).  The law under CITES prohibits the trade of tigers and their parts between countries.  There are also many organizations that people can donate to that offer help to save the tigers.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normAutofit fontScale="77500" lnSpcReduction="20000"/>
          </a:bodyPr>
          <a:lstStyle/>
          <a:p>
            <a:r>
              <a:rPr lang="en-US" sz="2800" u="sng" dirty="0">
                <a:hlinkClick r:id="rId2"/>
              </a:rPr>
              <a:t>http://animals.nationalgeographic.com/animals/mammals/siberian-tiger/</a:t>
            </a:r>
            <a:endParaRPr lang="en-US" sz="2800" dirty="0"/>
          </a:p>
          <a:p>
            <a:r>
              <a:rPr lang="en-US" sz="2800" u="sng" dirty="0">
                <a:hlinkClick r:id="rId3"/>
              </a:rPr>
              <a:t>http://www.wcsrussia.org/Projects/SiberianTigerProject/tabid/1222/language/en-US/Default.aspx</a:t>
            </a:r>
            <a:endParaRPr lang="en-US" sz="2800" dirty="0"/>
          </a:p>
          <a:p>
            <a:r>
              <a:rPr lang="en-US" sz="2800" u="sng" dirty="0">
                <a:hlinkClick r:id="rId4"/>
              </a:rPr>
              <a:t>http://</a:t>
            </a:r>
            <a:r>
              <a:rPr lang="en-US" sz="2800" u="sng" dirty="0" smtClean="0">
                <a:hlinkClick r:id="rId4"/>
              </a:rPr>
              <a:t>bioweb.uwlax.edu/bio203/s2007/salus_crys/characteristics.htm</a:t>
            </a:r>
            <a:endParaRPr lang="en-US" sz="2800" dirty="0"/>
          </a:p>
          <a:p>
            <a:r>
              <a:rPr lang="en-US" sz="2800" u="sng" dirty="0">
                <a:hlinkClick r:id="rId5"/>
              </a:rPr>
              <a:t>http://www.huffingtonpost.com/2011/03/07/siberian-tiger-population_n_829348.html</a:t>
            </a:r>
            <a:endParaRPr lang="en-US" sz="2800" dirty="0"/>
          </a:p>
          <a:p>
            <a:r>
              <a:rPr lang="en-US" sz="2800" u="sng" dirty="0">
                <a:hlinkClick r:id="rId6"/>
              </a:rPr>
              <a:t>http://www.wonderclub.com/Wildlife/mammals/SiberianTiger.htm</a:t>
            </a:r>
            <a:endParaRPr lang="en-US" sz="2800" dirty="0"/>
          </a:p>
          <a:p>
            <a:r>
              <a:rPr lang="en-US" sz="2800" u="sng" dirty="0">
                <a:hlinkClick r:id="rId7"/>
              </a:rPr>
              <a:t>http://www.panthera.org/species/tiger/subspecies</a:t>
            </a:r>
            <a:endParaRPr lang="en-US" sz="2800"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Information</a:t>
            </a:r>
            <a:endParaRPr lang="en-US" dirty="0"/>
          </a:p>
        </p:txBody>
      </p:sp>
      <p:sp>
        <p:nvSpPr>
          <p:cNvPr id="3" name="Content Placeholder 2"/>
          <p:cNvSpPr>
            <a:spLocks noGrp="1"/>
          </p:cNvSpPr>
          <p:nvPr>
            <p:ph idx="1"/>
          </p:nvPr>
        </p:nvSpPr>
        <p:spPr/>
        <p:txBody>
          <a:bodyPr>
            <a:normAutofit fontScale="85000" lnSpcReduction="20000"/>
          </a:bodyPr>
          <a:lstStyle/>
          <a:p>
            <a:r>
              <a:rPr lang="en-US" sz="2400" dirty="0" err="1" smtClean="0"/>
              <a:t>Panthera</a:t>
            </a:r>
            <a:r>
              <a:rPr lang="en-US" sz="2400" dirty="0" smtClean="0"/>
              <a:t> </a:t>
            </a:r>
            <a:r>
              <a:rPr lang="en-US" sz="2400" dirty="0" err="1" smtClean="0"/>
              <a:t>tigris</a:t>
            </a:r>
            <a:r>
              <a:rPr lang="en-US" sz="2400" dirty="0" smtClean="0"/>
              <a:t> </a:t>
            </a:r>
            <a:r>
              <a:rPr lang="en-US" sz="2400" dirty="0" err="1" smtClean="0"/>
              <a:t>altaica</a:t>
            </a:r>
            <a:endParaRPr lang="en-US" sz="2400" dirty="0" smtClean="0"/>
          </a:p>
          <a:p>
            <a:r>
              <a:rPr lang="en-US" sz="2400" dirty="0" smtClean="0"/>
              <a:t>Their coat is striped, yellow-orange in color and has white on its tail, underside, back and legs. The males have ruffs of fur around their cheeks.</a:t>
            </a:r>
          </a:p>
          <a:p>
            <a:r>
              <a:rPr lang="en-US" sz="2400" dirty="0" smtClean="0"/>
              <a:t>Males are about 700lbs and about ten feet long from nose to tail.  Females on the other hand weigh about 450lbs and average a length of eight feet.</a:t>
            </a:r>
          </a:p>
          <a:p>
            <a:r>
              <a:rPr lang="en-US" sz="2400" dirty="0" smtClean="0"/>
              <a:t>Warm Blooded </a:t>
            </a:r>
          </a:p>
          <a:p>
            <a:r>
              <a:rPr lang="en-US" sz="2400" dirty="0" smtClean="0"/>
              <a:t>Siberian tigers only come together to mate, and then the female is left to raise the cubs by herself.</a:t>
            </a:r>
          </a:p>
          <a:p>
            <a:r>
              <a:rPr lang="en-US" sz="2400" dirty="0" smtClean="0"/>
              <a:t>In the wild, Siberian tigers live for about fifteen years, but in captivity they live longer, to about twenty-five years.</a:t>
            </a:r>
          </a:p>
          <a:p>
            <a:endParaRPr lang="en-US" sz="2400"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sheppardsoftware.com/content/animals/animals/mammals/tiger.htm">
            <a:hlinkClick r:id="rId2"/>
          </p:cNvPr>
          <p:cNvPicPr>
            <a:picLocks noChangeAspect="1" noChangeArrowheads="1"/>
          </p:cNvPicPr>
          <p:nvPr/>
        </p:nvPicPr>
        <p:blipFill>
          <a:blip r:embed="rId3" cstate="print"/>
          <a:srcRect/>
          <a:stretch>
            <a:fillRect/>
          </a:stretch>
        </p:blipFill>
        <p:spPr bwMode="auto">
          <a:xfrm>
            <a:off x="4495800" y="457200"/>
            <a:ext cx="4286250" cy="3238500"/>
          </a:xfrm>
          <a:prstGeom prst="rect">
            <a:avLst/>
          </a:prstGeom>
          <a:noFill/>
        </p:spPr>
      </p:pic>
      <p:pic>
        <p:nvPicPr>
          <p:cNvPr id="2052" name="Picture 4" descr="http://4.bp.blogspot.com/-x6IbiYDpMy8/TeupuSqgNyI/AAAAAAAAAsk/AZuZ3h3apzI/s1600/siberian+tiger.jpg"/>
          <p:cNvPicPr>
            <a:picLocks noChangeAspect="1" noChangeArrowheads="1"/>
          </p:cNvPicPr>
          <p:nvPr/>
        </p:nvPicPr>
        <p:blipFill>
          <a:blip r:embed="rId4" cstate="print"/>
          <a:srcRect/>
          <a:stretch>
            <a:fillRect/>
          </a:stretch>
        </p:blipFill>
        <p:spPr bwMode="auto">
          <a:xfrm>
            <a:off x="304800" y="3810000"/>
            <a:ext cx="3746500" cy="2809875"/>
          </a:xfrm>
          <a:prstGeom prst="rect">
            <a:avLst/>
          </a:prstGeom>
          <a:noFill/>
        </p:spPr>
      </p:pic>
      <p:pic>
        <p:nvPicPr>
          <p:cNvPr id="2054" name="Picture 6" descr="http://2.bp.blogspot.com/-gAKqa-27XrE/TVcAmRRQZiI/AAAAAAAAAp0/Ih4RfGJRiVE/s1600/Siberian+tiger+Tatiana.jpg"/>
          <p:cNvPicPr>
            <a:picLocks noChangeAspect="1" noChangeArrowheads="1"/>
          </p:cNvPicPr>
          <p:nvPr/>
        </p:nvPicPr>
        <p:blipFill>
          <a:blip r:embed="rId5" cstate="print"/>
          <a:srcRect/>
          <a:stretch>
            <a:fillRect/>
          </a:stretch>
        </p:blipFill>
        <p:spPr bwMode="auto">
          <a:xfrm>
            <a:off x="762000" y="304800"/>
            <a:ext cx="2857500" cy="3019425"/>
          </a:xfrm>
          <a:prstGeom prst="rect">
            <a:avLst/>
          </a:prstGeom>
          <a:noFill/>
        </p:spPr>
      </p:pic>
      <p:pic>
        <p:nvPicPr>
          <p:cNvPr id="2056" name="Picture 8" descr="http://www.ryanphotographic.com/images/JPEGS/Panthera%20tigris%20Siberian%20Tiger%20Flehmen%20response.jpg"/>
          <p:cNvPicPr>
            <a:picLocks noChangeAspect="1" noChangeArrowheads="1"/>
          </p:cNvPicPr>
          <p:nvPr/>
        </p:nvPicPr>
        <p:blipFill>
          <a:blip r:embed="rId6" cstate="print"/>
          <a:srcRect/>
          <a:stretch>
            <a:fillRect/>
          </a:stretch>
        </p:blipFill>
        <p:spPr bwMode="auto">
          <a:xfrm>
            <a:off x="4572000" y="3886200"/>
            <a:ext cx="3781092" cy="267335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Habitat</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smtClean="0"/>
              <a:t>Siberian tigers live in eastern Russia, northeastern China and northeastern Manchuria.  They also live along the coastline of Siberia where they can withstand temperatures of up to -40°F, but usually stay around -4°F.  Siberian tigers prefer cool temperatures. </a:t>
            </a:r>
          </a:p>
          <a:p>
            <a:r>
              <a:rPr lang="en-US" sz="2400" dirty="0" smtClean="0"/>
              <a:t>They live in both coniferous and deciduous forests, but prefer areas with tall grass for hunting. These tigers are native to the Amur-</a:t>
            </a:r>
            <a:r>
              <a:rPr lang="en-US" sz="2400" dirty="0" err="1" smtClean="0"/>
              <a:t>Ussuri</a:t>
            </a:r>
            <a:r>
              <a:rPr lang="en-US" sz="2400" dirty="0" smtClean="0"/>
              <a:t> region of Russia. </a:t>
            </a:r>
          </a:p>
          <a:p>
            <a:r>
              <a:rPr lang="en-US" sz="2400" dirty="0" smtClean="0"/>
              <a:t>Siberian tigers have an average of 10-30sq. miles of territory each.</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www.animalsblog.info/blog/?p=11">
            <a:hlinkClick r:id="rId2" tooltip="Distribution of the Siberian Tiger (in red)"/>
          </p:cNvPr>
          <p:cNvPicPr>
            <a:picLocks noChangeAspect="1" noChangeArrowheads="1"/>
          </p:cNvPicPr>
          <p:nvPr/>
        </p:nvPicPr>
        <p:blipFill>
          <a:blip r:embed="rId3" cstate="print"/>
          <a:srcRect/>
          <a:stretch>
            <a:fillRect/>
          </a:stretch>
        </p:blipFill>
        <p:spPr bwMode="auto">
          <a:xfrm>
            <a:off x="304801" y="228600"/>
            <a:ext cx="4777316" cy="2819400"/>
          </a:xfrm>
          <a:prstGeom prst="rect">
            <a:avLst/>
          </a:prstGeom>
          <a:noFill/>
        </p:spPr>
      </p:pic>
      <p:pic>
        <p:nvPicPr>
          <p:cNvPr id="23556" name="Picture 4" descr="http://mapsof.net/uploads/static-maps/north_asia_un_subregion.png"/>
          <p:cNvPicPr>
            <a:picLocks noChangeAspect="1" noChangeArrowheads="1"/>
          </p:cNvPicPr>
          <p:nvPr/>
        </p:nvPicPr>
        <p:blipFill>
          <a:blip r:embed="rId4" cstate="print"/>
          <a:srcRect/>
          <a:stretch>
            <a:fillRect/>
          </a:stretch>
        </p:blipFill>
        <p:spPr bwMode="auto">
          <a:xfrm>
            <a:off x="3657600" y="3139510"/>
            <a:ext cx="4868107" cy="333749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Diet</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sz="2400" dirty="0" smtClean="0"/>
              <a:t> Siberian tigers spend much of their waking time hunting.  They are nocturnal therefore they prefer to hunt during the night.</a:t>
            </a:r>
          </a:p>
          <a:p>
            <a:pPr>
              <a:buNone/>
            </a:pPr>
            <a:r>
              <a:rPr lang="en-US" sz="2400" dirty="0" smtClean="0"/>
              <a:t>Only about one in every ten attempts to kill prey is successful.</a:t>
            </a:r>
          </a:p>
          <a:p>
            <a:pPr>
              <a:buNone/>
            </a:pPr>
            <a:r>
              <a:rPr lang="en-US" sz="2400" dirty="0" smtClean="0"/>
              <a:t>It will then drag its prey to a spot to eat it.  It can drag prey that would take over a dozen men to move!</a:t>
            </a:r>
          </a:p>
          <a:p>
            <a:pPr>
              <a:buNone/>
            </a:pPr>
            <a:r>
              <a:rPr lang="en-US" sz="2400" dirty="0" smtClean="0"/>
              <a:t>Siberian tigers mainly hunt wild boar, elk and deer, but if food is short, they will eat pretty much anything.  They will even go closer to town to hunt dogs and cats, but this poses a threat to the tiger because it could be killed by humans.  They can usually eat 100lbs in one sitting.</a:t>
            </a:r>
          </a:p>
          <a:p>
            <a:pPr>
              <a:buNone/>
            </a:pPr>
            <a:endParaRPr lang="en-US" sz="24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Endangered Statistics</a:t>
            </a:r>
            <a:endParaRPr lang="en-US" dirty="0"/>
          </a:p>
        </p:txBody>
      </p:sp>
      <p:sp>
        <p:nvSpPr>
          <p:cNvPr id="3" name="Content Placeholder 2"/>
          <p:cNvSpPr>
            <a:spLocks noGrp="1"/>
          </p:cNvSpPr>
          <p:nvPr>
            <p:ph idx="1"/>
          </p:nvPr>
        </p:nvSpPr>
        <p:spPr/>
        <p:txBody>
          <a:bodyPr>
            <a:normAutofit fontScale="92500" lnSpcReduction="20000"/>
          </a:bodyPr>
          <a:lstStyle/>
          <a:p>
            <a:r>
              <a:rPr lang="en-US" sz="2600" dirty="0" smtClean="0"/>
              <a:t>Siberian tigers, along with the other tigers, are an endangered species.  Only six of these species are still around and three others have become extinct. This means that these other six species are near extinction also.  Only about 350-500 Siberian tigers are left in the wild, and about 500 are captive.  The 500 that are captive are part of conservation programs such as the Species Survival Program (SSP) which breeds the tigers to make their population size grow and keep them from becoming extinct.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315200" cy="1154097"/>
          </a:xfrm>
        </p:spPr>
        <p:txBody>
          <a:bodyPr/>
          <a:lstStyle/>
          <a:p>
            <a:r>
              <a:rPr lang="en-US" dirty="0" smtClean="0"/>
              <a:t>Threats</a:t>
            </a:r>
            <a:endParaRPr lang="en-US" dirty="0"/>
          </a:p>
        </p:txBody>
      </p:sp>
      <p:sp>
        <p:nvSpPr>
          <p:cNvPr id="3" name="Content Placeholder 2"/>
          <p:cNvSpPr>
            <a:spLocks noGrp="1"/>
          </p:cNvSpPr>
          <p:nvPr>
            <p:ph idx="1"/>
          </p:nvPr>
        </p:nvSpPr>
        <p:spPr>
          <a:xfrm>
            <a:off x="381000" y="2286000"/>
            <a:ext cx="8305800" cy="4343400"/>
          </a:xfrm>
        </p:spPr>
        <p:txBody>
          <a:bodyPr>
            <a:normAutofit fontScale="47500" lnSpcReduction="20000"/>
          </a:bodyPr>
          <a:lstStyle/>
          <a:p>
            <a:r>
              <a:rPr lang="en-US" sz="4400" b="1" dirty="0" smtClean="0"/>
              <a:t>Poaching</a:t>
            </a:r>
            <a:r>
              <a:rPr lang="en-US" sz="4400" dirty="0" smtClean="0"/>
              <a:t>- Siberian tigers are killed for their parts.  China and Taiwan believe that tiger parts hold cures for many different deadly diseases.  The poachers kill the tigers and sell them to China and Taiwan for around $30,000 each.</a:t>
            </a:r>
          </a:p>
          <a:p>
            <a:r>
              <a:rPr lang="en-US" sz="4400" b="1" dirty="0" smtClean="0"/>
              <a:t>Habitat loss</a:t>
            </a:r>
            <a:r>
              <a:rPr lang="en-US" sz="4400" dirty="0" smtClean="0"/>
              <a:t>- Because of forest destruction the tigers have less forests to live in and fewer prey.  These tigers need a lot of area to hunt in and destroying their habitat confines them into smaller areas.  Not only is destroying the forests taking away their habitats, but it is also killing and taking away homes for the tigers' prey.  Because the tigers have less prey, they will go near towns to eat things like chickens and dogs, where they are usually killed.</a:t>
            </a:r>
          </a:p>
          <a:p>
            <a:r>
              <a:rPr lang="en-US" sz="4400" b="1" dirty="0" smtClean="0"/>
              <a:t>Isolation-</a:t>
            </a:r>
            <a:r>
              <a:rPr lang="en-US" sz="4400" dirty="0" smtClean="0"/>
              <a:t> As humans move further into the forests, they separate the tigers' habitat.  This leads to the separation of tiger populations which causes interbreeding within isolated groups.  This reduces the genetic diversity of the Siberian tigers.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nwf.org/internationalwildlife/article.cfm?articleId=11&amp;issueId=1">
            <a:hlinkClick r:id="rId2"/>
          </p:cNvPr>
          <p:cNvPicPr>
            <a:picLocks noChangeAspect="1" noChangeArrowheads="1"/>
          </p:cNvPicPr>
          <p:nvPr/>
        </p:nvPicPr>
        <p:blipFill>
          <a:blip r:embed="rId3" cstate="print"/>
          <a:srcRect/>
          <a:stretch>
            <a:fillRect/>
          </a:stretch>
        </p:blipFill>
        <p:spPr bwMode="auto">
          <a:xfrm>
            <a:off x="457200" y="2362200"/>
            <a:ext cx="5083069" cy="3505200"/>
          </a:xfrm>
          <a:prstGeom prst="rect">
            <a:avLst/>
          </a:prstGeom>
          <a:noFill/>
        </p:spPr>
      </p:pic>
      <p:pic>
        <p:nvPicPr>
          <p:cNvPr id="1028" name="Picture 4" descr="http://awsassets.panda.org/img/web_107076_364479.jpg"/>
          <p:cNvPicPr>
            <a:picLocks noChangeAspect="1" noChangeArrowheads="1"/>
          </p:cNvPicPr>
          <p:nvPr/>
        </p:nvPicPr>
        <p:blipFill>
          <a:blip r:embed="rId4" cstate="print"/>
          <a:srcRect/>
          <a:stretch>
            <a:fillRect/>
          </a:stretch>
        </p:blipFill>
        <p:spPr bwMode="auto">
          <a:xfrm>
            <a:off x="5943600" y="1066800"/>
            <a:ext cx="2895600" cy="2886075"/>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35</TotalTime>
  <Words>142</Words>
  <Application>Microsoft Office PowerPoint</Application>
  <PresentationFormat>On-screen Show (4:3)</PresentationFormat>
  <Paragraphs>34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Perspective</vt:lpstr>
      <vt:lpstr>Siberian Tiger</vt:lpstr>
      <vt:lpstr>General Information</vt:lpstr>
      <vt:lpstr>PowerPoint Presentation</vt:lpstr>
      <vt:lpstr>Habitat</vt:lpstr>
      <vt:lpstr>PowerPoint Presentation</vt:lpstr>
      <vt:lpstr>Diet</vt:lpstr>
      <vt:lpstr>Endangered Statistics</vt:lpstr>
      <vt:lpstr>Threats</vt:lpstr>
      <vt:lpstr>PowerPoint Presentation</vt:lpstr>
      <vt:lpstr>What is Being Done</vt:lpstr>
      <vt:lpstr>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Siberian Tiger</dc:title>
  <dc:creator>Kelly Riedell</dc:creator>
  <cp:lastModifiedBy>Kelly Riedell</cp:lastModifiedBy>
  <cp:revision>6</cp:revision>
  <dcterms:created xsi:type="dcterms:W3CDTF">2012-03-24T19:12:17Z</dcterms:created>
  <dcterms:modified xsi:type="dcterms:W3CDTF">2012-03-28T13:50:16Z</dcterms:modified>
</cp:coreProperties>
</file>