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78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469385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5176499"/>
          </a:xfrm>
          <a:prstGeom prst="rect">
            <a:avLst/>
          </a:prstGeom>
          <a:gradFill>
            <a:gsLst>
              <a:gs pos="0">
                <a:srgbClr val="003171"/>
              </a:gs>
              <a:gs pos="100000">
                <a:srgbClr val="549FFF"/>
              </a:gs>
            </a:gsLst>
            <a:lin ang="792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 flipH="1">
            <a:off x="-3832" y="12039"/>
            <a:ext cx="10925833" cy="5165065"/>
          </a:xfrm>
          <a:custGeom>
            <a:avLst/>
            <a:gdLst/>
            <a:ahLst/>
            <a:cxnLst/>
            <a:rect l="0" t="0" r="0" b="0"/>
            <a:pathLst>
              <a:path w="24279631" h="6863875" extrusionOk="0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40784"/>
                </a:srgbClr>
              </a:gs>
              <a:gs pos="41000">
                <a:srgbClr val="003171">
                  <a:alpha val="94901"/>
                </a:srgbClr>
              </a:gs>
              <a:gs pos="100000">
                <a:srgbClr val="003171">
                  <a:alpha val="94901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14659" y="660"/>
            <a:ext cx="10500940" cy="5165065"/>
          </a:xfrm>
          <a:custGeom>
            <a:avLst/>
            <a:gdLst/>
            <a:ahLst/>
            <a:cxnLst/>
            <a:rect l="0" t="0" r="0" b="0"/>
            <a:pathLst>
              <a:path w="24279631" h="6863875" extrusionOk="0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-846666" y="-661"/>
            <a:ext cx="2167466" cy="5176308"/>
          </a:xfrm>
          <a:custGeom>
            <a:avLst/>
            <a:gdLst/>
            <a:ahLst/>
            <a:cxnLst/>
            <a:rect l="0" t="0" r="0" b="0"/>
            <a:pathLst>
              <a:path w="2167467" h="6180667" extrusionOk="0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 rot="10800000" flipH="1">
            <a:off x="-524933" y="131"/>
            <a:ext cx="1403434" cy="5176308"/>
          </a:xfrm>
          <a:custGeom>
            <a:avLst/>
            <a:gdLst/>
            <a:ahLst/>
            <a:cxnLst/>
            <a:rect l="0" t="0" r="0" b="0"/>
            <a:pathLst>
              <a:path w="2167467" h="6180667" extrusionOk="0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1082040" y="1242060"/>
            <a:ext cx="7050900" cy="1102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1082040" y="2423159"/>
            <a:ext cx="7035899" cy="694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algn="r">
              <a:spcBef>
                <a:spcPts val="0"/>
              </a:spcBef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3pPr>
            <a:lvl4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 rot="10800000" flipH="1">
            <a:off x="-348182" y="-16424"/>
            <a:ext cx="1723519" cy="5159924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/>
          <p:nvPr/>
        </p:nvSpPr>
        <p:spPr>
          <a:xfrm rot="10800000" flipH="1">
            <a:off x="-1118653" y="774"/>
            <a:ext cx="3100650" cy="5142725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 rot="10800000">
            <a:off x="8088846" y="-9550"/>
            <a:ext cx="1100667" cy="5153050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rot="10800000" flipH="1">
            <a:off x="-348182" y="-16424"/>
            <a:ext cx="1723519" cy="5159924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 rot="10800000" flipH="1">
            <a:off x="-1118653" y="774"/>
            <a:ext cx="3100650" cy="5142725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 rot="10800000">
            <a:off x="8088846" y="-9550"/>
            <a:ext cx="1100667" cy="5153050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648200" y="1244242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 rot="10800000" flipH="1">
            <a:off x="-348182" y="-16424"/>
            <a:ext cx="1723519" cy="5159924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 rot="10800000" flipH="1">
            <a:off x="-1118653" y="774"/>
            <a:ext cx="3100650" cy="5142725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 rot="10800000">
            <a:off x="8088846" y="-9550"/>
            <a:ext cx="1100667" cy="5153050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Shape 39"/>
          <p:cNvGrpSpPr/>
          <p:nvPr/>
        </p:nvGrpSpPr>
        <p:grpSpPr>
          <a:xfrm>
            <a:off x="-6264" y="3700039"/>
            <a:ext cx="9150267" cy="2325488"/>
            <a:chOff x="-6264" y="4933386"/>
            <a:chExt cx="9150267" cy="3100650"/>
          </a:xfrm>
        </p:grpSpPr>
        <p:sp>
          <p:nvSpPr>
            <p:cNvPr id="40" name="Shape 40"/>
            <p:cNvSpPr/>
            <p:nvPr/>
          </p:nvSpPr>
          <p:spPr>
            <a:xfrm>
              <a:off x="-7" y="5537200"/>
              <a:ext cx="9144008" cy="1574769"/>
            </a:xfrm>
            <a:custGeom>
              <a:avLst/>
              <a:gdLst/>
              <a:ahLst/>
              <a:cxnLst/>
              <a:rect l="0" t="0" r="0" b="0"/>
              <a:pathLst>
                <a:path w="9144009" h="1257301" extrusionOk="0">
                  <a:moveTo>
                    <a:pt x="5" y="266700"/>
                  </a:moveTo>
                  <a:cubicBezTo>
                    <a:pt x="8115305" y="1257301"/>
                    <a:pt x="7620009" y="0"/>
                    <a:pt x="9144009" y="186267"/>
                  </a:cubicBezTo>
                  <a:cubicBezTo>
                    <a:pt x="9144008" y="441678"/>
                    <a:pt x="9143998" y="818763"/>
                    <a:pt x="9143997" y="1074174"/>
                  </a:cubicBezTo>
                  <a:lnTo>
                    <a:pt x="0" y="1086874"/>
                  </a:lnTo>
                  <a:cubicBezTo>
                    <a:pt x="0" y="854041"/>
                    <a:pt x="5" y="499533"/>
                    <a:pt x="5" y="266700"/>
                  </a:cubicBezTo>
                  <a:close/>
                </a:path>
              </a:pathLst>
            </a:custGeom>
            <a:gradFill>
              <a:gsLst>
                <a:gs pos="0">
                  <a:srgbClr val="549FFF"/>
                </a:gs>
                <a:gs pos="100000">
                  <a:srgbClr val="003171">
                    <a:alpha val="51764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 rot="5400000" flipH="1">
              <a:off x="3018543" y="1908578"/>
              <a:ext cx="3100650" cy="9150266"/>
            </a:xfrm>
            <a:custGeom>
              <a:avLst/>
              <a:gdLst/>
              <a:ahLst/>
              <a:cxnLst/>
              <a:rect l="0" t="0" r="0" b="0"/>
              <a:pathLst>
                <a:path w="8053639" h="6879900" extrusionOk="0">
                  <a:moveTo>
                    <a:pt x="4696126" y="16025"/>
                  </a:moveTo>
                  <a:lnTo>
                    <a:pt x="2920537" y="0"/>
                  </a:lnTo>
                  <a:cubicBezTo>
                    <a:pt x="2927053" y="2293300"/>
                    <a:pt x="2933568" y="4586600"/>
                    <a:pt x="2940084" y="6879900"/>
                  </a:cubicBezTo>
                  <a:lnTo>
                    <a:pt x="4085318" y="6861462"/>
                  </a:lnTo>
                  <a:cubicBezTo>
                    <a:pt x="8053639" y="4651267"/>
                    <a:pt x="0" y="3113439"/>
                    <a:pt x="4696126" y="16025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78823"/>
                  </a:srgbClr>
                </a:gs>
                <a:gs pos="41000">
                  <a:srgbClr val="003171">
                    <a:alpha val="78823"/>
                  </a:srgbClr>
                </a:gs>
                <a:gs pos="100000">
                  <a:srgbClr val="003171">
                    <a:alpha val="78823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-7" y="5740400"/>
              <a:ext cx="9144010" cy="1574769"/>
            </a:xfrm>
            <a:custGeom>
              <a:avLst/>
              <a:gdLst/>
              <a:ahLst/>
              <a:cxnLst/>
              <a:rect l="0" t="0" r="0" b="0"/>
              <a:pathLst>
                <a:path w="9144011" h="1257301" extrusionOk="0">
                  <a:moveTo>
                    <a:pt x="7" y="266700"/>
                  </a:moveTo>
                  <a:cubicBezTo>
                    <a:pt x="8115307" y="1257301"/>
                    <a:pt x="7620011" y="0"/>
                    <a:pt x="9144011" y="186267"/>
                  </a:cubicBezTo>
                  <a:lnTo>
                    <a:pt x="9144011" y="921775"/>
                  </a:lnTo>
                  <a:lnTo>
                    <a:pt x="0" y="931914"/>
                  </a:lnTo>
                  <a:cubicBezTo>
                    <a:pt x="0" y="699081"/>
                    <a:pt x="7" y="499533"/>
                    <a:pt x="7" y="266700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81960"/>
                  </a:srgbClr>
                </a:gs>
                <a:gs pos="100000">
                  <a:srgbClr val="003171">
                    <a:alpha val="8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buNone/>
              <a:defRPr sz="2400"/>
            </a:lvl1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defRPr sz="3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560"/>
              </a:spcBef>
              <a:buClr>
                <a:schemeClr val="dk2"/>
              </a:buClr>
              <a:buSzPct val="100000"/>
              <a:buFont typeface="Trebuchet MS"/>
              <a:defRPr sz="2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halefacts.org/what-do-blue-whales-eat/" TargetMode="External"/><Relationship Id="rId3" Type="http://schemas.openxmlformats.org/officeDocument/2006/relationships/hyperlink" Target="https://www.youtube.com/watch?v=KQQ9MjKo-qc" TargetMode="External"/><Relationship Id="rId7" Type="http://schemas.openxmlformats.org/officeDocument/2006/relationships/hyperlink" Target="http://animals.nationalgeographic.com/animals/mammals/blue-whale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nimal-kid.com/blue-whale-size-comparison-to-human.html" TargetMode="External"/><Relationship Id="rId5" Type="http://schemas.openxmlformats.org/officeDocument/2006/relationships/hyperlink" Target="http://www.bluewhales.org/" TargetMode="External"/><Relationship Id="rId4" Type="http://schemas.openxmlformats.org/officeDocument/2006/relationships/hyperlink" Target="https://www.worldwildlife.org/species/blue-wha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ctrTitle"/>
          </p:nvPr>
        </p:nvSpPr>
        <p:spPr>
          <a:xfrm>
            <a:off x="454625" y="685251"/>
            <a:ext cx="7772400" cy="998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914400" indent="457200" algn="l">
              <a:spcBef>
                <a:spcPts val="0"/>
              </a:spcBef>
              <a:buNone/>
            </a:pPr>
            <a:r>
              <a:rPr lang="en"/>
              <a:t>The Blue Whale</a:t>
            </a:r>
          </a:p>
        </p:txBody>
      </p:sp>
      <p:sp>
        <p:nvSpPr>
          <p:cNvPr id="49" name="Shape 49"/>
          <p:cNvSpPr txBox="1"/>
          <p:nvPr/>
        </p:nvSpPr>
        <p:spPr>
          <a:xfrm>
            <a:off x="535975" y="4142450"/>
            <a:ext cx="2133299" cy="90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/>
              <a:t>By: Tasnim Hamad &amp; Kalani Perry</a:t>
            </a:r>
          </a:p>
          <a:p>
            <a:pPr>
              <a:spcBef>
                <a:spcPts val="0"/>
              </a:spcBef>
              <a:buNone/>
            </a:pPr>
            <a:r>
              <a:rPr lang="en" sz="1800"/>
              <a:t>period: 1</a:t>
            </a:r>
          </a:p>
        </p:txBody>
      </p:sp>
      <p:pic>
        <p:nvPicPr>
          <p:cNvPr id="50" name="Shape 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0300" y="3458550"/>
            <a:ext cx="4597450" cy="1527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365000" y="107667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information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414525" y="1960100"/>
            <a:ext cx="8626499" cy="3142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/>
              <a:t>The Blue Whale is the largest animal on the planet, weighing about 200 tons(about 33 elephants).</a:t>
            </a:r>
          </a:p>
          <a:p>
            <a:pPr marL="457200" lvl="0" indent="-3810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/>
              <a:t>Their tongue alone weighs more than an elephant and their hearts weigh about an automobile.</a:t>
            </a:r>
          </a:p>
          <a:p>
            <a:pPr marL="457200" lvl="0" indent="-3810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/>
              <a:t>They’re 80-100 feet long.</a:t>
            </a:r>
          </a:p>
          <a:p>
            <a:pPr marL="457200" lvl="0" indent="-3810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/>
              <a:t>Their population is about 10,000-25,000 individuals.</a:t>
            </a:r>
          </a:p>
          <a:p>
            <a:pPr marL="457200" lvl="0" indent="-3810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/>
              <a:t>They’re also the loudest animal on the planet, louder than a jet engine .</a:t>
            </a:r>
          </a:p>
        </p:txBody>
      </p:sp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1200" y="107675"/>
            <a:ext cx="3032481" cy="185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922400" y="626100"/>
            <a:ext cx="6786900" cy="653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Facts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537700" y="1535625"/>
            <a:ext cx="8445000" cy="3516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/>
              <a:t>Their habitat is in the ocean.</a:t>
            </a:r>
          </a:p>
          <a:p>
            <a:pPr marL="457200" lvl="0" indent="-3810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/>
              <a:t>Known as the Giants of the Oceans.</a:t>
            </a:r>
          </a:p>
          <a:p>
            <a:pPr marL="457200" lvl="0" indent="-3810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/>
              <a:t>They’re on top of the food chain.</a:t>
            </a:r>
          </a:p>
          <a:p>
            <a:pPr marL="457200" lvl="0" indent="-3810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/>
              <a:t>Blue whales are threatened by environmental change including habitat loss and toxics. </a:t>
            </a:r>
          </a:p>
          <a:p>
            <a:pPr marL="457200" lvl="0" indent="-3810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/>
              <a:t>Blue whales can also be harmed by ships strikes and by becoming entangled in fishing gear.</a:t>
            </a:r>
          </a:p>
          <a:p>
            <a:pPr marL="457200" lvl="0" indent="-3810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/>
              <a:t>Blue whales look blue underwater, but on surface, they are a blue-grey color.</a:t>
            </a:r>
          </a:p>
          <a:p>
            <a:pPr lvl="0" algn="l" rtl="0">
              <a:spcBef>
                <a:spcPts val="0"/>
              </a:spcBef>
              <a:buNone/>
            </a:pPr>
            <a:endParaRPr/>
          </a:p>
          <a:p>
            <a:pPr lvl="0" algn="l" rtl="0">
              <a:spcBef>
                <a:spcPts val="0"/>
              </a:spcBef>
              <a:buNone/>
            </a:pPr>
            <a:endParaRPr sz="2000"/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775" y="-34425"/>
            <a:ext cx="3293099" cy="164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ctrTitle"/>
          </p:nvPr>
        </p:nvSpPr>
        <p:spPr>
          <a:xfrm>
            <a:off x="1379015" y="244260"/>
            <a:ext cx="7050900" cy="1102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Facts (Breathing)</a:t>
            </a:r>
          </a:p>
        </p:txBody>
      </p:sp>
      <p:pic>
        <p:nvPicPr>
          <p:cNvPr id="70" name="Shape 70"/>
          <p:cNvPicPr preferRelativeResize="0"/>
          <p:nvPr/>
        </p:nvPicPr>
        <p:blipFill rotWithShape="1">
          <a:blip r:embed="rId3">
            <a:alphaModFix/>
          </a:blip>
          <a:srcRect t="12195"/>
          <a:stretch/>
        </p:blipFill>
        <p:spPr>
          <a:xfrm>
            <a:off x="118775" y="158925"/>
            <a:ext cx="3183524" cy="1884224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>
            <a:spLocks noGrp="1"/>
          </p:cNvSpPr>
          <p:nvPr>
            <p:ph type="subTitle" idx="1"/>
          </p:nvPr>
        </p:nvSpPr>
        <p:spPr>
          <a:xfrm>
            <a:off x="780850" y="2297100"/>
            <a:ext cx="7035899" cy="28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/>
              <a:t>They breathe air out their blow hole like most other whales which means they must be near the surface.</a:t>
            </a:r>
          </a:p>
          <a:p>
            <a:pPr marL="457200" lvl="0" indent="-3810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/>
              <a:t>The blue whales can hold their breath for many hours however if they can’t reach the surface because of the ice, they can drown like any breathing animal.</a:t>
            </a:r>
          </a:p>
          <a:p>
            <a:pPr lvl="0" algn="l" rtl="0">
              <a:spcBef>
                <a:spcPts val="0"/>
              </a:spcBef>
              <a:buNone/>
            </a:pPr>
            <a:endParaRPr/>
          </a:p>
          <a:p>
            <a:pPr algn="l" rtl="0">
              <a:spcBef>
                <a:spcPts val="0"/>
              </a:spcBef>
              <a:buNone/>
            </a:pPr>
            <a:endParaRPr/>
          </a:p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ctrTitle"/>
          </p:nvPr>
        </p:nvSpPr>
        <p:spPr>
          <a:xfrm>
            <a:off x="1636740" y="125460"/>
            <a:ext cx="7050900" cy="1102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Facts (birth)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subTitle" idx="1"/>
          </p:nvPr>
        </p:nvSpPr>
        <p:spPr>
          <a:xfrm>
            <a:off x="1098575" y="2300450"/>
            <a:ext cx="7035899" cy="276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000"/>
              <a:t>The Blue Whale is a marine mammal which means that it gives birth to live whales and doesn't lay eggs like other fish.</a:t>
            </a:r>
          </a:p>
          <a:p>
            <a:pPr marL="457200" lvl="0" indent="-3556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000"/>
              <a:t>All Whales give birth to live young otherwise their eggs would be in danger because they’re huge.</a:t>
            </a:r>
          </a:p>
          <a:p>
            <a:pPr marL="457200" lvl="0" indent="-3556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000"/>
              <a:t>A baby whale weighs four or five times the size of an average car.</a:t>
            </a:r>
          </a:p>
          <a:p>
            <a:pPr marL="457200" lvl="0" indent="-3556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000"/>
              <a:t>A baby can be measured to about 25 ft, which is as big as a killer whale.</a:t>
            </a:r>
          </a:p>
          <a:p>
            <a:pPr lvl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000"/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750" y="125450"/>
            <a:ext cx="2617376" cy="205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ctrTitle"/>
          </p:nvPr>
        </p:nvSpPr>
        <p:spPr>
          <a:xfrm>
            <a:off x="3725350" y="213900"/>
            <a:ext cx="5200800" cy="89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Facts (Eating)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subTitle" idx="1"/>
          </p:nvPr>
        </p:nvSpPr>
        <p:spPr>
          <a:xfrm>
            <a:off x="42025" y="1601600"/>
            <a:ext cx="6686699" cy="369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000"/>
              <a:t>During times of the year, an adult blue whale consumes about 4 tons of krill a day.</a:t>
            </a:r>
          </a:p>
          <a:p>
            <a:pPr marL="457200" lvl="0" indent="-3556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000"/>
              <a:t>They eat up to 8,000 pounds of food on a daily basis.</a:t>
            </a:r>
          </a:p>
          <a:p>
            <a:pPr marL="457200" lvl="0" indent="-3556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000"/>
              <a:t>Instead of krill, baby whales consumes milk during its first 6-18 months of birth, and can drink up to 150 gallons of milk a day, until the baby can be able to hunt for food and survive alone.</a:t>
            </a:r>
          </a:p>
          <a:p>
            <a:pPr marL="457200" lvl="0" indent="-355600" algn="l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000"/>
              <a:t>While consuming krill, they may coincidentally swallow fish or squid that happens to be swimming near the school of krill.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575" y="57774"/>
            <a:ext cx="2814076" cy="1502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1325" y="3137275"/>
            <a:ext cx="2468547" cy="158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xfrm>
            <a:off x="3867650" y="189875"/>
            <a:ext cx="5230499" cy="146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Facts (communication)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subTitle" idx="1"/>
          </p:nvPr>
        </p:nvSpPr>
        <p:spPr>
          <a:xfrm>
            <a:off x="0" y="2381875"/>
            <a:ext cx="9057000" cy="2662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000"/>
              <a:t>Blue whales often travel during migration alone or in small groups.</a:t>
            </a:r>
          </a:p>
          <a:p>
            <a:pPr marL="457200" lvl="0" indent="-3556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000"/>
              <a:t>They communicate with loud low-pitched moans and whines which can be heard many miles away.</a:t>
            </a:r>
          </a:p>
          <a:p>
            <a:pPr marL="457200" lvl="0" indent="-3556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000"/>
              <a:t>They communicate with loud moans for calling other whales to mate with or locate other pod members and even express sorrow when a pod member is sick or dies.</a:t>
            </a:r>
          </a:p>
          <a:p>
            <a:pPr marL="457200" lvl="0" indent="-355600" algn="l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000"/>
              <a:t>They tend to prefer to travel in small pods during periods of feeding, mating or migrating. </a:t>
            </a:r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3">
            <a:alphaModFix/>
          </a:blip>
          <a:srcRect r="13785"/>
          <a:stretch/>
        </p:blipFill>
        <p:spPr>
          <a:xfrm>
            <a:off x="276125" y="288950"/>
            <a:ext cx="3591524" cy="1893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3979397" y="110975"/>
            <a:ext cx="5102999" cy="1102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Facts (Threats)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subTitle" idx="1"/>
          </p:nvPr>
        </p:nvSpPr>
        <p:spPr>
          <a:xfrm>
            <a:off x="47250" y="1411500"/>
            <a:ext cx="9049499" cy="3731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/>
              <a:t>During the whaling era, the blue whale faced frequent threats from whalers and poachers using their oil to make various products.</a:t>
            </a:r>
          </a:p>
          <a:p>
            <a:pPr marL="457200" lvl="0" indent="-3810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/>
              <a:t>excessive hunting eventually led to huge declines in the blue whale population.</a:t>
            </a:r>
          </a:p>
          <a:p>
            <a:pPr marL="457200" lvl="0" indent="-3810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/>
              <a:t>Eventually the act of commercial whaling making it illegal to hunt them.</a:t>
            </a:r>
          </a:p>
          <a:p>
            <a:pPr marL="457200" lvl="0" indent="-3810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/>
              <a:t>Aside from hunting, the blue whale may also face threats like pollution, global warming and incidents of fishing gear and other aquatic equipment.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875" y="44925"/>
            <a:ext cx="2699724" cy="146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Resources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250800" y="1106299"/>
            <a:ext cx="8229600" cy="4037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https://www.youtube.com/watch?v=KQQ9MjKo-qc</a:t>
            </a:r>
            <a:r>
              <a:rPr lang="en" sz="2400"/>
              <a:t> 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 u="sng">
                <a:solidFill>
                  <a:schemeClr val="hlink"/>
                </a:solidFill>
                <a:hlinkClick r:id="rId4"/>
              </a:rPr>
              <a:t>https://www.worldwildlife.org/species/blue-whale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 u="sng">
                <a:solidFill>
                  <a:schemeClr val="hlink"/>
                </a:solidFill>
                <a:hlinkClick r:id="rId5"/>
              </a:rPr>
              <a:t>http://www.bluewhales.org/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 u="sng">
                <a:solidFill>
                  <a:schemeClr val="hlink"/>
                </a:solidFill>
                <a:hlinkClick r:id="rId6"/>
              </a:rPr>
              <a:t>http://animal-kid.com/blue-whale-size-comparison-to-human.html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 u="sng">
                <a:solidFill>
                  <a:schemeClr val="hlink"/>
                </a:solidFill>
                <a:hlinkClick r:id="rId7"/>
              </a:rPr>
              <a:t>http://animals.nationalgeographic.com/animals/mammals/blue-whale/</a:t>
            </a:r>
            <a:r>
              <a:rPr lang="en" sz="2400"/>
              <a:t> 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 u="sng">
                <a:solidFill>
                  <a:schemeClr val="hlink"/>
                </a:solidFill>
                <a:hlinkClick r:id="rId8"/>
              </a:rPr>
              <a:t>http://www.whalefacts.org/what-do-blue-whales-eat/</a:t>
            </a:r>
            <a:r>
              <a:rPr lang="en" sz="2400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wave">
  <a:themeElements>
    <a:clrScheme name="Custom 506">
      <a:dk1>
        <a:srgbClr val="000000"/>
      </a:dk1>
      <a:lt1>
        <a:srgbClr val="FFFFFF"/>
      </a:lt1>
      <a:dk2>
        <a:srgbClr val="00387E"/>
      </a:dk2>
      <a:lt2>
        <a:srgbClr val="C6D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87E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560</Words>
  <Application>Microsoft Office PowerPoint</Application>
  <PresentationFormat>On-screen Show (16:9)</PresentationFormat>
  <Paragraphs>47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wave</vt:lpstr>
      <vt:lpstr>The Blue Whale</vt:lpstr>
      <vt:lpstr>information</vt:lpstr>
      <vt:lpstr>Facts</vt:lpstr>
      <vt:lpstr>Facts (Breathing)</vt:lpstr>
      <vt:lpstr>Facts (birth)</vt:lpstr>
      <vt:lpstr>Facts (Eating)</vt:lpstr>
      <vt:lpstr>Facts (communication)</vt:lpstr>
      <vt:lpstr>Facts (Threats)</vt:lpstr>
      <vt:lpstr>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Blue Whale</dc:title>
  <dc:creator>Kelly Riedell</dc:creator>
  <cp:lastModifiedBy>Kelly Riedell</cp:lastModifiedBy>
  <cp:revision>1</cp:revision>
  <dcterms:modified xsi:type="dcterms:W3CDTF">2015-03-26T13:58:28Z</dcterms:modified>
</cp:coreProperties>
</file>