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6" r:id="rId3"/>
    <p:sldId id="260" r:id="rId4"/>
    <p:sldId id="261" r:id="rId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EA"/>
    <a:srgbClr val="C3CDDF"/>
    <a:srgbClr val="003399"/>
    <a:srgbClr val="DCE1E8"/>
    <a:srgbClr val="DEE0E6"/>
    <a:srgbClr val="D6DFE0"/>
    <a:srgbClr val="3333FF"/>
    <a:srgbClr val="CBCFDF"/>
    <a:srgbClr val="343434"/>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2" autoAdjust="0"/>
    <p:restoredTop sz="94660"/>
  </p:normalViewPr>
  <p:slideViewPr>
    <p:cSldViewPr>
      <p:cViewPr>
        <p:scale>
          <a:sx n="90" d="100"/>
          <a:sy n="90" d="100"/>
        </p:scale>
        <p:origin x="-912" y="-5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56FD28-E578-43B9-894B-ED60CED40C84}" type="slidenum">
              <a:rPr lang="en-US"/>
              <a:pPr>
                <a:defRPr/>
              </a:pPr>
              <a:t>‹#›</a:t>
            </a:fld>
            <a:endParaRPr lang="en-US" dirty="0"/>
          </a:p>
        </p:txBody>
      </p:sp>
    </p:spTree>
    <p:extLst>
      <p:ext uri="{BB962C8B-B14F-4D97-AF65-F5344CB8AC3E}">
        <p14:creationId xmlns:p14="http://schemas.microsoft.com/office/powerpoint/2010/main" val="18117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2</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3</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62BAB3-8F2E-41F9-99B8-DADEDBF091EA}" type="slidenum">
              <a:rPr lang="en-US"/>
              <a:pPr>
                <a:defRPr/>
              </a:pPr>
              <a:t>‹#›</a:t>
            </a:fld>
            <a:endParaRPr lang="en-US" dirty="0"/>
          </a:p>
        </p:txBody>
      </p:sp>
    </p:spTree>
    <p:extLst>
      <p:ext uri="{BB962C8B-B14F-4D97-AF65-F5344CB8AC3E}">
        <p14:creationId xmlns:p14="http://schemas.microsoft.com/office/powerpoint/2010/main" val="30431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2CE536-B154-4C64-B4DA-6E0F4C5684ED}" type="slidenum">
              <a:rPr lang="en-US"/>
              <a:pPr>
                <a:defRPr/>
              </a:pPr>
              <a:t>‹#›</a:t>
            </a:fld>
            <a:endParaRPr lang="en-US" dirty="0"/>
          </a:p>
        </p:txBody>
      </p:sp>
    </p:spTree>
    <p:extLst>
      <p:ext uri="{BB962C8B-B14F-4D97-AF65-F5344CB8AC3E}">
        <p14:creationId xmlns:p14="http://schemas.microsoft.com/office/powerpoint/2010/main" val="30737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821751-52A5-478A-9481-D73B5E514519}" type="slidenum">
              <a:rPr lang="en-US"/>
              <a:pPr>
                <a:defRPr/>
              </a:pPr>
              <a:t>‹#›</a:t>
            </a:fld>
            <a:endParaRPr lang="en-US" dirty="0"/>
          </a:p>
        </p:txBody>
      </p:sp>
    </p:spTree>
    <p:extLst>
      <p:ext uri="{BB962C8B-B14F-4D97-AF65-F5344CB8AC3E}">
        <p14:creationId xmlns:p14="http://schemas.microsoft.com/office/powerpoint/2010/main" val="12767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A851D6-0CDA-4794-B508-AA96038B414D}" type="slidenum">
              <a:rPr lang="en-US"/>
              <a:pPr>
                <a:defRPr/>
              </a:pPr>
              <a:t>‹#›</a:t>
            </a:fld>
            <a:endParaRPr lang="en-US" dirty="0"/>
          </a:p>
        </p:txBody>
      </p:sp>
    </p:spTree>
    <p:extLst>
      <p:ext uri="{BB962C8B-B14F-4D97-AF65-F5344CB8AC3E}">
        <p14:creationId xmlns:p14="http://schemas.microsoft.com/office/powerpoint/2010/main" val="12772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120676-48F5-471D-9206-EB38778C6ED9}" type="slidenum">
              <a:rPr lang="en-US"/>
              <a:pPr>
                <a:defRPr/>
              </a:pPr>
              <a:t>‹#›</a:t>
            </a:fld>
            <a:endParaRPr lang="en-US" dirty="0"/>
          </a:p>
        </p:txBody>
      </p:sp>
    </p:spTree>
    <p:extLst>
      <p:ext uri="{BB962C8B-B14F-4D97-AF65-F5344CB8AC3E}">
        <p14:creationId xmlns:p14="http://schemas.microsoft.com/office/powerpoint/2010/main" val="16547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B2A5EF-4183-4303-9C03-CA4F9E10B252}" type="slidenum">
              <a:rPr lang="en-US"/>
              <a:pPr>
                <a:defRPr/>
              </a:pPr>
              <a:t>‹#›</a:t>
            </a:fld>
            <a:endParaRPr lang="en-US" dirty="0"/>
          </a:p>
        </p:txBody>
      </p:sp>
    </p:spTree>
    <p:extLst>
      <p:ext uri="{BB962C8B-B14F-4D97-AF65-F5344CB8AC3E}">
        <p14:creationId xmlns:p14="http://schemas.microsoft.com/office/powerpoint/2010/main" val="33044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BB883E0-060A-4313-A435-EDB4BA17E14F}" type="slidenum">
              <a:rPr lang="en-US"/>
              <a:pPr>
                <a:defRPr/>
              </a:pPr>
              <a:t>‹#›</a:t>
            </a:fld>
            <a:endParaRPr lang="en-US" dirty="0"/>
          </a:p>
        </p:txBody>
      </p:sp>
    </p:spTree>
    <p:extLst>
      <p:ext uri="{BB962C8B-B14F-4D97-AF65-F5344CB8AC3E}">
        <p14:creationId xmlns:p14="http://schemas.microsoft.com/office/powerpoint/2010/main" val="5492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87ADE6-B7F2-4C33-BD89-9159A0CFF308}" type="slidenum">
              <a:rPr lang="en-US"/>
              <a:pPr>
                <a:defRPr/>
              </a:pPr>
              <a:t>‹#›</a:t>
            </a:fld>
            <a:endParaRPr lang="en-US" dirty="0"/>
          </a:p>
        </p:txBody>
      </p:sp>
    </p:spTree>
    <p:extLst>
      <p:ext uri="{BB962C8B-B14F-4D97-AF65-F5344CB8AC3E}">
        <p14:creationId xmlns:p14="http://schemas.microsoft.com/office/powerpoint/2010/main" val="27087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BE514DF-D853-4243-BBD3-153DBFD8DEB7}" type="slidenum">
              <a:rPr lang="en-US"/>
              <a:pPr>
                <a:defRPr/>
              </a:pPr>
              <a:t>‹#›</a:t>
            </a:fld>
            <a:endParaRPr lang="en-US" dirty="0"/>
          </a:p>
        </p:txBody>
      </p:sp>
    </p:spTree>
    <p:extLst>
      <p:ext uri="{BB962C8B-B14F-4D97-AF65-F5344CB8AC3E}">
        <p14:creationId xmlns:p14="http://schemas.microsoft.com/office/powerpoint/2010/main" val="23918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BBBBB0-F2E5-48E7-81BA-91278D6A6BF2}" type="slidenum">
              <a:rPr lang="en-US"/>
              <a:pPr>
                <a:defRPr/>
              </a:pPr>
              <a:t>‹#›</a:t>
            </a:fld>
            <a:endParaRPr lang="en-US" dirty="0"/>
          </a:p>
        </p:txBody>
      </p:sp>
    </p:spTree>
    <p:extLst>
      <p:ext uri="{BB962C8B-B14F-4D97-AF65-F5344CB8AC3E}">
        <p14:creationId xmlns:p14="http://schemas.microsoft.com/office/powerpoint/2010/main" val="387274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D4CC1FE-73BA-45F1-8566-C82B398478E3}" type="slidenum">
              <a:rPr lang="en-US"/>
              <a:pPr>
                <a:defRPr/>
              </a:pPr>
              <a:t>‹#›</a:t>
            </a:fld>
            <a:endParaRPr lang="en-US" dirty="0"/>
          </a:p>
        </p:txBody>
      </p:sp>
    </p:spTree>
    <p:extLst>
      <p:ext uri="{BB962C8B-B14F-4D97-AF65-F5344CB8AC3E}">
        <p14:creationId xmlns:p14="http://schemas.microsoft.com/office/powerpoint/2010/main" val="104743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647CA6-4394-4FF6-BEBF-CE81CFBEEB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png"/><Relationship Id="rId18" Type="http://schemas.openxmlformats.org/officeDocument/2006/relationships/image" Target="../media/image13.jpeg"/><Relationship Id="rId3" Type="http://schemas.openxmlformats.org/officeDocument/2006/relationships/image" Target="../media/image1.png"/><Relationship Id="rId21" Type="http://schemas.openxmlformats.org/officeDocument/2006/relationships/image" Target="../media/image16.jpeg"/><Relationship Id="rId7" Type="http://schemas.openxmlformats.org/officeDocument/2006/relationships/slide" Target="slide1.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6.png"/><Relationship Id="rId24" Type="http://schemas.openxmlformats.org/officeDocument/2006/relationships/image" Target="../media/image19.jpe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8.jpeg"/><Relationship Id="rId10" Type="http://schemas.openxmlformats.org/officeDocument/2006/relationships/image" Target="../media/image5.png"/><Relationship Id="rId19"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24.jpeg"/><Relationship Id="rId18" Type="http://schemas.openxmlformats.org/officeDocument/2006/relationships/image" Target="../media/image5.png"/><Relationship Id="rId26" Type="http://schemas.openxmlformats.org/officeDocument/2006/relationships/image" Target="../media/image33.jpeg"/><Relationship Id="rId3" Type="http://schemas.openxmlformats.org/officeDocument/2006/relationships/hyperlink" Target="http://upload.wikimedia.org/wikipedia/commons/a/a4/Claude_Monet_1899_Nadar_crop.jpg" TargetMode="External"/><Relationship Id="rId21" Type="http://schemas.openxmlformats.org/officeDocument/2006/relationships/image" Target="../media/image28.jpeg"/><Relationship Id="rId7" Type="http://schemas.openxmlformats.org/officeDocument/2006/relationships/image" Target="../media/image1.png"/><Relationship Id="rId12" Type="http://schemas.openxmlformats.org/officeDocument/2006/relationships/image" Target="../media/image23.jpeg"/><Relationship Id="rId17" Type="http://schemas.openxmlformats.org/officeDocument/2006/relationships/image" Target="../media/image10.png"/><Relationship Id="rId25" Type="http://schemas.openxmlformats.org/officeDocument/2006/relationships/image" Target="../media/image32.jpe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jpeg"/><Relationship Id="rId24" Type="http://schemas.openxmlformats.org/officeDocument/2006/relationships/image" Target="../media/image31.jpeg"/><Relationship Id="rId5" Type="http://schemas.openxmlformats.org/officeDocument/2006/relationships/slide" Target="slide3.xml"/><Relationship Id="rId15" Type="http://schemas.openxmlformats.org/officeDocument/2006/relationships/image" Target="../media/image12.png"/><Relationship Id="rId23" Type="http://schemas.openxmlformats.org/officeDocument/2006/relationships/image" Target="../media/image30.jpeg"/><Relationship Id="rId10" Type="http://schemas.openxmlformats.org/officeDocument/2006/relationships/slide" Target="slide2.xml"/><Relationship Id="rId19"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1.png"/><Relationship Id="rId14" Type="http://schemas.openxmlformats.org/officeDocument/2006/relationships/image" Target="../media/image11.png"/><Relationship Id="rId22"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slide" Target="slide1.xml"/><Relationship Id="rId9"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hyperlink" Target="http://wwf.panda.org/what_we_do/endangered_species/giant_panda/panda/kung_fu_panda_enemies_defen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Text Box 36"/>
          <p:cNvSpPr txBox="1">
            <a:spLocks noChangeArrowheads="1"/>
          </p:cNvSpPr>
          <p:nvPr/>
        </p:nvSpPr>
        <p:spPr bwMode="auto">
          <a:xfrm>
            <a:off x="95000" y="3526631"/>
            <a:ext cx="1802607"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cstate="print">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cstate="print">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cstate="print">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5" name="Picture 74"/>
          <p:cNvPicPr/>
          <p:nvPr/>
        </p:nvPicPr>
        <p:blipFill rotWithShape="1">
          <a:blip r:embed="rId4" cstate="print"/>
          <a:srcRect l="19791" t="36112" r="30382" b="53009"/>
          <a:stretch/>
        </p:blipFill>
        <p:spPr bwMode="auto">
          <a:xfrm>
            <a:off x="2107396" y="1845707"/>
            <a:ext cx="5703104" cy="579438"/>
          </a:xfrm>
          <a:prstGeom prst="rect">
            <a:avLst/>
          </a:prstGeom>
          <a:ln>
            <a:noFill/>
          </a:ln>
          <a:extLst>
            <a:ext uri="{53640926-AAD7-44D8-BBD7-CCE9431645EC}">
              <a14:shadowObscured xmlns:a14="http://schemas.microsoft.com/office/drawing/2010/main"/>
            </a:ext>
          </a:extLst>
        </p:spPr>
      </p:pic>
      <p:pic>
        <p:nvPicPr>
          <p:cNvPr id="79" name="Picture 78"/>
          <p:cNvPicPr/>
          <p:nvPr/>
        </p:nvPicPr>
        <p:blipFill rotWithShape="1">
          <a:blip r:embed="rId5" cstate="print">
            <a:extLst>
              <a:ext uri="{28A0092B-C50C-407E-A947-70E740481C1C}">
                <a14:useLocalDpi xmlns:a14="http://schemas.microsoft.com/office/drawing/2010/main" val="0"/>
              </a:ext>
            </a:extLst>
          </a:blip>
          <a:srcRect l="27844" t="58878" r="55290" b="32869"/>
          <a:stretch/>
        </p:blipFill>
        <p:spPr bwMode="auto">
          <a:xfrm>
            <a:off x="152400" y="2843530"/>
            <a:ext cx="1752600" cy="509270"/>
          </a:xfrm>
          <a:prstGeom prst="rect">
            <a:avLst/>
          </a:prstGeom>
          <a:noFill/>
          <a:ln>
            <a:noFill/>
          </a:ln>
          <a:effectLst/>
          <a:extLst>
            <a:ext uri="{53640926-AAD7-44D8-BBD7-CCE9431645EC}">
              <a14:shadowObscured xmlns:a14="http://schemas.microsoft.com/office/drawing/2010/main"/>
            </a:ext>
          </a:extLst>
        </p:spPr>
      </p:pic>
      <p:sp>
        <p:nvSpPr>
          <p:cNvPr id="2070" name="Text Box 28"/>
          <p:cNvSpPr txBox="1">
            <a:spLocks noChangeArrowheads="1"/>
          </p:cNvSpPr>
          <p:nvPr/>
        </p:nvSpPr>
        <p:spPr bwMode="auto">
          <a:xfrm>
            <a:off x="2112963" y="16764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dirty="0"/>
          </a:p>
        </p:txBody>
      </p:sp>
      <p:sp>
        <p:nvSpPr>
          <p:cNvPr id="2075" name="Line 32"/>
          <p:cNvSpPr>
            <a:spLocks noChangeShapeType="1"/>
          </p:cNvSpPr>
          <p:nvPr/>
        </p:nvSpPr>
        <p:spPr bwMode="auto">
          <a:xfrm>
            <a:off x="152400" y="3352800"/>
            <a:ext cx="16002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83" name="Rectangle 54"/>
          <p:cNvSpPr>
            <a:spLocks noChangeArrowheads="1"/>
          </p:cNvSpPr>
          <p:nvPr/>
        </p:nvSpPr>
        <p:spPr bwMode="auto">
          <a:xfrm>
            <a:off x="2590800" y="2438400"/>
            <a:ext cx="5867400" cy="54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Clouded Leopard</a:t>
            </a:r>
          </a:p>
          <a:p>
            <a:pPr>
              <a:lnSpc>
                <a:spcPct val="90000"/>
              </a:lnSpc>
              <a:spcBef>
                <a:spcPct val="20000"/>
              </a:spcBef>
            </a:pPr>
            <a:r>
              <a:rPr lang="en-US" sz="900" dirty="0" smtClean="0">
                <a:latin typeface="Tahoma" pitchFamily="34" charset="0"/>
                <a:cs typeface="Tahoma" pitchFamily="34" charset="0"/>
              </a:rPr>
              <a:t>Watch where you’re going next  time, or less I will be there to put you in </a:t>
            </a:r>
          </a:p>
          <a:p>
            <a:pPr>
              <a:lnSpc>
                <a:spcPct val="90000"/>
              </a:lnSpc>
              <a:spcBef>
                <a:spcPct val="20000"/>
              </a:spcBef>
            </a:pPr>
            <a:r>
              <a:rPr lang="en-US" sz="900" dirty="0" smtClean="0">
                <a:latin typeface="Tahoma" pitchFamily="34" charset="0"/>
                <a:cs typeface="Tahoma" pitchFamily="34" charset="0"/>
              </a:rPr>
              <a:t>your endangered place.</a:t>
            </a:r>
            <a:endParaRPr lang="en-US" sz="900" dirty="0">
              <a:latin typeface="Tahoma" pitchFamily="34" charset="0"/>
              <a:cs typeface="Tahoma" pitchFamily="34" charset="0"/>
            </a:endParaRPr>
          </a:p>
        </p:txBody>
      </p:sp>
      <p:sp>
        <p:nvSpPr>
          <p:cNvPr id="2084" name="Text Box 60"/>
          <p:cNvSpPr txBox="1">
            <a:spLocks noChangeArrowheads="1"/>
          </p:cNvSpPr>
          <p:nvPr/>
        </p:nvSpPr>
        <p:spPr bwMode="auto">
          <a:xfrm>
            <a:off x="2743200" y="54864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2086" name="Rectangle 67"/>
          <p:cNvSpPr>
            <a:spLocks noChangeArrowheads="1"/>
          </p:cNvSpPr>
          <p:nvPr/>
        </p:nvSpPr>
        <p:spPr bwMode="auto">
          <a:xfrm>
            <a:off x="2590800" y="3132137"/>
            <a:ext cx="5867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WWF</a:t>
            </a:r>
          </a:p>
          <a:p>
            <a:pPr>
              <a:lnSpc>
                <a:spcPct val="90000"/>
              </a:lnSpc>
              <a:spcBef>
                <a:spcPct val="20000"/>
              </a:spcBef>
            </a:pPr>
            <a:r>
              <a:rPr lang="en-US" sz="900" dirty="0" smtClean="0">
                <a:latin typeface="Tahoma" pitchFamily="34" charset="0"/>
                <a:cs typeface="Tahoma" pitchFamily="34" charset="0"/>
              </a:rPr>
              <a:t>Glad we got the help out Ailurus A. Fulgens and conserve the forests of its habitat.</a:t>
            </a:r>
            <a:endParaRPr lang="en-US" sz="900" dirty="0">
              <a:latin typeface="Tahoma" pitchFamily="34" charset="0"/>
              <a:cs typeface="Tahoma" pitchFamily="34" charset="0"/>
            </a:endParaRPr>
          </a:p>
        </p:txBody>
      </p:sp>
      <p:sp>
        <p:nvSpPr>
          <p:cNvPr id="2087" name="Rectangle 70"/>
          <p:cNvSpPr>
            <a:spLocks noChangeArrowheads="1"/>
          </p:cNvSpPr>
          <p:nvPr/>
        </p:nvSpPr>
        <p:spPr bwMode="auto">
          <a:xfrm>
            <a:off x="2590800" y="3834606"/>
            <a:ext cx="5867400" cy="5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Nepal</a:t>
            </a:r>
          </a:p>
          <a:p>
            <a:pPr>
              <a:lnSpc>
                <a:spcPct val="90000"/>
              </a:lnSpc>
              <a:spcBef>
                <a:spcPct val="20000"/>
              </a:spcBef>
            </a:pPr>
            <a:r>
              <a:rPr lang="en-US" sz="900" dirty="0" smtClean="0">
                <a:latin typeface="Tahoma" pitchFamily="34" charset="0"/>
                <a:cs typeface="Tahoma" pitchFamily="34" charset="0"/>
              </a:rPr>
              <a:t>Hey there firefox. We love having you in our natural ecosystem! We are trying to educate our people about your endangerment. Best wishes, Nepal.</a:t>
            </a:r>
            <a:endParaRPr lang="en-US" sz="900" dirty="0">
              <a:latin typeface="Tahoma" pitchFamily="34" charset="0"/>
              <a:cs typeface="Tahoma" pitchFamily="34" charset="0"/>
            </a:endParaRPr>
          </a:p>
          <a:p>
            <a:pPr>
              <a:lnSpc>
                <a:spcPct val="90000"/>
              </a:lnSpc>
              <a:spcBef>
                <a:spcPct val="20000"/>
              </a:spcBef>
            </a:pPr>
            <a:endParaRPr lang="en-US" sz="900" dirty="0"/>
          </a:p>
        </p:txBody>
      </p:sp>
      <p:sp>
        <p:nvSpPr>
          <p:cNvPr id="2088" name="Rectangle 73"/>
          <p:cNvSpPr>
            <a:spLocks noChangeArrowheads="1"/>
          </p:cNvSpPr>
          <p:nvPr/>
        </p:nvSpPr>
        <p:spPr bwMode="auto">
          <a:xfrm>
            <a:off x="2590800" y="4495800"/>
            <a:ext cx="5715000" cy="4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Giant Panda</a:t>
            </a:r>
          </a:p>
          <a:p>
            <a:pPr>
              <a:lnSpc>
                <a:spcPct val="90000"/>
              </a:lnSpc>
              <a:spcBef>
                <a:spcPct val="20000"/>
              </a:spcBef>
            </a:pPr>
            <a:r>
              <a:rPr lang="en-US" sz="1000" dirty="0" smtClean="0">
                <a:latin typeface="Tahoma" pitchFamily="34" charset="0"/>
                <a:cs typeface="Tahoma" pitchFamily="34" charset="0"/>
              </a:rPr>
              <a:t>Hey, cousin! Haven’t seen you in awhile. Hope everything is going well. We just moved to a zoo for a better life. </a:t>
            </a:r>
            <a:endParaRPr lang="en-US" sz="1000" i="1" dirty="0">
              <a:latin typeface="Tahoma" pitchFamily="34" charset="0"/>
              <a:cs typeface="Tahoma" pitchFamily="34" charset="0"/>
            </a:endParaRPr>
          </a:p>
        </p:txBody>
      </p:sp>
      <p:sp>
        <p:nvSpPr>
          <p:cNvPr id="2089" name="Rectangle 75"/>
          <p:cNvSpPr>
            <a:spLocks noChangeArrowheads="1"/>
          </p:cNvSpPr>
          <p:nvPr/>
        </p:nvSpPr>
        <p:spPr bwMode="auto">
          <a:xfrm>
            <a:off x="2590800" y="5181600"/>
            <a:ext cx="6057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Wild “DAWG”</a:t>
            </a:r>
          </a:p>
          <a:p>
            <a:pPr>
              <a:lnSpc>
                <a:spcPct val="90000"/>
              </a:lnSpc>
              <a:spcBef>
                <a:spcPct val="20000"/>
              </a:spcBef>
            </a:pPr>
            <a:r>
              <a:rPr lang="en-US" sz="900" dirty="0" smtClean="0">
                <a:latin typeface="Tahoma" pitchFamily="34" charset="0"/>
                <a:cs typeface="Tahoma" pitchFamily="34" charset="0"/>
              </a:rPr>
              <a:t>I had a fun time chasing you around in the forest. Happy my owner let me out to </a:t>
            </a:r>
          </a:p>
          <a:p>
            <a:pPr>
              <a:lnSpc>
                <a:spcPct val="90000"/>
              </a:lnSpc>
              <a:spcBef>
                <a:spcPct val="20000"/>
              </a:spcBef>
            </a:pPr>
            <a:r>
              <a:rPr lang="en-US" sz="900" dirty="0" smtClean="0">
                <a:latin typeface="Tahoma" pitchFamily="34" charset="0"/>
                <a:cs typeface="Tahoma" pitchFamily="34" charset="0"/>
              </a:rPr>
              <a:t>follow your warm blooded body.</a:t>
            </a:r>
            <a:endParaRPr lang="en-US" sz="900" dirty="0">
              <a:latin typeface="Tahoma" pitchFamily="34" charset="0"/>
              <a:cs typeface="Tahoma" pitchFamily="34" charset="0"/>
            </a:endParaRPr>
          </a:p>
        </p:txBody>
      </p:sp>
      <p:sp>
        <p:nvSpPr>
          <p:cNvPr id="2090" name="Rectangle 77"/>
          <p:cNvSpPr>
            <a:spLocks noChangeArrowheads="1"/>
          </p:cNvSpPr>
          <p:nvPr/>
        </p:nvSpPr>
        <p:spPr bwMode="auto">
          <a:xfrm>
            <a:off x="2590800" y="5867399"/>
            <a:ext cx="5867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Skunk</a:t>
            </a:r>
          </a:p>
          <a:p>
            <a:pPr>
              <a:lnSpc>
                <a:spcPct val="90000"/>
              </a:lnSpc>
              <a:spcBef>
                <a:spcPct val="20000"/>
              </a:spcBef>
            </a:pPr>
            <a:r>
              <a:rPr lang="en-US" sz="900" dirty="0" smtClean="0">
                <a:latin typeface="Tahoma" pitchFamily="34" charset="0"/>
                <a:cs typeface="Tahoma" pitchFamily="34" charset="0"/>
              </a:rPr>
              <a:t>Buddy, we should hang out sometime. You could learn a thing or two of survival</a:t>
            </a:r>
          </a:p>
          <a:p>
            <a:pPr>
              <a:lnSpc>
                <a:spcPct val="90000"/>
              </a:lnSpc>
              <a:spcBef>
                <a:spcPct val="20000"/>
              </a:spcBef>
            </a:pPr>
            <a:r>
              <a:rPr lang="en-US" sz="900" dirty="0" smtClean="0">
                <a:latin typeface="Tahoma" pitchFamily="34" charset="0"/>
                <a:cs typeface="Tahoma" pitchFamily="34" charset="0"/>
              </a:rPr>
              <a:t>From my stinky good looks.</a:t>
            </a:r>
            <a:endParaRPr lang="en-US" sz="900" dirty="0">
              <a:latin typeface="Tahoma" pitchFamily="34" charset="0"/>
              <a:cs typeface="Tahoma" pitchFamily="34" charset="0"/>
            </a:endParaRPr>
          </a:p>
        </p:txBody>
      </p:sp>
      <p:sp>
        <p:nvSpPr>
          <p:cNvPr id="2" name="Subtitle 1"/>
          <p:cNvSpPr>
            <a:spLocks noGrp="1"/>
          </p:cNvSpPr>
          <p:nvPr>
            <p:ph type="subTitle" idx="1"/>
          </p:nvPr>
        </p:nvSpPr>
        <p:spPr>
          <a:xfrm>
            <a:off x="1847057" y="367346"/>
            <a:ext cx="6858000" cy="470854"/>
          </a:xfrm>
        </p:spPr>
        <p:txBody>
          <a:bodyPr/>
          <a:lstStyle/>
          <a:p>
            <a:pPr algn="l"/>
            <a:r>
              <a:rPr lang="en-US" sz="2400" b="1" dirty="0" smtClean="0">
                <a:latin typeface="Tahoma" pitchFamily="34" charset="0"/>
                <a:cs typeface="Tahoma" pitchFamily="34" charset="0"/>
              </a:rPr>
              <a:t>Red Panda</a:t>
            </a:r>
            <a:endParaRPr lang="en-US" sz="2400" b="1" dirty="0">
              <a:latin typeface="Tahoma" pitchFamily="34" charset="0"/>
              <a:cs typeface="Tahoma" pitchFamily="34" charset="0"/>
            </a:endParaRPr>
          </a:p>
        </p:txBody>
      </p:sp>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Red Panda</a:t>
            </a:r>
            <a:endParaRPr lang="en-US" sz="1000" b="1" dirty="0">
              <a:solidFill>
                <a:schemeClr val="bg1"/>
              </a:solidFill>
              <a:latin typeface="Tahoma" pitchFamily="34" charset="0"/>
              <a:cs typeface="Tahoma" pitchFamily="34" charset="0"/>
            </a:endParaRPr>
          </a:p>
        </p:txBody>
      </p:sp>
      <p:pic>
        <p:nvPicPr>
          <p:cNvPr id="50" name="Picture 49">
            <a:hlinkClick r:id="rId6" action="ppaction://hlinksldjump"/>
          </p:cNvPr>
          <p:cNvPicPr/>
          <p:nvPr/>
        </p:nvPicPr>
        <p:blipFill rotWithShape="1">
          <a:blip r:embed="rId5" cstate="print">
            <a:extLst>
              <a:ext uri="{28A0092B-C50C-407E-A947-70E740481C1C}">
                <a14:useLocalDpi xmlns:a14="http://schemas.microsoft.com/office/drawing/2010/main" val="0"/>
              </a:ext>
            </a:extLst>
          </a:blip>
          <a:srcRect l="27844" t="55911" r="55290" b="41310"/>
          <a:stretch/>
        </p:blipFill>
        <p:spPr bwMode="auto">
          <a:xfrm>
            <a:off x="152400" y="2667000"/>
            <a:ext cx="1752600" cy="171450"/>
          </a:xfrm>
          <a:prstGeom prst="rect">
            <a:avLst/>
          </a:prstGeom>
          <a:noFill/>
          <a:ln>
            <a:noFill/>
          </a:ln>
          <a:effectLst/>
          <a:extLst>
            <a:ext uri="{53640926-AAD7-44D8-BBD7-CCE9431645EC}">
              <a14:shadowObscured xmlns:a14="http://schemas.microsoft.com/office/drawing/2010/main"/>
            </a:ext>
          </a:extLst>
        </p:spPr>
      </p:pic>
      <p:sp>
        <p:nvSpPr>
          <p:cNvPr id="52" name="Text Box 39"/>
          <p:cNvSpPr txBox="1">
            <a:spLocks noChangeArrowheads="1"/>
          </p:cNvSpPr>
          <p:nvPr/>
        </p:nvSpPr>
        <p:spPr bwMode="auto">
          <a:xfrm>
            <a:off x="762000" y="3990799"/>
            <a:ext cx="10850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dirty="0" smtClean="0"/>
              <a:t>Giant Panda</a:t>
            </a:r>
            <a:endParaRPr lang="en-US" sz="1000" b="1" dirty="0"/>
          </a:p>
        </p:txBody>
      </p:sp>
      <p:sp>
        <p:nvSpPr>
          <p:cNvPr id="53" name="Text Box 50"/>
          <p:cNvSpPr txBox="1">
            <a:spLocks noChangeArrowheads="1"/>
          </p:cNvSpPr>
          <p:nvPr/>
        </p:nvSpPr>
        <p:spPr bwMode="auto">
          <a:xfrm>
            <a:off x="771368" y="4982870"/>
            <a:ext cx="13933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dirty="0" smtClean="0"/>
              <a:t>Raccoon</a:t>
            </a:r>
            <a:endParaRPr lang="en-US" sz="1000" b="1" dirty="0"/>
          </a:p>
        </p:txBody>
      </p:sp>
      <p:sp>
        <p:nvSpPr>
          <p:cNvPr id="54" name="Text Box 53"/>
          <p:cNvSpPr txBox="1">
            <a:spLocks noChangeArrowheads="1"/>
          </p:cNvSpPr>
          <p:nvPr/>
        </p:nvSpPr>
        <p:spPr bwMode="auto">
          <a:xfrm>
            <a:off x="757011" y="6063048"/>
            <a:ext cx="1423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dirty="0" smtClean="0"/>
              <a:t>Skunk</a:t>
            </a:r>
            <a:endParaRPr lang="en-US" sz="1000" b="1" dirty="0"/>
          </a:p>
        </p:txBody>
      </p:sp>
      <p:pic>
        <p:nvPicPr>
          <p:cNvPr id="46" name="Picture 45">
            <a:hlinkClick r:id="rId7" action="ppaction://hlinksldjump"/>
          </p:cNvPr>
          <p:cNvPicPr/>
          <p:nvPr/>
        </p:nvPicPr>
        <p:blipFill rotWithShape="1">
          <a:blip r:embed="rId5" cstate="print">
            <a:extLst>
              <a:ext uri="{28A0092B-C50C-407E-A947-70E740481C1C}">
                <a14:useLocalDpi xmlns:a14="http://schemas.microsoft.com/office/drawing/2010/main" val="0"/>
              </a:ext>
            </a:extLst>
          </a:blip>
          <a:srcRect l="27844" t="49389" r="55290" b="46752"/>
          <a:stretch/>
        </p:blipFill>
        <p:spPr bwMode="auto">
          <a:xfrm>
            <a:off x="122238" y="2209800"/>
            <a:ext cx="1775369" cy="276225"/>
          </a:xfrm>
          <a:prstGeom prst="rect">
            <a:avLst/>
          </a:prstGeom>
          <a:noFill/>
          <a:ln>
            <a:noFill/>
          </a:ln>
          <a:effectLst/>
          <a:extLst>
            <a:ext uri="{53640926-AAD7-44D8-BBD7-CCE9431645EC}">
              <a14:shadowObscured xmlns:a14="http://schemas.microsoft.com/office/drawing/2010/main"/>
            </a:ext>
          </a:extLst>
        </p:spPr>
      </p:pic>
      <p:pic>
        <p:nvPicPr>
          <p:cNvPr id="47" name="Picture 46">
            <a:hlinkClick r:id="rId8" action="ppaction://hlinksldjump"/>
          </p:cNvPr>
          <p:cNvPicPr/>
          <p:nvPr/>
        </p:nvPicPr>
        <p:blipFill rotWithShape="1">
          <a:blip r:embed="rId5" cstate="print">
            <a:extLst>
              <a:ext uri="{28A0092B-C50C-407E-A947-70E740481C1C}">
                <a14:useLocalDpi xmlns:a14="http://schemas.microsoft.com/office/drawing/2010/main" val="0"/>
              </a:ext>
            </a:extLst>
          </a:blip>
          <a:srcRect l="27844" t="53313" r="55290" b="43754"/>
          <a:stretch/>
        </p:blipFill>
        <p:spPr bwMode="auto">
          <a:xfrm>
            <a:off x="152400" y="2486025"/>
            <a:ext cx="1752600" cy="180975"/>
          </a:xfrm>
          <a:prstGeom prst="rect">
            <a:avLst/>
          </a:prstGeom>
          <a:noFill/>
          <a:ln>
            <a:noFill/>
          </a:ln>
          <a:effectLst/>
          <a:extLst>
            <a:ext uri="{53640926-AAD7-44D8-BBD7-CCE9431645EC}">
              <a14:shadowObscured xmlns:a14="http://schemas.microsoft.com/office/drawing/2010/main"/>
            </a:ext>
          </a:extLst>
        </p:spPr>
      </p:pic>
      <p:sp>
        <p:nvSpPr>
          <p:cNvPr id="48" name="Rectangle 54"/>
          <p:cNvSpPr>
            <a:spLocks noChangeArrowheads="1"/>
          </p:cNvSpPr>
          <p:nvPr/>
        </p:nvSpPr>
        <p:spPr bwMode="auto">
          <a:xfrm>
            <a:off x="2095500" y="838200"/>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solidFill>
                  <a:schemeClr val="bg2">
                    <a:lumMod val="75000"/>
                  </a:schemeClr>
                </a:solidFill>
              </a:rPr>
              <a:t>Lives in </a:t>
            </a:r>
            <a:r>
              <a:rPr lang="en-US" sz="900" dirty="0" smtClean="0">
                <a:solidFill>
                  <a:srgbClr val="003399"/>
                </a:solidFill>
              </a:rPr>
              <a:t>China, foothills of Himalayas, Nepal and Bhutan, and northern Myanmar.</a:t>
            </a:r>
            <a:endParaRPr lang="en-US" sz="900" dirty="0">
              <a:solidFill>
                <a:schemeClr val="bg2">
                  <a:lumMod val="75000"/>
                </a:schemeClr>
              </a:solidFill>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0999" y="1049163"/>
            <a:ext cx="1083348" cy="8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164" y="419100"/>
            <a:ext cx="17811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9000" y="1049163"/>
            <a:ext cx="1066800" cy="7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8232" y="1049163"/>
            <a:ext cx="1082427" cy="8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24551" y="1049163"/>
            <a:ext cx="1185861" cy="78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8525" y="1044647"/>
            <a:ext cx="1190623" cy="873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69060" y="57150"/>
            <a:ext cx="30264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3886200"/>
            <a:ext cx="594064" cy="104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4953000"/>
            <a:ext cx="630236" cy="9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2400" y="5867400"/>
            <a:ext cx="636981"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8" descr="Clouded leopard wallpaper 1680x1050"/>
          <p:cNvPicPr>
            <a:picLocks noChangeAspect="1" noChangeArrowheads="1"/>
          </p:cNvPicPr>
          <p:nvPr/>
        </p:nvPicPr>
        <p:blipFill>
          <a:blip r:embed="rId19" cstate="print"/>
          <a:srcRect/>
          <a:stretch>
            <a:fillRect/>
          </a:stretch>
        </p:blipFill>
        <p:spPr bwMode="auto">
          <a:xfrm>
            <a:off x="2133600" y="2438400"/>
            <a:ext cx="381000" cy="561976"/>
          </a:xfrm>
          <a:prstGeom prst="rect">
            <a:avLst/>
          </a:prstGeom>
          <a:noFill/>
        </p:spPr>
      </p:pic>
      <p:pic>
        <p:nvPicPr>
          <p:cNvPr id="6146" name="Picture 2" descr="https://sp.yimg.com/ib/th?id=HN.608013476651469755&amp;pid=15.1&amp;P=0"/>
          <p:cNvPicPr>
            <a:picLocks noChangeAspect="1" noChangeArrowheads="1"/>
          </p:cNvPicPr>
          <p:nvPr/>
        </p:nvPicPr>
        <p:blipFill>
          <a:blip r:embed="rId20" cstate="print"/>
          <a:srcRect/>
          <a:stretch>
            <a:fillRect/>
          </a:stretch>
        </p:blipFill>
        <p:spPr bwMode="auto">
          <a:xfrm>
            <a:off x="2133600" y="3048000"/>
            <a:ext cx="381000" cy="581025"/>
          </a:xfrm>
          <a:prstGeom prst="rect">
            <a:avLst/>
          </a:prstGeom>
          <a:noFill/>
        </p:spPr>
      </p:pic>
      <p:pic>
        <p:nvPicPr>
          <p:cNvPr id="6148" name="Picture 4" descr="https://s.yimg.com/sr/img/2/cb80078c-7bd1-3358-a558-6639dae22576"/>
          <p:cNvPicPr>
            <a:picLocks noChangeAspect="1" noChangeArrowheads="1"/>
          </p:cNvPicPr>
          <p:nvPr/>
        </p:nvPicPr>
        <p:blipFill>
          <a:blip r:embed="rId21" cstate="print"/>
          <a:srcRect/>
          <a:stretch>
            <a:fillRect/>
          </a:stretch>
        </p:blipFill>
        <p:spPr bwMode="auto">
          <a:xfrm>
            <a:off x="2133600" y="3733800"/>
            <a:ext cx="381000" cy="561976"/>
          </a:xfrm>
          <a:prstGeom prst="rect">
            <a:avLst/>
          </a:prstGeom>
          <a:noFill/>
        </p:spPr>
      </p:pic>
      <p:pic>
        <p:nvPicPr>
          <p:cNvPr id="62"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33600" y="4419600"/>
            <a:ext cx="381000" cy="53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133600" y="5791200"/>
            <a:ext cx="381000" cy="57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african-wild-dog-mapula.jpg"/>
          <p:cNvPicPr>
            <a:picLocks noChangeAspect="1" noChangeArrowheads="1"/>
          </p:cNvPicPr>
          <p:nvPr/>
        </p:nvPicPr>
        <p:blipFill>
          <a:blip r:embed="rId24" cstate="print"/>
          <a:srcRect/>
          <a:stretch>
            <a:fillRect/>
          </a:stretch>
        </p:blipFill>
        <p:spPr bwMode="auto">
          <a:xfrm>
            <a:off x="2133600" y="5105400"/>
            <a:ext cx="381000" cy="523876"/>
          </a:xfrm>
          <a:prstGeom prst="rect">
            <a:avLst/>
          </a:prstGeom>
          <a:noFill/>
        </p:spPr>
      </p:pic>
    </p:spTree>
    <p:extLst>
      <p:ext uri="{BB962C8B-B14F-4D97-AF65-F5344CB8AC3E}">
        <p14:creationId xmlns:p14="http://schemas.microsoft.com/office/powerpoint/2010/main" val="4279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8"/>
          <p:cNvSpPr txBox="1">
            <a:spLocks noChangeArrowheads="1"/>
          </p:cNvSpPr>
          <p:nvPr/>
        </p:nvSpPr>
        <p:spPr bwMode="auto">
          <a:xfrm>
            <a:off x="2133600" y="1600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dirty="0"/>
          </a:p>
        </p:txBody>
      </p:sp>
      <p:sp>
        <p:nvSpPr>
          <p:cNvPr id="2071" name="Text Box 29"/>
          <p:cNvSpPr txBox="1">
            <a:spLocks noChangeArrowheads="1"/>
          </p:cNvSpPr>
          <p:nvPr/>
        </p:nvSpPr>
        <p:spPr bwMode="auto">
          <a:xfrm>
            <a:off x="2133600" y="1905000"/>
            <a:ext cx="4953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dirty="0"/>
          </a:p>
        </p:txBody>
      </p:sp>
      <p:sp>
        <p:nvSpPr>
          <p:cNvPr id="63" name="Rectangle 54"/>
          <p:cNvSpPr>
            <a:spLocks noChangeArrowheads="1"/>
          </p:cNvSpPr>
          <p:nvPr/>
        </p:nvSpPr>
        <p:spPr bwMode="auto">
          <a:xfrm>
            <a:off x="2095500" y="91646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solidFill>
                  <a:schemeClr val="bg2">
                    <a:lumMod val="75000"/>
                  </a:schemeClr>
                </a:solidFill>
              </a:rPr>
              <a:t>Lives in </a:t>
            </a:r>
            <a:r>
              <a:rPr lang="en-US" sz="900" dirty="0" smtClean="0">
                <a:solidFill>
                  <a:srgbClr val="003399"/>
                </a:solidFill>
              </a:rPr>
              <a:t>China, foothills of Himalayas, Nepal and Bhutan, and northern Myanmar.</a:t>
            </a:r>
            <a:endParaRPr lang="en-US" sz="900" dirty="0" smtClean="0">
              <a:solidFill>
                <a:schemeClr val="bg2">
                  <a:lumMod val="75000"/>
                </a:schemeClr>
              </a:solidFill>
            </a:endParaRPr>
          </a:p>
          <a:p>
            <a:pPr>
              <a:lnSpc>
                <a:spcPct val="90000"/>
              </a:lnSpc>
              <a:spcBef>
                <a:spcPct val="20000"/>
              </a:spcBef>
            </a:pPr>
            <a:endParaRPr lang="en-US" sz="900" dirty="0">
              <a:solidFill>
                <a:schemeClr val="bg2">
                  <a:lumMod val="75000"/>
                </a:schemeClr>
              </a:solidFill>
            </a:endParaRPr>
          </a:p>
        </p:txBody>
      </p:sp>
      <p:sp>
        <p:nvSpPr>
          <p:cNvPr id="2" name="Subtitle 1"/>
          <p:cNvSpPr>
            <a:spLocks noGrp="1"/>
          </p:cNvSpPr>
          <p:nvPr>
            <p:ph type="subTitle" idx="1"/>
          </p:nvPr>
        </p:nvSpPr>
        <p:spPr>
          <a:xfrm>
            <a:off x="1905000" y="381000"/>
            <a:ext cx="6858000" cy="535464"/>
          </a:xfrm>
        </p:spPr>
        <p:txBody>
          <a:bodyPr/>
          <a:lstStyle/>
          <a:p>
            <a:pPr algn="l"/>
            <a:r>
              <a:rPr lang="en-US" sz="2400" b="1" dirty="0" smtClean="0">
                <a:latin typeface="Tahoma" pitchFamily="34" charset="0"/>
                <a:cs typeface="Tahoma" pitchFamily="34" charset="0"/>
              </a:rPr>
              <a:t>Red Panda</a:t>
            </a:r>
            <a:endParaRPr lang="en-US" sz="2400" b="1" dirty="0">
              <a:latin typeface="Tahoma" pitchFamily="34" charset="0"/>
              <a:cs typeface="Tahoma" pitchFamily="34" charset="0"/>
            </a:endParaRPr>
          </a:p>
        </p:txBody>
      </p:sp>
      <p:pic>
        <p:nvPicPr>
          <p:cNvPr id="6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78" name="Picture 77">
            <a:hlinkClick r:id="rId5" action="ppaction://hlinksldjump"/>
          </p:cNvPr>
          <p:cNvPicPr/>
          <p:nvPr/>
        </p:nvPicPr>
        <p:blipFill rotWithShape="1">
          <a:blip r:embed="rId6" cstate="print">
            <a:extLst>
              <a:ext uri="{28A0092B-C50C-407E-A947-70E740481C1C}">
                <a14:useLocalDpi xmlns:a14="http://schemas.microsoft.com/office/drawing/2010/main" val="0"/>
              </a:ext>
            </a:extLst>
          </a:blip>
          <a:srcRect l="27844" t="55911" r="55290" b="41310"/>
          <a:stretch/>
        </p:blipFill>
        <p:spPr bwMode="auto">
          <a:xfrm>
            <a:off x="152400" y="2647950"/>
            <a:ext cx="1752600" cy="171450"/>
          </a:xfrm>
          <a:prstGeom prst="rect">
            <a:avLst/>
          </a:prstGeom>
          <a:noFill/>
          <a:ln>
            <a:noFill/>
          </a:ln>
          <a:effectLst/>
          <a:extLst>
            <a:ext uri="{53640926-AAD7-44D8-BBD7-CCE9431645EC}">
              <a14:shadowObscured xmlns:a14="http://schemas.microsoft.com/office/drawing/2010/main"/>
            </a:ext>
          </a:extLst>
        </p:spPr>
      </p:pic>
      <p:sp>
        <p:nvSpPr>
          <p:cNvPr id="55" name="TextBox 54"/>
          <p:cNvSpPr txBox="1"/>
          <p:nvPr/>
        </p:nvSpPr>
        <p:spPr>
          <a:xfrm>
            <a:off x="2126852" y="2133600"/>
            <a:ext cx="1237839"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About </a:t>
            </a:r>
            <a:r>
              <a:rPr lang="en-US" sz="900" b="1" dirty="0" smtClean="0">
                <a:solidFill>
                  <a:schemeClr val="bg2">
                    <a:lumMod val="75000"/>
                  </a:schemeClr>
                </a:solidFill>
                <a:latin typeface="Tahoma" pitchFamily="34" charset="0"/>
                <a:cs typeface="Tahoma" pitchFamily="34" charset="0"/>
              </a:rPr>
              <a:t>Red Pandas</a:t>
            </a:r>
            <a:endParaRPr lang="en-US" sz="900" b="1" dirty="0">
              <a:solidFill>
                <a:schemeClr val="bg2">
                  <a:lumMod val="75000"/>
                </a:schemeClr>
              </a:solidFill>
              <a:latin typeface="Tahoma" pitchFamily="34" charset="0"/>
              <a:cs typeface="Tahoma" pitchFamily="34" charset="0"/>
            </a:endParaRPr>
          </a:p>
        </p:txBody>
      </p:sp>
      <p:sp>
        <p:nvSpPr>
          <p:cNvPr id="9" name="Rectangle 8"/>
          <p:cNvSpPr/>
          <p:nvPr/>
        </p:nvSpPr>
        <p:spPr>
          <a:xfrm>
            <a:off x="3505200" y="2138570"/>
            <a:ext cx="5334000" cy="923330"/>
          </a:xfrm>
          <a:prstGeom prst="rect">
            <a:avLst/>
          </a:prstGeom>
        </p:spPr>
        <p:txBody>
          <a:bodyPr wrap="square">
            <a:spAutoFit/>
          </a:bodyPr>
          <a:lstStyle/>
          <a:p>
            <a:pPr eaLnBrk="1" hangingPunct="1"/>
            <a:r>
              <a:rPr lang="en-US" sz="900" dirty="0" smtClean="0"/>
              <a:t>Commonly referred to as the firefox, this endangered animal is birthed in groups of 1-4 cubs at one time. The mother will typically care fro the cubs for 1 year, up to 2. The red panda is the size of a large rat, but has markings like a panda or raccoon. It can weigh eight to twelve pounds, living anywhere from 10 to 14 years. Fully grown, the cuddly creature can grow to lengths of 56-63 centimeters. Naturally solitary and confined with its mother, the panda does not remain in groups with others. It will have multiple reproducing partners throughout its life.</a:t>
            </a:r>
            <a:endParaRPr lang="en-US" sz="900" dirty="0"/>
          </a:p>
        </p:txBody>
      </p:sp>
      <p:sp>
        <p:nvSpPr>
          <p:cNvPr id="11" name="Rectangle 10"/>
          <p:cNvSpPr/>
          <p:nvPr/>
        </p:nvSpPr>
        <p:spPr>
          <a:xfrm>
            <a:off x="3505200" y="3581400"/>
            <a:ext cx="5112148" cy="246221"/>
          </a:xfrm>
          <a:prstGeom prst="rect">
            <a:avLst/>
          </a:prstGeom>
        </p:spPr>
        <p:txBody>
          <a:bodyPr wrap="square">
            <a:spAutoFit/>
          </a:bodyPr>
          <a:lstStyle/>
          <a:p>
            <a:r>
              <a:rPr lang="en-US" sz="1000" dirty="0" smtClean="0">
                <a:latin typeface="Tahoma" pitchFamily="34" charset="0"/>
                <a:cs typeface="Tahoma" pitchFamily="34" charset="0"/>
              </a:rPr>
              <a:t>Eating bamboo, rodents, birds, and insects and fruits in warm months.</a:t>
            </a:r>
            <a:endParaRPr lang="en-US" sz="1000" i="1" dirty="0">
              <a:latin typeface="Tahoma" pitchFamily="34" charset="0"/>
              <a:cs typeface="Tahoma" pitchFamily="34" charset="0"/>
            </a:endParaRPr>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7" cstate="print">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7" cstate="print">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7" cstate="print">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9" name="Picture 78"/>
          <p:cNvPicPr/>
          <p:nvPr/>
        </p:nvPicPr>
        <p:blipFill rotWithShape="1">
          <a:blip r:embed="rId6" cstate="print">
            <a:extLst>
              <a:ext uri="{28A0092B-C50C-407E-A947-70E740481C1C}">
                <a14:useLocalDpi xmlns:a14="http://schemas.microsoft.com/office/drawing/2010/main" val="0"/>
              </a:ext>
            </a:extLst>
          </a:blip>
          <a:srcRect l="27844" t="58878" r="55290" b="31634"/>
          <a:stretch/>
        </p:blipFill>
        <p:spPr bwMode="auto">
          <a:xfrm>
            <a:off x="152400" y="2843530"/>
            <a:ext cx="1752600" cy="585470"/>
          </a:xfrm>
          <a:prstGeom prst="rect">
            <a:avLst/>
          </a:prstGeom>
          <a:noFill/>
          <a:ln>
            <a:noFill/>
          </a:ln>
          <a:effectLst/>
          <a:extLst>
            <a:ext uri="{53640926-AAD7-44D8-BBD7-CCE9431645EC}">
              <a14:shadowObscured xmlns:a14="http://schemas.microsoft.com/office/drawing/2010/main"/>
            </a:ext>
          </a:extLst>
        </p:spPr>
      </p:pic>
      <p:sp>
        <p:nvSpPr>
          <p:cNvPr id="2077" name="Text Box 36"/>
          <p:cNvSpPr txBox="1">
            <a:spLocks noChangeArrowheads="1"/>
          </p:cNvSpPr>
          <p:nvPr/>
        </p:nvSpPr>
        <p:spPr bwMode="auto">
          <a:xfrm>
            <a:off x="180976" y="3374231"/>
            <a:ext cx="1752600"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sp>
        <p:nvSpPr>
          <p:cNvPr id="3" name="Rectangle 2"/>
          <p:cNvSpPr/>
          <p:nvPr/>
        </p:nvSpPr>
        <p:spPr>
          <a:xfrm>
            <a:off x="2126852" y="197088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Basic Info</a:t>
            </a:r>
            <a:endParaRPr lang="en-US" sz="950" b="1" dirty="0">
              <a:solidFill>
                <a:schemeClr val="tx1"/>
              </a:solidFill>
              <a:latin typeface="Tahoma" pitchFamily="34" charset="0"/>
              <a:cs typeface="Tahoma" pitchFamily="34" charset="0"/>
            </a:endParaRPr>
          </a:p>
        </p:txBody>
      </p:sp>
      <p:sp>
        <p:nvSpPr>
          <p:cNvPr id="51" name="Rectangle 50"/>
          <p:cNvSpPr/>
          <p:nvPr/>
        </p:nvSpPr>
        <p:spPr>
          <a:xfrm>
            <a:off x="2133600" y="3429000"/>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Activities &amp; Interests</a:t>
            </a:r>
            <a:endParaRPr lang="en-US" sz="950" b="1" dirty="0">
              <a:solidFill>
                <a:schemeClr val="tx1"/>
              </a:solidFill>
              <a:latin typeface="Tahoma" pitchFamily="34" charset="0"/>
              <a:cs typeface="Tahoma" pitchFamily="34" charset="0"/>
            </a:endParaRPr>
          </a:p>
        </p:txBody>
      </p:sp>
      <p:sp>
        <p:nvSpPr>
          <p:cNvPr id="4" name="TextBox 3"/>
          <p:cNvSpPr txBox="1"/>
          <p:nvPr/>
        </p:nvSpPr>
        <p:spPr>
          <a:xfrm>
            <a:off x="2126852" y="3581400"/>
            <a:ext cx="721672"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Activities</a:t>
            </a:r>
            <a:endParaRPr lang="en-US" sz="900" b="1" dirty="0">
              <a:solidFill>
                <a:schemeClr val="bg2">
                  <a:lumMod val="75000"/>
                </a:schemeClr>
              </a:solidFill>
              <a:latin typeface="Tahoma" pitchFamily="34" charset="0"/>
              <a:cs typeface="Tahoma" pitchFamily="34" charset="0"/>
            </a:endParaRPr>
          </a:p>
        </p:txBody>
      </p:sp>
      <p:sp>
        <p:nvSpPr>
          <p:cNvPr id="52" name="Rectangle 51"/>
          <p:cNvSpPr/>
          <p:nvPr/>
        </p:nvSpPr>
        <p:spPr>
          <a:xfrm>
            <a:off x="2146586" y="4191000"/>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Arts &amp; Entertainment</a:t>
            </a:r>
            <a:endParaRPr lang="en-US" sz="950" b="1" dirty="0">
              <a:solidFill>
                <a:schemeClr val="tx1"/>
              </a:solidFill>
              <a:latin typeface="Tahoma" pitchFamily="34" charset="0"/>
              <a:cs typeface="Tahoma" pitchFamily="34" charset="0"/>
            </a:endParaRPr>
          </a:p>
        </p:txBody>
      </p:sp>
      <p:sp>
        <p:nvSpPr>
          <p:cNvPr id="58" name="TextBox 57"/>
          <p:cNvSpPr txBox="1"/>
          <p:nvPr/>
        </p:nvSpPr>
        <p:spPr>
          <a:xfrm>
            <a:off x="2136377" y="4569768"/>
            <a:ext cx="516488"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Music</a:t>
            </a:r>
            <a:endParaRPr lang="en-US" sz="900" b="1" dirty="0">
              <a:solidFill>
                <a:schemeClr val="bg2">
                  <a:lumMod val="75000"/>
                </a:schemeClr>
              </a:solidFill>
              <a:latin typeface="Tahoma" pitchFamily="34" charset="0"/>
              <a:cs typeface="Tahoma" pitchFamily="34" charset="0"/>
            </a:endParaRPr>
          </a:p>
        </p:txBody>
      </p:sp>
      <p:sp>
        <p:nvSpPr>
          <p:cNvPr id="40" name="Rectangle 54"/>
          <p:cNvSpPr>
            <a:spLocks noChangeArrowheads="1"/>
          </p:cNvSpPr>
          <p:nvPr/>
        </p:nvSpPr>
        <p:spPr bwMode="auto">
          <a:xfrm>
            <a:off x="6019800" y="86834"/>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endParaRPr lang="en-US" sz="1000" b="1" dirty="0">
              <a:solidFill>
                <a:schemeClr val="bg1"/>
              </a:solidFill>
              <a:latin typeface="Tahoma" pitchFamily="34" charset="0"/>
              <a:cs typeface="Tahoma" pitchFamily="34" charset="0"/>
            </a:endParaRPr>
          </a:p>
        </p:txBody>
      </p:sp>
      <p:pic>
        <p:nvPicPr>
          <p:cNvPr id="42" name="Picture 41">
            <a:hlinkClick r:id="rId8" action="ppaction://hlinksldjump"/>
          </p:cNvPr>
          <p:cNvPicPr/>
          <p:nvPr/>
        </p:nvPicPr>
        <p:blipFill rotWithShape="1">
          <a:blip r:embed="rId9" cstate="print"/>
          <a:srcRect l="1041" t="58101" r="81945" b="39121"/>
          <a:stretch/>
        </p:blipFill>
        <p:spPr bwMode="auto">
          <a:xfrm>
            <a:off x="192348" y="2209800"/>
            <a:ext cx="1657350" cy="215345"/>
          </a:xfrm>
          <a:prstGeom prst="rect">
            <a:avLst/>
          </a:prstGeom>
          <a:ln>
            <a:noFill/>
          </a:ln>
          <a:extLst>
            <a:ext uri="{53640926-AAD7-44D8-BBD7-CCE9431645EC}">
              <a14:shadowObscured xmlns:a14="http://schemas.microsoft.com/office/drawing/2010/main"/>
            </a:ext>
          </a:extLst>
        </p:spPr>
      </p:pic>
      <p:pic>
        <p:nvPicPr>
          <p:cNvPr id="43" name="Picture 42">
            <a:hlinkClick r:id="rId10" action="ppaction://hlinksldjump"/>
          </p:cNvPr>
          <p:cNvPicPr/>
          <p:nvPr/>
        </p:nvPicPr>
        <p:blipFill rotWithShape="1">
          <a:blip r:embed="rId9" cstate="print"/>
          <a:srcRect l="455" t="60880" r="82037" b="35981"/>
          <a:stretch/>
        </p:blipFill>
        <p:spPr bwMode="auto">
          <a:xfrm>
            <a:off x="154817" y="2436606"/>
            <a:ext cx="1724025" cy="241855"/>
          </a:xfrm>
          <a:prstGeom prst="rect">
            <a:avLst/>
          </a:prstGeom>
          <a:ln>
            <a:noFill/>
          </a:ln>
          <a:extLst>
            <a:ext uri="{53640926-AAD7-44D8-BBD7-CCE9431645EC}">
              <a14:shadowObscured xmlns:a14="http://schemas.microsoft.com/office/drawing/2010/main"/>
            </a:ext>
          </a:extLst>
        </p:spPr>
      </p:pic>
      <p:sp>
        <p:nvSpPr>
          <p:cNvPr id="50" name="TextBox 49"/>
          <p:cNvSpPr txBox="1"/>
          <p:nvPr/>
        </p:nvSpPr>
        <p:spPr>
          <a:xfrm>
            <a:off x="2133600" y="3198168"/>
            <a:ext cx="740908"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Networks</a:t>
            </a:r>
            <a:endParaRPr lang="en-US" sz="900" b="1" dirty="0">
              <a:solidFill>
                <a:schemeClr val="bg2">
                  <a:lumMod val="75000"/>
                </a:schemeClr>
              </a:solidFill>
              <a:latin typeface="Tahoma" pitchFamily="34" charset="0"/>
              <a:cs typeface="Tahoma" pitchFamily="34" charset="0"/>
            </a:endParaRPr>
          </a:p>
        </p:txBody>
      </p:sp>
      <p:sp>
        <p:nvSpPr>
          <p:cNvPr id="54" name="Rectangle 53"/>
          <p:cNvSpPr/>
          <p:nvPr/>
        </p:nvSpPr>
        <p:spPr>
          <a:xfrm>
            <a:off x="3486834" y="3198168"/>
            <a:ext cx="5105400" cy="216982"/>
          </a:xfrm>
          <a:prstGeom prst="rect">
            <a:avLst/>
          </a:prstGeom>
        </p:spPr>
        <p:txBody>
          <a:bodyPr wrap="square">
            <a:spAutoFit/>
          </a:bodyPr>
          <a:lstStyle/>
          <a:p>
            <a:pPr>
              <a:lnSpc>
                <a:spcPct val="90000"/>
              </a:lnSpc>
              <a:spcBef>
                <a:spcPct val="20000"/>
              </a:spcBef>
            </a:pPr>
            <a:r>
              <a:rPr lang="en-US" sz="900" dirty="0" smtClean="0">
                <a:solidFill>
                  <a:srgbClr val="003399"/>
                </a:solidFill>
              </a:rPr>
              <a:t>China, foothills of Himalayas, Nepal and Bhutan, and northern Myanmar.</a:t>
            </a:r>
            <a:endParaRPr lang="en-US" sz="900" dirty="0">
              <a:solidFill>
                <a:schemeClr val="bg2">
                  <a:lumMod val="75000"/>
                </a:schemeClr>
              </a:solidFill>
            </a:endParaRPr>
          </a:p>
        </p:txBody>
      </p:sp>
      <p:sp>
        <p:nvSpPr>
          <p:cNvPr id="56" name="TextBox 55"/>
          <p:cNvSpPr txBox="1"/>
          <p:nvPr/>
        </p:nvSpPr>
        <p:spPr>
          <a:xfrm>
            <a:off x="2146586" y="5407968"/>
            <a:ext cx="532518"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Books</a:t>
            </a:r>
            <a:endParaRPr lang="en-US" sz="900" b="1" dirty="0">
              <a:solidFill>
                <a:schemeClr val="bg2">
                  <a:lumMod val="75000"/>
                </a:schemeClr>
              </a:solidFill>
              <a:latin typeface="Tahoma" pitchFamily="34" charset="0"/>
              <a:cs typeface="Tahoma" pitchFamily="34" charset="0"/>
            </a:endParaRPr>
          </a:p>
        </p:txBody>
      </p:sp>
      <p:sp>
        <p:nvSpPr>
          <p:cNvPr id="57" name="TextBox 56"/>
          <p:cNvSpPr txBox="1"/>
          <p:nvPr/>
        </p:nvSpPr>
        <p:spPr>
          <a:xfrm>
            <a:off x="2133600" y="6322368"/>
            <a:ext cx="769763"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Television</a:t>
            </a:r>
            <a:endParaRPr lang="en-US" sz="900" b="1" dirty="0">
              <a:solidFill>
                <a:schemeClr val="bg2">
                  <a:lumMod val="75000"/>
                </a:schemeClr>
              </a:solidFill>
              <a:latin typeface="Tahoma" pitchFamily="34" charset="0"/>
              <a:cs typeface="Tahoma" pitchFamily="34" charset="0"/>
            </a:endParaRPr>
          </a:p>
        </p:txBody>
      </p:sp>
      <p:sp>
        <p:nvSpPr>
          <p:cNvPr id="64" name="TextBox 63"/>
          <p:cNvSpPr txBox="1"/>
          <p:nvPr/>
        </p:nvSpPr>
        <p:spPr>
          <a:xfrm>
            <a:off x="2133600" y="3886200"/>
            <a:ext cx="716863"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Interests</a:t>
            </a:r>
            <a:endParaRPr lang="en-US" sz="900" b="1" dirty="0">
              <a:solidFill>
                <a:schemeClr val="bg2">
                  <a:lumMod val="75000"/>
                </a:schemeClr>
              </a:solidFill>
              <a:latin typeface="Tahoma" pitchFamily="34" charset="0"/>
              <a:cs typeface="Tahoma" pitchFamily="34" charset="0"/>
            </a:endParaRPr>
          </a:p>
        </p:txBody>
      </p:sp>
      <p:sp>
        <p:nvSpPr>
          <p:cNvPr id="65" name="Rectangle 64"/>
          <p:cNvSpPr/>
          <p:nvPr/>
        </p:nvSpPr>
        <p:spPr>
          <a:xfrm>
            <a:off x="3505200" y="3886200"/>
            <a:ext cx="5112148" cy="246221"/>
          </a:xfrm>
          <a:prstGeom prst="rect">
            <a:avLst/>
          </a:prstGeom>
        </p:spPr>
        <p:txBody>
          <a:bodyPr wrap="square">
            <a:spAutoFit/>
          </a:bodyPr>
          <a:lstStyle/>
          <a:p>
            <a:r>
              <a:rPr lang="en-US" sz="1000" dirty="0" smtClean="0">
                <a:latin typeface="Tahoma" pitchFamily="34" charset="0"/>
                <a:cs typeface="Tahoma" pitchFamily="34" charset="0"/>
              </a:rPr>
              <a:t>Forest Conservation, Laws Against Poaching </a:t>
            </a:r>
            <a:endParaRPr lang="en-US" sz="1000" dirty="0">
              <a:latin typeface="Tahoma" pitchFamily="34" charset="0"/>
              <a:cs typeface="Tahoma" pitchFamily="34" charset="0"/>
            </a:endParaRPr>
          </a:p>
        </p:txBody>
      </p:sp>
      <p:pic>
        <p:nvPicPr>
          <p:cNvPr id="8" name="Picture 6" descr="http://cdn.7static.com/static/img/sleeveart/00/008/690/0000869027_35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7304" y="4419600"/>
            <a:ext cx="539496" cy="53949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3368476" y="4919246"/>
            <a:ext cx="822524" cy="461665"/>
          </a:xfrm>
          <a:prstGeom prst="rect">
            <a:avLst/>
          </a:prstGeom>
        </p:spPr>
        <p:txBody>
          <a:bodyPr wrap="square">
            <a:spAutoFit/>
          </a:bodyPr>
          <a:lstStyle/>
          <a:p>
            <a:pPr algn="ctr"/>
            <a:r>
              <a:rPr lang="en-US" sz="800" dirty="0" smtClean="0">
                <a:latin typeface="Tahoma" pitchFamily="34" charset="0"/>
                <a:ea typeface="Tahoma" pitchFamily="34" charset="0"/>
                <a:cs typeface="Tahoma" pitchFamily="34" charset="0"/>
              </a:rPr>
              <a:t>Mother Nature's Son</a:t>
            </a:r>
          </a:p>
          <a:p>
            <a:pPr algn="ctr"/>
            <a:r>
              <a:rPr lang="en-US" sz="800" dirty="0" smtClean="0">
                <a:latin typeface="Tahoma" pitchFamily="34" charset="0"/>
                <a:ea typeface="Tahoma" pitchFamily="34" charset="0"/>
                <a:cs typeface="Tahoma" pitchFamily="34" charset="0"/>
              </a:rPr>
              <a:t>Beetles</a:t>
            </a:r>
            <a:endParaRPr lang="en-US" sz="800" dirty="0">
              <a:latin typeface="Tahoma" pitchFamily="34" charset="0"/>
              <a:ea typeface="Tahoma" pitchFamily="34" charset="0"/>
              <a:cs typeface="Tahoma" pitchFamily="34" charset="0"/>
            </a:endParaRPr>
          </a:p>
        </p:txBody>
      </p:sp>
      <p:sp>
        <p:nvSpPr>
          <p:cNvPr id="72" name="Rectangle 71"/>
          <p:cNvSpPr/>
          <p:nvPr/>
        </p:nvSpPr>
        <p:spPr>
          <a:xfrm>
            <a:off x="4198838" y="4919246"/>
            <a:ext cx="822524" cy="338554"/>
          </a:xfrm>
          <a:prstGeom prst="rect">
            <a:avLst/>
          </a:prstGeom>
        </p:spPr>
        <p:txBody>
          <a:bodyPr wrap="square">
            <a:spAutoFit/>
          </a:bodyPr>
          <a:lstStyle/>
          <a:p>
            <a:pPr algn="ctr"/>
            <a:r>
              <a:rPr lang="en-US" sz="800" dirty="0" smtClean="0">
                <a:latin typeface="Tahoma" pitchFamily="34" charset="0"/>
                <a:cs typeface="Tahoma" pitchFamily="34" charset="0"/>
              </a:rPr>
              <a:t>Songs of Nature</a:t>
            </a:r>
            <a:endParaRPr lang="en-US" sz="800" dirty="0">
              <a:latin typeface="Tahoma" pitchFamily="34" charset="0"/>
              <a:cs typeface="Tahoma" pitchFamily="34" charset="0"/>
            </a:endParaRPr>
          </a:p>
        </p:txBody>
      </p:sp>
      <p:pic>
        <p:nvPicPr>
          <p:cNvPr id="10" name="Picture 8" descr="https://encrypted-tbn3.google.com/images?q=tbn:ANd9GcTwsyh9qmAdjJFu0pqZ2NzCe0Zof45268lsRrIfbm2fBjtpjMc2r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1905" y="4423097"/>
            <a:ext cx="546754" cy="53949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4922738" y="4919246"/>
            <a:ext cx="822524" cy="338554"/>
          </a:xfrm>
          <a:prstGeom prst="rect">
            <a:avLst/>
          </a:prstGeom>
        </p:spPr>
        <p:txBody>
          <a:bodyPr wrap="square">
            <a:spAutoFit/>
          </a:bodyPr>
          <a:lstStyle/>
          <a:p>
            <a:pPr algn="ctr"/>
            <a:r>
              <a:rPr lang="en-US" sz="800" dirty="0" smtClean="0">
                <a:latin typeface="Tahoma" pitchFamily="34" charset="0"/>
                <a:cs typeface="Tahoma" pitchFamily="34" charset="0"/>
              </a:rPr>
              <a:t>Force of Nature</a:t>
            </a:r>
            <a:endParaRPr lang="en-US" sz="800" dirty="0">
              <a:latin typeface="Tahoma" pitchFamily="34" charset="0"/>
              <a:cs typeface="Tahoma" pitchFamily="34" charset="0"/>
            </a:endParaRPr>
          </a:p>
        </p:txBody>
      </p:sp>
      <p:sp>
        <p:nvSpPr>
          <p:cNvPr id="74" name="Rectangle 73"/>
          <p:cNvSpPr/>
          <p:nvPr/>
        </p:nvSpPr>
        <p:spPr>
          <a:xfrm>
            <a:off x="3352800" y="5867400"/>
            <a:ext cx="822524" cy="215444"/>
          </a:xfrm>
          <a:prstGeom prst="rect">
            <a:avLst/>
          </a:prstGeom>
        </p:spPr>
        <p:txBody>
          <a:bodyPr wrap="square">
            <a:spAutoFit/>
          </a:bodyPr>
          <a:lstStyle/>
          <a:p>
            <a:pPr algn="ctr"/>
            <a:r>
              <a:rPr lang="en-US" sz="800" dirty="0" smtClean="0">
                <a:latin typeface="Tahoma" pitchFamily="34" charset="0"/>
                <a:cs typeface="Tahoma" pitchFamily="34" charset="0"/>
              </a:rPr>
              <a:t>Pandas</a:t>
            </a:r>
            <a:endParaRPr lang="en-US" sz="800" dirty="0">
              <a:latin typeface="Tahoma" pitchFamily="34" charset="0"/>
              <a:cs typeface="Tahoma" pitchFamily="34" charset="0"/>
            </a:endParaRPr>
          </a:p>
        </p:txBody>
      </p:sp>
      <p:sp>
        <p:nvSpPr>
          <p:cNvPr id="75" name="Rectangle 74"/>
          <p:cNvSpPr/>
          <p:nvPr/>
        </p:nvSpPr>
        <p:spPr>
          <a:xfrm>
            <a:off x="3200400" y="6657945"/>
            <a:ext cx="1066800" cy="200055"/>
          </a:xfrm>
          <a:prstGeom prst="rect">
            <a:avLst/>
          </a:prstGeom>
        </p:spPr>
        <p:txBody>
          <a:bodyPr wrap="square">
            <a:spAutoFit/>
          </a:bodyPr>
          <a:lstStyle/>
          <a:p>
            <a:pPr algn="ctr"/>
            <a:r>
              <a:rPr lang="en-US" sz="700" dirty="0" smtClean="0">
                <a:latin typeface="Tahoma" pitchFamily="34" charset="0"/>
                <a:ea typeface="Tahoma" pitchFamily="34" charset="0"/>
                <a:cs typeface="Tahoma" pitchFamily="34" charset="0"/>
              </a:rPr>
              <a:t>The Crocodile Hunter</a:t>
            </a:r>
            <a:endParaRPr lang="en-US" sz="700" dirty="0">
              <a:latin typeface="Tahoma" pitchFamily="34" charset="0"/>
              <a:ea typeface="Tahoma" pitchFamily="34" charset="0"/>
              <a:cs typeface="Tahoma" pitchFamily="34" charset="0"/>
            </a:endParaRPr>
          </a:p>
        </p:txBody>
      </p:sp>
      <p:pic>
        <p:nvPicPr>
          <p:cNvPr id="1038" name="Picture 14" descr="https://encrypted-tbn1.google.com/images?q=tbn:ANd9GcSAZVGvnMaHUbJL2qy3lbsyOyNgXEc7kwqJt-zQD5rULa6-ADF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39741" y="6143861"/>
            <a:ext cx="494184" cy="494184"/>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4086225" y="6642556"/>
            <a:ext cx="822524" cy="215444"/>
          </a:xfrm>
          <a:prstGeom prst="rect">
            <a:avLst/>
          </a:prstGeom>
        </p:spPr>
        <p:txBody>
          <a:bodyPr wrap="square">
            <a:spAutoFit/>
          </a:bodyPr>
          <a:lstStyle/>
          <a:p>
            <a:pPr algn="ctr"/>
            <a:r>
              <a:rPr lang="en-US" sz="800" dirty="0" smtClean="0">
                <a:latin typeface="Tahoma" pitchFamily="34" charset="0"/>
                <a:cs typeface="Tahoma" pitchFamily="34" charset="0"/>
              </a:rPr>
              <a:t>Nature</a:t>
            </a:r>
            <a:endParaRPr lang="en-US" sz="800" dirty="0">
              <a:latin typeface="Tahoma" pitchFamily="34" charset="0"/>
              <a:cs typeface="Tahoma" pitchFamily="34" charset="0"/>
            </a:endParaRPr>
          </a:p>
        </p:txBody>
      </p:sp>
      <p:sp>
        <p:nvSpPr>
          <p:cNvPr id="82" name="Text Box 39"/>
          <p:cNvSpPr txBox="1">
            <a:spLocks noChangeArrowheads="1"/>
          </p:cNvSpPr>
          <p:nvPr/>
        </p:nvSpPr>
        <p:spPr bwMode="auto">
          <a:xfrm>
            <a:off x="762000" y="3838399"/>
            <a:ext cx="10850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dirty="0" smtClean="0"/>
              <a:t>Giant Panda</a:t>
            </a:r>
            <a:endParaRPr lang="en-US" sz="1000" b="1" dirty="0"/>
          </a:p>
        </p:txBody>
      </p:sp>
      <p:sp>
        <p:nvSpPr>
          <p:cNvPr id="83" name="Text Box 50"/>
          <p:cNvSpPr txBox="1">
            <a:spLocks noChangeArrowheads="1"/>
          </p:cNvSpPr>
          <p:nvPr/>
        </p:nvSpPr>
        <p:spPr bwMode="auto">
          <a:xfrm>
            <a:off x="807540" y="4830470"/>
            <a:ext cx="13933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dirty="0" smtClean="0"/>
              <a:t>Raccoon</a:t>
            </a:r>
            <a:endParaRPr lang="en-US" sz="1000" b="1" dirty="0"/>
          </a:p>
        </p:txBody>
      </p:sp>
      <p:sp>
        <p:nvSpPr>
          <p:cNvPr id="84" name="Text Box 53"/>
          <p:cNvSpPr txBox="1">
            <a:spLocks noChangeArrowheads="1"/>
          </p:cNvSpPr>
          <p:nvPr/>
        </p:nvSpPr>
        <p:spPr bwMode="auto">
          <a:xfrm>
            <a:off x="757011" y="5910648"/>
            <a:ext cx="1423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dirty="0" smtClean="0"/>
              <a:t>Skunk</a:t>
            </a:r>
            <a:endParaRPr lang="en-US" sz="1000" b="1" dirty="0"/>
          </a:p>
        </p:txBody>
      </p:sp>
      <p:sp>
        <p:nvSpPr>
          <p:cNvPr id="85" name="Rectangle 54"/>
          <p:cNvSpPr>
            <a:spLocks noChangeArrowheads="1"/>
          </p:cNvSpPr>
          <p:nvPr/>
        </p:nvSpPr>
        <p:spPr bwMode="auto">
          <a:xfrm>
            <a:off x="60769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Red Panda</a:t>
            </a:r>
            <a:endParaRPr lang="en-US" sz="1000" b="1" dirty="0">
              <a:solidFill>
                <a:schemeClr val="bg1"/>
              </a:solidFill>
              <a:latin typeface="Tahoma" pitchFamily="34" charset="0"/>
              <a:cs typeface="Tahoma" pitchFamily="34" charset="0"/>
            </a:endParaRPr>
          </a:p>
        </p:txBody>
      </p:sp>
      <p:pic>
        <p:nvPicPr>
          <p:cNvPr id="2052"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7304" y="3704510"/>
            <a:ext cx="594064" cy="104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7304" y="4800600"/>
            <a:ext cx="630236" cy="9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0558" y="5786437"/>
            <a:ext cx="636981"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1200" y="0"/>
            <a:ext cx="30264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0164" y="419100"/>
            <a:ext cx="17811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Mother Natures Son"/>
          <p:cNvPicPr>
            <a:picLocks noChangeAspect="1" noChangeArrowheads="1"/>
          </p:cNvPicPr>
          <p:nvPr/>
        </p:nvPicPr>
        <p:blipFill>
          <a:blip r:embed="rId19" cstate="print"/>
          <a:srcRect/>
          <a:stretch>
            <a:fillRect/>
          </a:stretch>
        </p:blipFill>
        <p:spPr bwMode="auto">
          <a:xfrm>
            <a:off x="3505200" y="4419600"/>
            <a:ext cx="533400" cy="556846"/>
          </a:xfrm>
          <a:prstGeom prst="rect">
            <a:avLst/>
          </a:prstGeom>
          <a:noFill/>
        </p:spPr>
      </p:pic>
      <p:pic>
        <p:nvPicPr>
          <p:cNvPr id="4100" name="Picture 4" descr="Pandas"/>
          <p:cNvPicPr>
            <a:picLocks noChangeAspect="1" noChangeArrowheads="1"/>
          </p:cNvPicPr>
          <p:nvPr/>
        </p:nvPicPr>
        <p:blipFill>
          <a:blip r:embed="rId20" cstate="print"/>
          <a:srcRect/>
          <a:stretch>
            <a:fillRect/>
          </a:stretch>
        </p:blipFill>
        <p:spPr bwMode="auto">
          <a:xfrm>
            <a:off x="3505200" y="5410200"/>
            <a:ext cx="533400" cy="495300"/>
          </a:xfrm>
          <a:prstGeom prst="rect">
            <a:avLst/>
          </a:prstGeom>
          <a:noFill/>
        </p:spPr>
      </p:pic>
      <p:pic>
        <p:nvPicPr>
          <p:cNvPr id="4102" name="Picture 6" descr="Previous Image 1 / 10 Next"/>
          <p:cNvPicPr>
            <a:picLocks noChangeAspect="1" noChangeArrowheads="1"/>
          </p:cNvPicPr>
          <p:nvPr/>
        </p:nvPicPr>
        <p:blipFill>
          <a:blip r:embed="rId21" cstate="print"/>
          <a:srcRect/>
          <a:stretch>
            <a:fillRect/>
          </a:stretch>
        </p:blipFill>
        <p:spPr bwMode="auto">
          <a:xfrm>
            <a:off x="3505200" y="6172200"/>
            <a:ext cx="496549" cy="504825"/>
          </a:xfrm>
          <a:prstGeom prst="rect">
            <a:avLst/>
          </a:prstGeom>
          <a:noFill/>
        </p:spPr>
      </p:pic>
      <p:pic>
        <p:nvPicPr>
          <p:cNvPr id="5122" name="Picture 2" descr="red pandas and is a leader in red panda conservation"/>
          <p:cNvPicPr>
            <a:picLocks noChangeAspect="1" noChangeArrowheads="1"/>
          </p:cNvPicPr>
          <p:nvPr/>
        </p:nvPicPr>
        <p:blipFill>
          <a:blip r:embed="rId22" cstate="print"/>
          <a:srcRect/>
          <a:stretch>
            <a:fillRect/>
          </a:stretch>
        </p:blipFill>
        <p:spPr bwMode="auto">
          <a:xfrm>
            <a:off x="2133600" y="1143000"/>
            <a:ext cx="990600" cy="670306"/>
          </a:xfrm>
          <a:prstGeom prst="rect">
            <a:avLst/>
          </a:prstGeom>
          <a:noFill/>
        </p:spPr>
      </p:pic>
      <p:pic>
        <p:nvPicPr>
          <p:cNvPr id="5124" name="Picture 4" descr="The Original MMA Champion: Red Pandas!"/>
          <p:cNvPicPr>
            <a:picLocks noChangeAspect="1" noChangeArrowheads="1"/>
          </p:cNvPicPr>
          <p:nvPr/>
        </p:nvPicPr>
        <p:blipFill>
          <a:blip r:embed="rId23" cstate="print"/>
          <a:srcRect/>
          <a:stretch>
            <a:fillRect/>
          </a:stretch>
        </p:blipFill>
        <p:spPr bwMode="auto">
          <a:xfrm>
            <a:off x="3352800" y="1143000"/>
            <a:ext cx="914400" cy="685800"/>
          </a:xfrm>
          <a:prstGeom prst="rect">
            <a:avLst/>
          </a:prstGeom>
          <a:noFill/>
        </p:spPr>
      </p:pic>
      <p:pic>
        <p:nvPicPr>
          <p:cNvPr id="5126" name="Picture 6" descr="Red Panda Wallpapers from below gallery. Choose only HD photos of Red ..."/>
          <p:cNvPicPr>
            <a:picLocks noChangeAspect="1" noChangeArrowheads="1"/>
          </p:cNvPicPr>
          <p:nvPr/>
        </p:nvPicPr>
        <p:blipFill>
          <a:blip r:embed="rId24" cstate="print"/>
          <a:srcRect/>
          <a:stretch>
            <a:fillRect/>
          </a:stretch>
        </p:blipFill>
        <p:spPr bwMode="auto">
          <a:xfrm>
            <a:off x="4495800" y="1143000"/>
            <a:ext cx="990600" cy="685800"/>
          </a:xfrm>
          <a:prstGeom prst="rect">
            <a:avLst/>
          </a:prstGeom>
          <a:noFill/>
        </p:spPr>
      </p:pic>
      <p:pic>
        <p:nvPicPr>
          <p:cNvPr id="5128" name="Picture 8" descr="Red Panda Animal Animals 1920x1080 hdw.eweb4.com"/>
          <p:cNvPicPr>
            <a:picLocks noChangeAspect="1" noChangeArrowheads="1"/>
          </p:cNvPicPr>
          <p:nvPr/>
        </p:nvPicPr>
        <p:blipFill>
          <a:blip r:embed="rId25" cstate="print"/>
          <a:srcRect/>
          <a:stretch>
            <a:fillRect/>
          </a:stretch>
        </p:blipFill>
        <p:spPr bwMode="auto">
          <a:xfrm>
            <a:off x="5638800" y="1143000"/>
            <a:ext cx="990600" cy="685800"/>
          </a:xfrm>
          <a:prstGeom prst="rect">
            <a:avLst/>
          </a:prstGeom>
          <a:noFill/>
        </p:spPr>
      </p:pic>
      <p:pic>
        <p:nvPicPr>
          <p:cNvPr id="5130" name="Picture 10" descr="File:Red Panda Face.jpg"/>
          <p:cNvPicPr>
            <a:picLocks noChangeAspect="1" noChangeArrowheads="1"/>
          </p:cNvPicPr>
          <p:nvPr/>
        </p:nvPicPr>
        <p:blipFill>
          <a:blip r:embed="rId26" cstate="print"/>
          <a:srcRect/>
          <a:stretch>
            <a:fillRect/>
          </a:stretch>
        </p:blipFill>
        <p:spPr bwMode="auto">
          <a:xfrm>
            <a:off x="6781800" y="1170433"/>
            <a:ext cx="914400" cy="6583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76905" y="3963729"/>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99928" y="400478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172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cstate="print">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cstate="print">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cstate="print">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sp>
        <p:nvSpPr>
          <p:cNvPr id="70" name="Rectangle 54">
            <a:hlinkClick r:id="rId4" action="ppaction://hlinksldjump"/>
          </p:cNvPr>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Red Panda</a:t>
            </a:r>
            <a:endParaRPr lang="en-US" sz="1000" b="1" dirty="0">
              <a:solidFill>
                <a:schemeClr val="bg1"/>
              </a:solidFill>
              <a:latin typeface="Tahoma" pitchFamily="34" charset="0"/>
              <a:cs typeface="Tahoma" pitchFamily="34" charset="0"/>
            </a:endParaRPr>
          </a:p>
        </p:txBody>
      </p:sp>
      <p:sp>
        <p:nvSpPr>
          <p:cNvPr id="9" name="Subtitle 1"/>
          <p:cNvSpPr>
            <a:spLocks noGrp="1"/>
          </p:cNvSpPr>
          <p:nvPr>
            <p:ph type="subTitle" idx="1"/>
          </p:nvPr>
        </p:nvSpPr>
        <p:spPr>
          <a:xfrm>
            <a:off x="0" y="455136"/>
            <a:ext cx="6858000" cy="535464"/>
          </a:xfrm>
        </p:spPr>
        <p:txBody>
          <a:bodyPr/>
          <a:lstStyle/>
          <a:p>
            <a:pPr algn="l"/>
            <a:r>
              <a:rPr lang="en-US" sz="1200" b="1" dirty="0" smtClean="0">
                <a:latin typeface="Tahoma" pitchFamily="34" charset="0"/>
                <a:cs typeface="Tahoma" pitchFamily="34" charset="0"/>
              </a:rPr>
              <a:t>More Information</a:t>
            </a:r>
          </a:p>
          <a:p>
            <a:pPr algn="l"/>
            <a:r>
              <a:rPr lang="en-US" sz="1000" dirty="0" smtClean="0">
                <a:latin typeface="Tahoma" pitchFamily="34" charset="0"/>
                <a:cs typeface="Tahoma" pitchFamily="34" charset="0"/>
              </a:rPr>
              <a:t>By </a:t>
            </a:r>
            <a:r>
              <a:rPr lang="en-US" sz="1000" i="1" u="sng" dirty="0" smtClean="0">
                <a:solidFill>
                  <a:srgbClr val="003399"/>
                </a:solidFill>
                <a:latin typeface="Tahoma" pitchFamily="34" charset="0"/>
                <a:cs typeface="Tahoma" pitchFamily="34" charset="0"/>
              </a:rPr>
              <a:t>Red Panda</a:t>
            </a:r>
            <a:r>
              <a:rPr lang="en-US" sz="1000" dirty="0" smtClean="0">
                <a:solidFill>
                  <a:srgbClr val="003399"/>
                </a:solidFill>
                <a:latin typeface="Tahoma" pitchFamily="34" charset="0"/>
                <a:cs typeface="Tahoma" pitchFamily="34" charset="0"/>
              </a:rPr>
              <a:t> </a:t>
            </a:r>
            <a:r>
              <a:rPr lang="en-US" sz="1000" dirty="0" smtClean="0">
                <a:latin typeface="Tahoma" pitchFamily="34" charset="0"/>
                <a:cs typeface="Tahoma" pitchFamily="34" charset="0"/>
              </a:rPr>
              <a:t>(</a:t>
            </a:r>
            <a:r>
              <a:rPr lang="en-US" sz="1000" dirty="0" smtClean="0">
                <a:solidFill>
                  <a:srgbClr val="003399"/>
                </a:solidFill>
                <a:latin typeface="Tahoma" pitchFamily="34" charset="0"/>
                <a:cs typeface="Tahoma" pitchFamily="34" charset="0"/>
              </a:rPr>
              <a:t>Albums</a:t>
            </a:r>
            <a:r>
              <a:rPr lang="en-US" sz="1000" dirty="0" smtClean="0">
                <a:latin typeface="Tahoma" pitchFamily="34" charset="0"/>
                <a:cs typeface="Tahoma" pitchFamily="34" charset="0"/>
              </a:rPr>
              <a:t>) * Updated 1 day ago</a:t>
            </a:r>
            <a:endParaRPr lang="en-US" sz="1000" dirty="0">
              <a:latin typeface="Tahoma" pitchFamily="34" charset="0"/>
              <a:cs typeface="Tahoma" pitchFamily="34" charset="0"/>
            </a:endParaRPr>
          </a:p>
        </p:txBody>
      </p:sp>
      <p:sp>
        <p:nvSpPr>
          <p:cNvPr id="3" name="TextBox 2"/>
          <p:cNvSpPr txBox="1"/>
          <p:nvPr/>
        </p:nvSpPr>
        <p:spPr>
          <a:xfrm>
            <a:off x="1772" y="3051220"/>
            <a:ext cx="2972343" cy="1061829"/>
          </a:xfrm>
          <a:prstGeom prst="rect">
            <a:avLst/>
          </a:prstGeom>
          <a:noFill/>
        </p:spPr>
        <p:txBody>
          <a:bodyPr wrap="square" rtlCol="0">
            <a:spAutoFit/>
          </a:bodyPr>
          <a:lstStyle/>
          <a:p>
            <a:pPr algn="just"/>
            <a:r>
              <a:rPr lang="en-US" sz="900" dirty="0" smtClean="0">
                <a:latin typeface="Tahoma" pitchFamily="34" charset="0"/>
                <a:cs typeface="Tahoma" pitchFamily="34" charset="0"/>
              </a:rPr>
              <a:t>The main attribute of the red panda endangerment is deforestation or loss of its forestry habitat. Also, humans have impacted the species by setting traps for other animals and in the end killing them. Firefox numbers have been reduced to less than 10,000.</a:t>
            </a:r>
          </a:p>
          <a:p>
            <a:pPr algn="just"/>
            <a:r>
              <a:rPr lang="en-US" sz="900" dirty="0" smtClean="0">
                <a:latin typeface="Tahoma" pitchFamily="34" charset="0"/>
                <a:cs typeface="Tahoma" pitchFamily="34" charset="0"/>
              </a:rPr>
              <a:t>Human prosper from killing this animal, by getting soft fur.</a:t>
            </a:r>
            <a:endParaRPr lang="en-US" sz="900" dirty="0">
              <a:latin typeface="Tahoma" pitchFamily="34" charset="0"/>
              <a:cs typeface="Tahoma" pitchFamily="34" charset="0"/>
            </a:endParaRPr>
          </a:p>
        </p:txBody>
      </p:sp>
      <p:sp>
        <p:nvSpPr>
          <p:cNvPr id="18" name="Rectangle 17"/>
          <p:cNvSpPr/>
          <p:nvPr/>
        </p:nvSpPr>
        <p:spPr>
          <a:xfrm>
            <a:off x="3124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599657" y="6073170"/>
            <a:ext cx="2972343" cy="861774"/>
          </a:xfrm>
          <a:prstGeom prst="rect">
            <a:avLst/>
          </a:prstGeom>
          <a:noFill/>
        </p:spPr>
        <p:txBody>
          <a:bodyPr wrap="square" rtlCol="0">
            <a:spAutoFit/>
          </a:bodyPr>
          <a:lstStyle/>
          <a:p>
            <a:pPr algn="just"/>
            <a:r>
              <a:rPr lang="en-US" sz="1000" dirty="0" smtClean="0">
                <a:latin typeface="Tahoma" pitchFamily="34" charset="0"/>
                <a:cs typeface="Tahoma" pitchFamily="34" charset="0"/>
              </a:rPr>
              <a:t>The red panda’s omnivore diet varies of many species of smaller rodents. Bamboo is a consistent source of energy for the animal. </a:t>
            </a:r>
            <a:r>
              <a:rPr lang="en-US" sz="1000" dirty="0" smtClean="0">
                <a:latin typeface="Tahoma" pitchFamily="34" charset="0"/>
                <a:cs typeface="Tahoma" pitchFamily="34" charset="0"/>
              </a:rPr>
              <a:t>Fruits in warmer growing moths are consumed at those times.</a:t>
            </a:r>
            <a:endParaRPr lang="en-US" sz="1000" dirty="0">
              <a:latin typeface="Tahoma" pitchFamily="34" charset="0"/>
              <a:cs typeface="Tahoma" pitchFamily="34" charset="0"/>
            </a:endParaRPr>
          </a:p>
        </p:txBody>
      </p:sp>
      <p:sp>
        <p:nvSpPr>
          <p:cNvPr id="24" name="TextBox 23"/>
          <p:cNvSpPr txBox="1"/>
          <p:nvPr/>
        </p:nvSpPr>
        <p:spPr>
          <a:xfrm>
            <a:off x="3048000" y="3058413"/>
            <a:ext cx="2972343" cy="861774"/>
          </a:xfrm>
          <a:prstGeom prst="rect">
            <a:avLst/>
          </a:prstGeom>
          <a:noFill/>
        </p:spPr>
        <p:txBody>
          <a:bodyPr wrap="square" rtlCol="0">
            <a:spAutoFit/>
          </a:bodyPr>
          <a:lstStyle/>
          <a:p>
            <a:pPr algn="just"/>
            <a:r>
              <a:rPr lang="en-US" sz="1000" dirty="0" smtClean="0">
                <a:latin typeface="Tahoma" pitchFamily="34" charset="0"/>
                <a:cs typeface="Tahoma" pitchFamily="34" charset="0"/>
              </a:rPr>
              <a:t>Predators of the red panda include the clouded leopard, snow leopard, wild dogs, and human hunting.   These pandas, being killed by humans aren’t even being totally used. Only put down for the fur. </a:t>
            </a:r>
            <a:endParaRPr lang="en-US" sz="1000" dirty="0">
              <a:latin typeface="Tahoma" pitchFamily="34" charset="0"/>
              <a:cs typeface="Tahoma" pitchFamily="34" charset="0"/>
            </a:endParaRPr>
          </a:p>
        </p:txBody>
      </p:sp>
      <p:sp>
        <p:nvSpPr>
          <p:cNvPr id="25" name="TextBox 24"/>
          <p:cNvSpPr txBox="1"/>
          <p:nvPr/>
        </p:nvSpPr>
        <p:spPr>
          <a:xfrm>
            <a:off x="6154479" y="3058413"/>
            <a:ext cx="2972343" cy="923330"/>
          </a:xfrm>
          <a:prstGeom prst="rect">
            <a:avLst/>
          </a:prstGeom>
          <a:noFill/>
        </p:spPr>
        <p:txBody>
          <a:bodyPr wrap="square" rtlCol="0">
            <a:spAutoFit/>
          </a:bodyPr>
          <a:lstStyle/>
          <a:p>
            <a:pPr algn="just"/>
            <a:r>
              <a:rPr lang="en-US" sz="900" dirty="0" smtClean="0">
                <a:latin typeface="Tahoma" pitchFamily="34" charset="0"/>
                <a:cs typeface="Tahoma" pitchFamily="34" charset="0"/>
              </a:rPr>
              <a:t>Preservation efforts and increasing the population of the red panda comes from captive breeding in </a:t>
            </a:r>
            <a:r>
              <a:rPr lang="en-US" sz="900" dirty="0" smtClean="0">
                <a:latin typeface="Tahoma" pitchFamily="34" charset="0"/>
                <a:cs typeface="Tahoma" pitchFamily="34" charset="0"/>
              </a:rPr>
              <a:t>over 80 zoos</a:t>
            </a:r>
            <a:r>
              <a:rPr lang="en-US" sz="900" dirty="0" smtClean="0">
                <a:latin typeface="Tahoma" pitchFamily="34" charset="0"/>
                <a:cs typeface="Tahoma" pitchFamily="34" charset="0"/>
              </a:rPr>
              <a:t>, but that doesn’t replace them at the same rate to increase the population. Laws are being set in Nepal, to stop killing all red pandas and get rid of </a:t>
            </a:r>
            <a:r>
              <a:rPr lang="en-US" sz="900" dirty="0" smtClean="0">
                <a:latin typeface="Tahoma" pitchFamily="34" charset="0"/>
                <a:cs typeface="Tahoma" pitchFamily="34" charset="0"/>
              </a:rPr>
              <a:t>traps.</a:t>
            </a:r>
            <a:r>
              <a:rPr lang="en-US" sz="900" dirty="0">
                <a:latin typeface="Tahoma" pitchFamily="34" charset="0"/>
                <a:cs typeface="Tahoma" pitchFamily="34" charset="0"/>
              </a:rPr>
              <a:t> </a:t>
            </a:r>
            <a:r>
              <a:rPr lang="en-US" sz="900" dirty="0" smtClean="0">
                <a:latin typeface="Tahoma" pitchFamily="34" charset="0"/>
                <a:cs typeface="Tahoma" pitchFamily="34" charset="0"/>
              </a:rPr>
              <a:t>Estimations of time of extinction are unknow</a:t>
            </a:r>
            <a:r>
              <a:rPr lang="en-US" sz="900" dirty="0" smtClean="0">
                <a:latin typeface="Tahoma" pitchFamily="34" charset="0"/>
                <a:cs typeface="Tahoma" pitchFamily="34" charset="0"/>
              </a:rPr>
              <a:t>n.</a:t>
            </a:r>
            <a:endParaRPr lang="en-US" sz="900" dirty="0" smtClean="0">
              <a:latin typeface="Tahoma" pitchFamily="34" charset="0"/>
              <a:cs typeface="Tahoma" pitchFamily="34" charset="0"/>
            </a:endParaRPr>
          </a:p>
        </p:txBody>
      </p:sp>
      <p:sp>
        <p:nvSpPr>
          <p:cNvPr id="26" name="TextBox 25"/>
          <p:cNvSpPr txBox="1"/>
          <p:nvPr/>
        </p:nvSpPr>
        <p:spPr>
          <a:xfrm>
            <a:off x="4647928" y="5981155"/>
            <a:ext cx="2972343" cy="861774"/>
          </a:xfrm>
          <a:prstGeom prst="rect">
            <a:avLst/>
          </a:prstGeom>
          <a:noFill/>
        </p:spPr>
        <p:txBody>
          <a:bodyPr wrap="square" rtlCol="0">
            <a:spAutoFit/>
          </a:bodyPr>
          <a:lstStyle/>
          <a:p>
            <a:pPr algn="just"/>
            <a:r>
              <a:rPr lang="en-US" sz="1000" dirty="0" smtClean="0">
                <a:latin typeface="Tahoma" pitchFamily="34" charset="0"/>
                <a:cs typeface="Tahoma" pitchFamily="34" charset="0"/>
              </a:rPr>
              <a:t>Although typically peaceful and conservative animals, if attacked they can use their razor sharp claws and muscular jaws equipped with sharp canines.  Many of it’s defenses are similar to a skunk’s.</a:t>
            </a:r>
            <a:endParaRPr lang="en-US" sz="1000" dirty="0">
              <a:latin typeface="Tahoma" pitchFamily="34" charset="0"/>
              <a:cs typeface="Tahoma" pitchFamily="34" charset="0"/>
            </a:endParaRPr>
          </a:p>
        </p:txBody>
      </p:sp>
      <p:sp>
        <p:nvSpPr>
          <p:cNvPr id="8" name="AutoShape 4"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63500" y="-5619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215900" y="-4095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s://sp.yimg.com/ib/th?id=HN.608006514500896125&amp;pid=15.1&amp;P=0"/>
          <p:cNvPicPr>
            <a:picLocks noChangeAspect="1" noChangeArrowheads="1"/>
          </p:cNvPicPr>
          <p:nvPr/>
        </p:nvPicPr>
        <p:blipFill>
          <a:blip r:embed="rId5" cstate="print"/>
          <a:srcRect/>
          <a:stretch>
            <a:fillRect/>
          </a:stretch>
        </p:blipFill>
        <p:spPr bwMode="auto">
          <a:xfrm>
            <a:off x="143408" y="1125536"/>
            <a:ext cx="2752192" cy="1846264"/>
          </a:xfrm>
          <a:prstGeom prst="rect">
            <a:avLst/>
          </a:prstGeom>
          <a:noFill/>
        </p:spPr>
      </p:pic>
      <p:pic>
        <p:nvPicPr>
          <p:cNvPr id="2052" name="Picture 4" descr="https://sp.yimg.com/ib/th?id=HN.608051577303532779&amp;pid=15.1&amp;P=0"/>
          <p:cNvPicPr>
            <a:picLocks noChangeAspect="1" noChangeArrowheads="1"/>
          </p:cNvPicPr>
          <p:nvPr/>
        </p:nvPicPr>
        <p:blipFill>
          <a:blip r:embed="rId6" cstate="print"/>
          <a:srcRect/>
          <a:stretch>
            <a:fillRect/>
          </a:stretch>
        </p:blipFill>
        <p:spPr bwMode="auto">
          <a:xfrm>
            <a:off x="1676400" y="4114800"/>
            <a:ext cx="2743200" cy="1828800"/>
          </a:xfrm>
          <a:prstGeom prst="rect">
            <a:avLst/>
          </a:prstGeom>
          <a:noFill/>
        </p:spPr>
      </p:pic>
      <p:pic>
        <p:nvPicPr>
          <p:cNvPr id="2054" name="Picture 6" descr="... legs might be cute, but it’s actually a defense mechanism. Usually"/>
          <p:cNvPicPr>
            <a:picLocks noChangeAspect="1" noChangeArrowheads="1"/>
          </p:cNvPicPr>
          <p:nvPr/>
        </p:nvPicPr>
        <p:blipFill>
          <a:blip r:embed="rId7" cstate="print"/>
          <a:srcRect/>
          <a:stretch>
            <a:fillRect/>
          </a:stretch>
        </p:blipFill>
        <p:spPr bwMode="auto">
          <a:xfrm>
            <a:off x="4724400" y="4038600"/>
            <a:ext cx="2743200" cy="1828799"/>
          </a:xfrm>
          <a:prstGeom prst="rect">
            <a:avLst/>
          </a:prstGeom>
          <a:noFill/>
        </p:spPr>
      </p:pic>
      <p:pic>
        <p:nvPicPr>
          <p:cNvPr id="3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9060" y="57150"/>
            <a:ext cx="30264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louded leopard wallpaper 1680x1050"/>
          <p:cNvPicPr>
            <a:picLocks noChangeAspect="1" noChangeArrowheads="1"/>
          </p:cNvPicPr>
          <p:nvPr/>
        </p:nvPicPr>
        <p:blipFill>
          <a:blip r:embed="rId9" cstate="print"/>
          <a:srcRect/>
          <a:stretch>
            <a:fillRect/>
          </a:stretch>
        </p:blipFill>
        <p:spPr bwMode="auto">
          <a:xfrm>
            <a:off x="3200400" y="1143000"/>
            <a:ext cx="2743200" cy="1781176"/>
          </a:xfrm>
          <a:prstGeom prst="rect">
            <a:avLst/>
          </a:prstGeom>
          <a:noFill/>
        </p:spPr>
      </p:pic>
      <p:pic>
        <p:nvPicPr>
          <p:cNvPr id="2058" name="Picture 10" descr="Express your nature."/>
          <p:cNvPicPr>
            <a:picLocks noChangeAspect="1" noChangeArrowheads="1"/>
          </p:cNvPicPr>
          <p:nvPr/>
        </p:nvPicPr>
        <p:blipFill>
          <a:blip r:embed="rId10" cstate="print"/>
          <a:srcRect/>
          <a:stretch>
            <a:fillRect/>
          </a:stretch>
        </p:blipFill>
        <p:spPr bwMode="auto">
          <a:xfrm>
            <a:off x="6248400" y="1143000"/>
            <a:ext cx="2743200" cy="1771650"/>
          </a:xfrm>
          <a:prstGeom prst="rect">
            <a:avLst/>
          </a:prstGeom>
          <a:noFill/>
        </p:spPr>
      </p:pic>
    </p:spTree>
    <p:extLst>
      <p:ext uri="{BB962C8B-B14F-4D97-AF65-F5344CB8AC3E}">
        <p14:creationId xmlns:p14="http://schemas.microsoft.com/office/powerpoint/2010/main" val="1710918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p:txBody>
          <a:bodyPr/>
          <a:lstStyle/>
          <a:p>
            <a:r>
              <a:rPr lang="en-US" sz="2400" dirty="0" smtClean="0">
                <a:hlinkClick r:id="rId2"/>
              </a:rPr>
              <a:t>http://wwf.panda.org/what_we_do/endangered_species/giant_panda/panda/kung_fu_panda_enemies_defences/</a:t>
            </a:r>
            <a:endParaRPr lang="en-US" sz="2400" dirty="0" smtClean="0"/>
          </a:p>
          <a:p>
            <a:r>
              <a:rPr lang="en-US" sz="2400" dirty="0" smtClean="0"/>
              <a:t>http://www.pressconnects.com/story/entertainment/2015/03/03/zoos-red-pandas-help-boost-species-numbers/24334069/</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1333</TotalTime>
  <Words>643</Words>
  <Application>Microsoft Office PowerPoint</Application>
  <PresentationFormat>On-screen Show (4:3)</PresentationFormat>
  <Paragraphs>66</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PowerPoint Presentation</vt:lpstr>
      <vt:lpstr>PowerPoint Presentation</vt:lpstr>
      <vt:lpstr>PowerPoint Presentation</vt:lpstr>
      <vt:lpstr>Bibliography </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dc:title>
  <dc:creator>FriscoISD</dc:creator>
  <cp:lastModifiedBy>Brennan Carlson</cp:lastModifiedBy>
  <cp:revision>104</cp:revision>
  <dcterms:created xsi:type="dcterms:W3CDTF">2009-03-30T18:09:43Z</dcterms:created>
  <dcterms:modified xsi:type="dcterms:W3CDTF">2015-03-25T15:59:57Z</dcterms:modified>
</cp:coreProperties>
</file>