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499E7F-74E5-4717-A80B-F0791566F01E}"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499E7F-74E5-4717-A80B-F0791566F01E}"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499E7F-74E5-4717-A80B-F0791566F01E}"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499E7F-74E5-4717-A80B-F0791566F01E}"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499E7F-74E5-4717-A80B-F0791566F01E}"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499E7F-74E5-4717-A80B-F0791566F01E}"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499E7F-74E5-4717-A80B-F0791566F01E}"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499E7F-74E5-4717-A80B-F0791566F01E}"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99E7F-74E5-4717-A80B-F0791566F01E}"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499E7F-74E5-4717-A80B-F0791566F01E}"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499E7F-74E5-4717-A80B-F0791566F01E}"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CE1B4-1FA4-403B-A712-7089DCB69723}"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5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99E7F-74E5-4717-A80B-F0791566F01E}" type="datetimeFigureOut">
              <a:rPr lang="en-US" smtClean="0"/>
              <a:pPr/>
              <a:t>5/21/2012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CE1B4-1FA4-403B-A712-7089DCB697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kidshealth.org/teen/infections/bacterial_viral/mad_cow_disease.html" TargetMode="External"/><Relationship Id="rId2" Type="http://schemas.openxmlformats.org/officeDocument/2006/relationships/hyperlink" Target="http://www.cdc.gov/ncidod/dvrd/bs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audio" Target="../media/audio5.wav"/><Relationship Id="rId13" Type="http://schemas.openxmlformats.org/officeDocument/2006/relationships/image" Target="../media/image4.png"/><Relationship Id="rId3" Type="http://schemas.openxmlformats.org/officeDocument/2006/relationships/audio" Target="file:///C:\Documents%20and%20Settings\brandtca\Local%20Settings\Temporary%20Internet%20Files\Content.IE5\00H31MSS\MS910219273%5b1%5d.wav" TargetMode="External"/><Relationship Id="rId7" Type="http://schemas.openxmlformats.org/officeDocument/2006/relationships/audio" Target="../media/audio4.wav"/><Relationship Id="rId12"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audio" Target="../media/audio3.wav"/><Relationship Id="rId11" Type="http://schemas.openxmlformats.org/officeDocument/2006/relationships/audio" Target="../media/audio8.wav"/><Relationship Id="rId5" Type="http://schemas.openxmlformats.org/officeDocument/2006/relationships/audio" Target="file:///C:\Documents%20and%20Settings\brandtca\Local%20Settings\Temporary%20Internet%20Files\Content.IE5\7RFY788R\MS910219271%5b1%5d.wav" TargetMode="External"/><Relationship Id="rId10" Type="http://schemas.openxmlformats.org/officeDocument/2006/relationships/audio" Target="../media/audio7.wav"/><Relationship Id="rId4" Type="http://schemas.openxmlformats.org/officeDocument/2006/relationships/audio" Target="file:///C:\Documents%20and%20Settings\brandtca\Local%20Settings\Temporary%20Internet%20Files\Content.IE5\SGZ8TZ91\MS910219272%5b1%5d.wav" TargetMode="External"/><Relationship Id="rId9" Type="http://schemas.openxmlformats.org/officeDocument/2006/relationships/audio" Target="../media/audio6.wav"/><Relationship Id="rId1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sz="8000" b="1" dirty="0" smtClean="0">
                <a:solidFill>
                  <a:srgbClr val="3333CC"/>
                </a:solidFill>
                <a:latin typeface="French Script MT" pitchFamily="66" charset="0"/>
              </a:rPr>
              <a:t>Mad Cow Disease</a:t>
            </a:r>
            <a:endParaRPr lang="en-US" sz="8000" b="1" dirty="0">
              <a:solidFill>
                <a:srgbClr val="3333CC"/>
              </a:solidFill>
              <a:latin typeface="French Script MT" pitchFamily="66" charset="0"/>
            </a:endParaRPr>
          </a:p>
        </p:txBody>
      </p:sp>
      <p:sp>
        <p:nvSpPr>
          <p:cNvPr id="3" name="Subtitle 2"/>
          <p:cNvSpPr>
            <a:spLocks noGrp="1"/>
          </p:cNvSpPr>
          <p:nvPr>
            <p:ph type="subTitle" idx="1"/>
          </p:nvPr>
        </p:nvSpPr>
        <p:spPr>
          <a:xfrm>
            <a:off x="1143000" y="5791200"/>
            <a:ext cx="6400800" cy="685800"/>
          </a:xfrm>
        </p:spPr>
        <p:txBody>
          <a:bodyPr/>
          <a:lstStyle/>
          <a:p>
            <a:r>
              <a:rPr lang="en-US" b="1" dirty="0" smtClean="0">
                <a:solidFill>
                  <a:srgbClr val="FFC000"/>
                </a:solidFill>
              </a:rPr>
              <a:t>Caitlin Brandt</a:t>
            </a:r>
            <a:endParaRPr lang="en-US" b="1" dirty="0">
              <a:solidFill>
                <a:srgbClr val="FFC000"/>
              </a:solidFill>
            </a:endParaRPr>
          </a:p>
        </p:txBody>
      </p:sp>
      <p:pic>
        <p:nvPicPr>
          <p:cNvPr id="11266" name="Picture 2" descr="http://t2.gstatic.com/images?q=tbn:ANd9GcTG140yLt_Bw1brC47c0SDFS7b4MK_KME4JFmrEenLxm3LMXnelUXdz5uhi"/>
          <p:cNvPicPr>
            <a:picLocks noChangeAspect="1" noChangeArrowheads="1"/>
          </p:cNvPicPr>
          <p:nvPr/>
        </p:nvPicPr>
        <p:blipFill>
          <a:blip r:embed="rId2" cstate="print"/>
          <a:srcRect/>
          <a:stretch>
            <a:fillRect/>
          </a:stretch>
        </p:blipFill>
        <p:spPr bwMode="auto">
          <a:xfrm>
            <a:off x="609600" y="2057400"/>
            <a:ext cx="2832705" cy="2005173"/>
          </a:xfrm>
          <a:prstGeom prst="rect">
            <a:avLst/>
          </a:prstGeom>
          <a:noFill/>
        </p:spPr>
      </p:pic>
      <p:sp>
        <p:nvSpPr>
          <p:cNvPr id="5" name="TextBox 4"/>
          <p:cNvSpPr txBox="1"/>
          <p:nvPr/>
        </p:nvSpPr>
        <p:spPr>
          <a:xfrm>
            <a:off x="304800" y="4191000"/>
            <a:ext cx="3810000" cy="830997"/>
          </a:xfrm>
          <a:prstGeom prst="rect">
            <a:avLst/>
          </a:prstGeom>
          <a:noFill/>
        </p:spPr>
        <p:txBody>
          <a:bodyPr wrap="square" rtlCol="0">
            <a:spAutoFit/>
          </a:bodyPr>
          <a:lstStyle/>
          <a:p>
            <a:r>
              <a:rPr lang="en-US" sz="800" dirty="0" smtClean="0"/>
              <a:t>http://www.google.com/imgres?q=crazy+cow&amp;um=1&amp;hl=en&amp;sa=N&amp;biw=1280&amp;bih=823&amp;tbm=isch&amp;tbnid=SBeGwN-sN8InuM:&amp;imgrefurl=http://s298.photobucket.com/albums/mm247/xonistica/%3Faction%3Dview%26current%3Dcrazy_cow.jpg%26newest%3D1&amp;docid=D9F7hhzYihDjnM&amp;imgurl=http://i298.photobucket.com/albums/mm247/xonistica/crazy_cow.jpg&amp;w=400&amp;h=284&amp;ei=nFG2T7_mIIOy2wW76pGfCQ&amp;zoom=1</a:t>
            </a:r>
            <a:endParaRPr lang="en-US" sz="800" dirty="0"/>
          </a:p>
        </p:txBody>
      </p:sp>
      <p:pic>
        <p:nvPicPr>
          <p:cNvPr id="11268" name="Picture 4" descr="http://3.bp.blogspot.com/_WoSi1HFMqsc/TBbBfpBgiNI/AAAAAAAAAPQ/LzdQwaKqroQ/s1600/mad_cow_cartoon.jpg"/>
          <p:cNvPicPr>
            <a:picLocks noChangeAspect="1" noChangeArrowheads="1"/>
          </p:cNvPicPr>
          <p:nvPr/>
        </p:nvPicPr>
        <p:blipFill>
          <a:blip r:embed="rId3" cstate="print"/>
          <a:srcRect/>
          <a:stretch>
            <a:fillRect/>
          </a:stretch>
        </p:blipFill>
        <p:spPr bwMode="auto">
          <a:xfrm>
            <a:off x="5562600" y="1600200"/>
            <a:ext cx="2362200" cy="2430560"/>
          </a:xfrm>
          <a:prstGeom prst="rect">
            <a:avLst/>
          </a:prstGeom>
          <a:noFill/>
        </p:spPr>
      </p:pic>
      <p:sp>
        <p:nvSpPr>
          <p:cNvPr id="7" name="TextBox 6"/>
          <p:cNvSpPr txBox="1"/>
          <p:nvPr/>
        </p:nvSpPr>
        <p:spPr>
          <a:xfrm>
            <a:off x="4800600" y="4267200"/>
            <a:ext cx="4038600" cy="1077218"/>
          </a:xfrm>
          <a:prstGeom prst="rect">
            <a:avLst/>
          </a:prstGeom>
          <a:noFill/>
        </p:spPr>
        <p:txBody>
          <a:bodyPr wrap="square" rtlCol="0">
            <a:spAutoFit/>
          </a:bodyPr>
          <a:lstStyle/>
          <a:p>
            <a:r>
              <a:rPr lang="en-US" sz="800" dirty="0" smtClean="0"/>
              <a:t>http://www.google.com/imgres?q=crazy+cow&amp;um=1&amp;hl=en&amp;sa=N&amp;biw=1280&amp;bih=823&amp;tbm=isch&amp;tbnid=bDXEoYMSgpyoGM:&amp;imgrefurl=http://autismjabberwocky.blogspot.com/2010/06/shh-restricted-diet-might-help.html&amp;docid=OcUH1Ruk9mPS1M&amp;imgurl=http://3.bp.blogspot.com/_WoSi1HFMqsc/TBbBfpBgiNI/AAAAAAAAAPQ/LzdQwaKqroQ/s1600/mad_cow_cartoon.jpg&amp;w=311&amp;h=320&amp;ei=nFG2T7_mIIOy2wW76pGfCQ&amp;zoom=1&amp;iact=hc&amp;vpx=633&amp;vpy=322&amp;dur=915&amp;hovh=228&amp;hovw=221&amp;tx=148&amp;ty=134&amp;sig=112640781873971852861&amp;page=1&amp;tbnh=139&amp;tbnw=135&amp;start=0&amp;ndsp=26&amp;ved=1t:429,r:10,s:0,i:148</a:t>
            </a:r>
            <a:endParaRPr lang="en-US" sz="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ppt_x"/>
                                          </p:val>
                                        </p:tav>
                                        <p:tav tm="100000">
                                          <p:val>
                                            <p:strVal val="#ppt_x"/>
                                          </p:val>
                                        </p:tav>
                                      </p:tavLst>
                                    </p:anim>
                                    <p:anim calcmode="lin" valueType="num">
                                      <p:cBhvr additive="base">
                                        <p:cTn id="1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534400" cy="8987076"/>
          </a:xfrm>
          <a:prstGeom prst="rect">
            <a:avLst/>
          </a:prstGeom>
          <a:noFill/>
        </p:spPr>
        <p:txBody>
          <a:bodyPr wrap="square" rtlCol="0">
            <a:spAutoFit/>
          </a:bodyPr>
          <a:lstStyle/>
          <a:p>
            <a:r>
              <a:rPr lang="en-US" sz="2400" b="1" dirty="0" smtClean="0">
                <a:solidFill>
                  <a:srgbClr val="3333CC"/>
                </a:solidFill>
              </a:rPr>
              <a:t>Ω</a:t>
            </a:r>
            <a:r>
              <a:rPr lang="el-GR" sz="2400" b="1" dirty="0" smtClean="0">
                <a:solidFill>
                  <a:srgbClr val="3333CC"/>
                </a:solidFill>
              </a:rPr>
              <a:t>Ω</a:t>
            </a:r>
            <a:r>
              <a:rPr lang="en-US" sz="2400" b="1" dirty="0" smtClean="0">
                <a:solidFill>
                  <a:srgbClr val="3333CC"/>
                </a:solidFill>
              </a:rPr>
              <a:t>  Incurable, fatal brain disease</a:t>
            </a:r>
          </a:p>
          <a:p>
            <a:endParaRPr lang="en-US" sz="2400" dirty="0" smtClean="0">
              <a:solidFill>
                <a:srgbClr val="FFC000"/>
              </a:solidFill>
            </a:endParaRPr>
          </a:p>
          <a:p>
            <a:r>
              <a:rPr lang="en-US" sz="2400" b="1" dirty="0" smtClean="0">
                <a:solidFill>
                  <a:srgbClr val="FFC000"/>
                </a:solidFill>
              </a:rPr>
              <a:t>Ω</a:t>
            </a:r>
            <a:r>
              <a:rPr lang="el-GR" sz="2400" b="1" dirty="0" smtClean="0">
                <a:solidFill>
                  <a:srgbClr val="FFC000"/>
                </a:solidFill>
              </a:rPr>
              <a:t>Ω</a:t>
            </a:r>
            <a:r>
              <a:rPr lang="en-US" sz="2400" b="1" dirty="0" smtClean="0">
                <a:solidFill>
                  <a:srgbClr val="FFC000"/>
                </a:solidFill>
              </a:rPr>
              <a:t>  Unusual transmissible agent called a </a:t>
            </a:r>
            <a:r>
              <a:rPr lang="en-US" sz="2400" b="1" dirty="0" err="1" smtClean="0">
                <a:solidFill>
                  <a:srgbClr val="FFC000"/>
                </a:solidFill>
              </a:rPr>
              <a:t>prion</a:t>
            </a:r>
            <a:endParaRPr lang="en-US" sz="2400" b="1" dirty="0" smtClean="0">
              <a:solidFill>
                <a:srgbClr val="FFC000"/>
              </a:solidFill>
            </a:endParaRPr>
          </a:p>
          <a:p>
            <a:endParaRPr lang="en-US" sz="2400" dirty="0" smtClean="0"/>
          </a:p>
          <a:p>
            <a:r>
              <a:rPr lang="en-US" sz="2400" b="1" dirty="0" smtClean="0">
                <a:solidFill>
                  <a:srgbClr val="3333CC"/>
                </a:solidFill>
              </a:rPr>
              <a:t>Ω</a:t>
            </a:r>
            <a:r>
              <a:rPr lang="el-GR" sz="2400" b="1" dirty="0" smtClean="0">
                <a:solidFill>
                  <a:srgbClr val="3333CC"/>
                </a:solidFill>
              </a:rPr>
              <a:t>Ω</a:t>
            </a:r>
            <a:r>
              <a:rPr lang="en-US" sz="2400" b="1" dirty="0" smtClean="0">
                <a:solidFill>
                  <a:srgbClr val="3333CC"/>
                </a:solidFill>
              </a:rPr>
              <a:t>  Normal protein changes to a harmful protein</a:t>
            </a:r>
          </a:p>
          <a:p>
            <a:endParaRPr lang="en-US" sz="2400" dirty="0" smtClean="0"/>
          </a:p>
          <a:p>
            <a:r>
              <a:rPr lang="en-US" sz="2400" b="1" dirty="0" smtClean="0">
                <a:solidFill>
                  <a:srgbClr val="FFC000"/>
                </a:solidFill>
              </a:rPr>
              <a:t>Ω</a:t>
            </a:r>
            <a:r>
              <a:rPr lang="el-GR" sz="2400" b="1" dirty="0" smtClean="0">
                <a:solidFill>
                  <a:srgbClr val="FFC000"/>
                </a:solidFill>
              </a:rPr>
              <a:t>Ω</a:t>
            </a:r>
            <a:r>
              <a:rPr lang="en-US" sz="2400" b="1" dirty="0" smtClean="0">
                <a:solidFill>
                  <a:srgbClr val="FFC000"/>
                </a:solidFill>
              </a:rPr>
              <a:t>  Gradually damages central nervous system of cattle</a:t>
            </a:r>
          </a:p>
          <a:p>
            <a:endParaRPr lang="en-US" sz="2400" dirty="0" smtClean="0"/>
          </a:p>
          <a:p>
            <a:r>
              <a:rPr lang="en-US" sz="2400" b="1" dirty="0" smtClean="0">
                <a:solidFill>
                  <a:srgbClr val="3333CC"/>
                </a:solidFill>
              </a:rPr>
              <a:t>Ω</a:t>
            </a:r>
            <a:r>
              <a:rPr lang="el-GR" sz="2400" b="1" dirty="0" smtClean="0">
                <a:solidFill>
                  <a:srgbClr val="3333CC"/>
                </a:solidFill>
              </a:rPr>
              <a:t>Ω</a:t>
            </a:r>
            <a:r>
              <a:rPr lang="en-US" sz="2400" b="1" dirty="0" smtClean="0">
                <a:solidFill>
                  <a:srgbClr val="3333CC"/>
                </a:solidFill>
              </a:rPr>
              <a:t>  Loses ability to do normal things, such as walking</a:t>
            </a:r>
          </a:p>
          <a:p>
            <a:endParaRPr lang="en-US" sz="2400" dirty="0"/>
          </a:p>
          <a:p>
            <a:r>
              <a:rPr lang="en-US" sz="2400" b="1" dirty="0" smtClean="0">
                <a:solidFill>
                  <a:srgbClr val="FFC000"/>
                </a:solidFill>
              </a:rPr>
              <a:t>Ω</a:t>
            </a:r>
            <a:r>
              <a:rPr lang="el-GR" sz="2400" b="1" dirty="0" smtClean="0">
                <a:solidFill>
                  <a:srgbClr val="FFC000"/>
                </a:solidFill>
              </a:rPr>
              <a:t>Ω</a:t>
            </a:r>
            <a:r>
              <a:rPr lang="en-US" sz="2400" b="1" dirty="0" smtClean="0">
                <a:solidFill>
                  <a:srgbClr val="FFC000"/>
                </a:solidFill>
              </a:rPr>
              <a:t>  First cases of infected people in 1970’s in Britain</a:t>
            </a:r>
          </a:p>
          <a:p>
            <a:endParaRPr lang="en-US" sz="2400" dirty="0"/>
          </a:p>
          <a:p>
            <a:r>
              <a:rPr lang="en-US" sz="2400" b="1" dirty="0" smtClean="0">
                <a:solidFill>
                  <a:srgbClr val="3333CC"/>
                </a:solidFill>
              </a:rPr>
              <a:t>Ω</a:t>
            </a:r>
            <a:r>
              <a:rPr lang="el-GR" sz="2400" b="1" dirty="0" smtClean="0">
                <a:solidFill>
                  <a:srgbClr val="3333CC"/>
                </a:solidFill>
              </a:rPr>
              <a:t>Ω</a:t>
            </a:r>
            <a:r>
              <a:rPr lang="en-US" sz="2400" b="1" dirty="0" smtClean="0">
                <a:solidFill>
                  <a:srgbClr val="3333CC"/>
                </a:solidFill>
              </a:rPr>
              <a:t>  Rare brain condition: </a:t>
            </a:r>
            <a:r>
              <a:rPr lang="en-US" sz="2400" b="1" dirty="0" err="1" smtClean="0">
                <a:solidFill>
                  <a:srgbClr val="3333CC"/>
                </a:solidFill>
              </a:rPr>
              <a:t>vCJD</a:t>
            </a:r>
            <a:r>
              <a:rPr lang="en-US" sz="2400" b="1" dirty="0" smtClean="0">
                <a:solidFill>
                  <a:srgbClr val="3333CC"/>
                </a:solidFill>
              </a:rPr>
              <a:t> (not MCD!)</a:t>
            </a:r>
          </a:p>
          <a:p>
            <a:endParaRPr lang="en-US" sz="2400" dirty="0"/>
          </a:p>
          <a:p>
            <a:r>
              <a:rPr lang="en-US" sz="2400" b="1" dirty="0" smtClean="0">
                <a:solidFill>
                  <a:srgbClr val="FFC000"/>
                </a:solidFill>
              </a:rPr>
              <a:t>Ω</a:t>
            </a:r>
            <a:r>
              <a:rPr lang="el-GR" sz="2400" b="1" dirty="0" smtClean="0">
                <a:solidFill>
                  <a:srgbClr val="FFC000"/>
                </a:solidFill>
              </a:rPr>
              <a:t>Ω</a:t>
            </a:r>
            <a:r>
              <a:rPr lang="en-US" sz="2400" b="1" dirty="0" smtClean="0">
                <a:solidFill>
                  <a:srgbClr val="FFC000"/>
                </a:solidFill>
              </a:rPr>
              <a:t> Cells in brain die, until it has sponge like appearance</a:t>
            </a:r>
          </a:p>
          <a:p>
            <a:endParaRPr lang="en-US" sz="2400" dirty="0"/>
          </a:p>
          <a:p>
            <a:r>
              <a:rPr lang="en-US" sz="2400" b="1" dirty="0" smtClean="0">
                <a:solidFill>
                  <a:srgbClr val="3333CC"/>
                </a:solidFill>
              </a:rPr>
              <a:t>Ω</a:t>
            </a:r>
            <a:r>
              <a:rPr lang="el-GR" sz="2400" b="1" dirty="0" smtClean="0">
                <a:solidFill>
                  <a:srgbClr val="3333CC"/>
                </a:solidFill>
              </a:rPr>
              <a:t>Ω</a:t>
            </a:r>
            <a:r>
              <a:rPr lang="en-US" sz="2400" b="1" dirty="0" smtClean="0">
                <a:solidFill>
                  <a:srgbClr val="3333CC"/>
                </a:solidFill>
              </a:rPr>
              <a:t>  Gradual loss of mental and physical abilities</a:t>
            </a:r>
          </a:p>
          <a:p>
            <a:endParaRPr lang="en-US" sz="2400" dirty="0" smtClean="0"/>
          </a:p>
          <a:p>
            <a:endParaRPr lang="en-US" sz="2400" dirty="0"/>
          </a:p>
          <a:p>
            <a:endParaRPr lang="en-US" sz="2400" dirty="0" smtClean="0"/>
          </a:p>
          <a:p>
            <a:endParaRPr lang="en-US" sz="2400" dirty="0"/>
          </a:p>
          <a:p>
            <a:endParaRPr lang="en-US" sz="2800" dirty="0"/>
          </a:p>
          <a:p>
            <a:endParaRPr lang="en-US" sz="2800"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wipe(down)">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wipe(down)">
                                      <p:cBhvr>
                                        <p:cTn id="37" dur="5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14" end="14"/>
                                            </p:txEl>
                                          </p:spTgt>
                                        </p:tgtEl>
                                        <p:attrNameLst>
                                          <p:attrName>style.visibility</p:attrName>
                                        </p:attrNameLst>
                                      </p:cBhvr>
                                      <p:to>
                                        <p:strVal val="visible"/>
                                      </p:to>
                                    </p:set>
                                    <p:animEffect transition="in" filter="wipe(down)">
                                      <p:cBhvr>
                                        <p:cTn id="42" dur="500"/>
                                        <p:tgtEl>
                                          <p:spTgt spid="2">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animEffect transition="in" filter="wipe(down)">
                                      <p:cBhvr>
                                        <p:cTn id="47"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610600" cy="7417415"/>
          </a:xfrm>
          <a:prstGeom prst="rect">
            <a:avLst/>
          </a:prstGeom>
          <a:noFill/>
        </p:spPr>
        <p:txBody>
          <a:bodyPr wrap="square" rtlCol="0">
            <a:spAutoFit/>
          </a:bodyPr>
          <a:lstStyle/>
          <a:p>
            <a:endParaRPr lang="en-US" dirty="0" smtClean="0"/>
          </a:p>
          <a:p>
            <a:r>
              <a:rPr lang="en-US" sz="2000" b="1" dirty="0" smtClean="0">
                <a:solidFill>
                  <a:srgbClr val="FFC000"/>
                </a:solidFill>
              </a:rPr>
              <a:t>Ω</a:t>
            </a:r>
            <a:r>
              <a:rPr lang="el-GR" sz="2000" b="1" dirty="0" smtClean="0">
                <a:solidFill>
                  <a:srgbClr val="FFC000"/>
                </a:solidFill>
              </a:rPr>
              <a:t>Ω</a:t>
            </a:r>
            <a:r>
              <a:rPr lang="en-US" sz="2000" b="1" dirty="0" smtClean="0">
                <a:solidFill>
                  <a:srgbClr val="FFC000"/>
                </a:solidFill>
              </a:rPr>
              <a:t>  Very rare, most cases in Britain</a:t>
            </a:r>
          </a:p>
          <a:p>
            <a:endParaRPr lang="en-US" sz="2000" b="1" dirty="0"/>
          </a:p>
          <a:p>
            <a:r>
              <a:rPr lang="en-US" sz="2000" b="1" dirty="0" smtClean="0">
                <a:solidFill>
                  <a:srgbClr val="3333CC"/>
                </a:solidFill>
              </a:rPr>
              <a:t>Ω</a:t>
            </a:r>
            <a:r>
              <a:rPr lang="el-GR" sz="2000" b="1" dirty="0" smtClean="0">
                <a:solidFill>
                  <a:srgbClr val="3333CC"/>
                </a:solidFill>
              </a:rPr>
              <a:t>Ω</a:t>
            </a:r>
            <a:r>
              <a:rPr lang="en-US" sz="2000" b="1" dirty="0" smtClean="0">
                <a:solidFill>
                  <a:srgbClr val="3333CC"/>
                </a:solidFill>
              </a:rPr>
              <a:t>  Not contagious</a:t>
            </a:r>
          </a:p>
          <a:p>
            <a:endParaRPr lang="en-US" sz="2000" b="1" dirty="0"/>
          </a:p>
          <a:p>
            <a:r>
              <a:rPr lang="en-US" sz="2000" b="1" dirty="0" smtClean="0">
                <a:solidFill>
                  <a:srgbClr val="FFC000"/>
                </a:solidFill>
              </a:rPr>
              <a:t>Ω</a:t>
            </a:r>
            <a:r>
              <a:rPr lang="el-GR" sz="2000" b="1" dirty="0" smtClean="0">
                <a:solidFill>
                  <a:srgbClr val="FFC000"/>
                </a:solidFill>
              </a:rPr>
              <a:t>Ω</a:t>
            </a:r>
            <a:r>
              <a:rPr lang="en-US" sz="2000" b="1" dirty="0" smtClean="0">
                <a:solidFill>
                  <a:srgbClr val="FFC000"/>
                </a:solidFill>
              </a:rPr>
              <a:t>  Eating contaminated meat</a:t>
            </a:r>
          </a:p>
          <a:p>
            <a:endParaRPr lang="en-US" sz="2000" b="1" dirty="0"/>
          </a:p>
          <a:p>
            <a:r>
              <a:rPr lang="en-US" sz="2000" b="1" dirty="0" smtClean="0">
                <a:solidFill>
                  <a:srgbClr val="3333CC"/>
                </a:solidFill>
              </a:rPr>
              <a:t>Ω</a:t>
            </a:r>
            <a:r>
              <a:rPr lang="el-GR" sz="2000" b="1" dirty="0" smtClean="0">
                <a:solidFill>
                  <a:srgbClr val="3333CC"/>
                </a:solidFill>
              </a:rPr>
              <a:t>Ω</a:t>
            </a:r>
            <a:r>
              <a:rPr lang="en-US" sz="2000" b="1" dirty="0" smtClean="0">
                <a:solidFill>
                  <a:srgbClr val="3333CC"/>
                </a:solidFill>
              </a:rPr>
              <a:t>  Takes years, if not decades, from the time someone is exposed to the disease until the first signs appear</a:t>
            </a:r>
          </a:p>
          <a:p>
            <a:endParaRPr lang="en-US" sz="2000" b="1" dirty="0"/>
          </a:p>
          <a:p>
            <a:r>
              <a:rPr lang="en-US" sz="2000" b="1" dirty="0" smtClean="0">
                <a:solidFill>
                  <a:srgbClr val="FFC000"/>
                </a:solidFill>
              </a:rPr>
              <a:t>Ω</a:t>
            </a:r>
            <a:r>
              <a:rPr lang="el-GR" sz="2000" b="1" dirty="0" smtClean="0">
                <a:solidFill>
                  <a:srgbClr val="FFC000"/>
                </a:solidFill>
              </a:rPr>
              <a:t>Ω</a:t>
            </a:r>
            <a:r>
              <a:rPr lang="en-US" sz="2000" b="1" dirty="0" smtClean="0">
                <a:solidFill>
                  <a:srgbClr val="FFC000"/>
                </a:solidFill>
              </a:rPr>
              <a:t>  No known treatment</a:t>
            </a:r>
          </a:p>
          <a:p>
            <a:endParaRPr lang="en-US" sz="2000" b="1" dirty="0"/>
          </a:p>
          <a:p>
            <a:r>
              <a:rPr lang="en-US" sz="2000" b="1" dirty="0" smtClean="0">
                <a:solidFill>
                  <a:srgbClr val="3333CC"/>
                </a:solidFill>
              </a:rPr>
              <a:t>Ω</a:t>
            </a:r>
            <a:r>
              <a:rPr lang="el-GR" sz="2000" b="1" dirty="0" smtClean="0">
                <a:solidFill>
                  <a:srgbClr val="3333CC"/>
                </a:solidFill>
              </a:rPr>
              <a:t>Ω</a:t>
            </a:r>
            <a:r>
              <a:rPr lang="en-US" sz="2000" b="1" dirty="0" smtClean="0">
                <a:solidFill>
                  <a:srgbClr val="3333CC"/>
                </a:solidFill>
              </a:rPr>
              <a:t>  BSE not destroyed through cooking or processing meat</a:t>
            </a:r>
          </a:p>
          <a:p>
            <a:endParaRPr lang="en-US" sz="2000" b="1" dirty="0"/>
          </a:p>
          <a:p>
            <a:r>
              <a:rPr lang="en-US" sz="2000" b="1" dirty="0" smtClean="0">
                <a:solidFill>
                  <a:srgbClr val="FFC000"/>
                </a:solidFill>
              </a:rPr>
              <a:t>Ω</a:t>
            </a:r>
            <a:r>
              <a:rPr lang="el-GR" sz="2000" b="1" dirty="0" smtClean="0">
                <a:solidFill>
                  <a:srgbClr val="FFC000"/>
                </a:solidFill>
              </a:rPr>
              <a:t>Ω</a:t>
            </a:r>
            <a:r>
              <a:rPr lang="en-US" sz="2000" b="1" dirty="0" smtClean="0">
                <a:solidFill>
                  <a:srgbClr val="FFC000"/>
                </a:solidFill>
              </a:rPr>
              <a:t>  U.S. Gov. removes parts of cow at highest risk (brain and spinal chord)</a:t>
            </a:r>
          </a:p>
          <a:p>
            <a:endParaRPr lang="en-US" sz="2000" b="1" dirty="0"/>
          </a:p>
          <a:p>
            <a:r>
              <a:rPr lang="en-US" sz="2000" b="1" dirty="0" smtClean="0">
                <a:solidFill>
                  <a:srgbClr val="3333CC"/>
                </a:solidFill>
              </a:rPr>
              <a:t>Ω</a:t>
            </a:r>
            <a:r>
              <a:rPr lang="el-GR" sz="2000" b="1" dirty="0" smtClean="0">
                <a:solidFill>
                  <a:srgbClr val="3333CC"/>
                </a:solidFill>
              </a:rPr>
              <a:t>Ω</a:t>
            </a:r>
            <a:r>
              <a:rPr lang="en-US" sz="2000" b="1" dirty="0" smtClean="0">
                <a:solidFill>
                  <a:srgbClr val="3333CC"/>
                </a:solidFill>
              </a:rPr>
              <a:t>   FDA says there is no evidence that the disease is transmitted through cow's milk and milk products</a:t>
            </a:r>
          </a:p>
          <a:p>
            <a:endParaRPr lang="en-US" sz="2000" b="1" dirty="0"/>
          </a:p>
          <a:p>
            <a:r>
              <a:rPr lang="en-US" sz="2000" b="1" dirty="0" smtClean="0">
                <a:solidFill>
                  <a:srgbClr val="FFC000"/>
                </a:solidFill>
              </a:rPr>
              <a:t>Ω</a:t>
            </a:r>
            <a:r>
              <a:rPr lang="el-GR" sz="2000" b="1" dirty="0" smtClean="0">
                <a:solidFill>
                  <a:srgbClr val="FFC000"/>
                </a:solidFill>
              </a:rPr>
              <a:t>Ω</a:t>
            </a:r>
            <a:r>
              <a:rPr lang="en-US" sz="2000" b="1" dirty="0" smtClean="0">
                <a:solidFill>
                  <a:srgbClr val="FFC000"/>
                </a:solidFill>
              </a:rPr>
              <a:t>   The good news is that it's highly unlikely that a person will contract </a:t>
            </a:r>
            <a:r>
              <a:rPr lang="en-US" sz="2000" b="1" dirty="0" err="1" smtClean="0">
                <a:solidFill>
                  <a:srgbClr val="FFC000"/>
                </a:solidFill>
              </a:rPr>
              <a:t>vCJD</a:t>
            </a:r>
            <a:r>
              <a:rPr lang="en-US" sz="2000" b="1" dirty="0" smtClean="0">
                <a:solidFill>
                  <a:srgbClr val="FFC000"/>
                </a:solidFill>
              </a:rPr>
              <a:t> from eating beef</a:t>
            </a:r>
          </a:p>
          <a:p>
            <a:endParaRPr lang="en-US" sz="2000" b="1" dirty="0"/>
          </a:p>
          <a:p>
            <a:endParaRPr lang="en-US" sz="2000" b="1" dirty="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dow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wipe(down)">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wipe(down)">
                                      <p:cBhvr>
                                        <p:cTn id="27" dur="500"/>
                                        <p:tgtEl>
                                          <p:spTgt spid="2">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wipe(down)">
                                      <p:cBhvr>
                                        <p:cTn id="32" dur="500"/>
                                        <p:tgtEl>
                                          <p:spTgt spid="2">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animEffect transition="in" filter="wipe(down)">
                                      <p:cBhvr>
                                        <p:cTn id="37" dur="500"/>
                                        <p:tgtEl>
                                          <p:spTgt spid="2">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15" end="15"/>
                                            </p:txEl>
                                          </p:spTgt>
                                        </p:tgtEl>
                                        <p:attrNameLst>
                                          <p:attrName>style.visibility</p:attrName>
                                        </p:attrNameLst>
                                      </p:cBhvr>
                                      <p:to>
                                        <p:strVal val="visible"/>
                                      </p:to>
                                    </p:set>
                                    <p:animEffect transition="in" filter="wipe(down)">
                                      <p:cBhvr>
                                        <p:cTn id="42" dur="500"/>
                                        <p:tgtEl>
                                          <p:spTgt spid="2">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17" end="17"/>
                                            </p:txEl>
                                          </p:spTgt>
                                        </p:tgtEl>
                                        <p:attrNameLst>
                                          <p:attrName>style.visibility</p:attrName>
                                        </p:attrNameLst>
                                      </p:cBhvr>
                                      <p:to>
                                        <p:strVal val="visible"/>
                                      </p:to>
                                    </p:set>
                                    <p:animEffect transition="in" filter="wipe(down)">
                                      <p:cBhvr>
                                        <p:cTn id="47"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696200" cy="3139321"/>
          </a:xfrm>
          <a:prstGeom prst="rect">
            <a:avLst/>
          </a:prstGeom>
          <a:noFill/>
        </p:spPr>
        <p:txBody>
          <a:bodyPr wrap="square" rtlCol="0">
            <a:spAutoFit/>
          </a:bodyPr>
          <a:lstStyle/>
          <a:p>
            <a:r>
              <a:rPr lang="en-US" dirty="0" smtClean="0">
                <a:hlinkClick r:id="rId2"/>
              </a:rPr>
              <a:t>http://www.cdc.gov/ncidod/dvrd/bse/</a:t>
            </a:r>
            <a:endParaRPr lang="en-US" dirty="0" smtClean="0"/>
          </a:p>
          <a:p>
            <a:endParaRPr lang="en-US" dirty="0"/>
          </a:p>
          <a:p>
            <a:endParaRPr lang="en-US" dirty="0" smtClean="0"/>
          </a:p>
          <a:p>
            <a:endParaRPr lang="en-US" dirty="0"/>
          </a:p>
          <a:p>
            <a:endParaRPr lang="en-US" dirty="0" smtClean="0"/>
          </a:p>
          <a:p>
            <a:endParaRPr lang="en-US" dirty="0"/>
          </a:p>
          <a:p>
            <a:r>
              <a:rPr lang="en-US" dirty="0" smtClean="0">
                <a:hlinkClick r:id="rId3"/>
              </a:rPr>
              <a:t>http://kidshealth.org/teen/infections/bacterial_viral/mad_cow_disease.html</a:t>
            </a:r>
            <a:endParaRPr lang="en-US" dirty="0" smtClean="0"/>
          </a:p>
          <a:p>
            <a:endParaRPr lang="en-US" dirty="0"/>
          </a:p>
          <a:p>
            <a:endParaRPr lang="en-US" dirty="0" smtClean="0"/>
          </a:p>
          <a:p>
            <a:endParaRPr lang="en-US" dirty="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down)">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d cow disease cartoons, mad cow disease cartoon, mad cow disease picture, mad cow disease pictures, mad cow disease image, mad cow disease images, mad cow disease illustration, mad cow disease illustrations "/>
          <p:cNvPicPr>
            <a:picLocks noChangeAspect="1" noChangeArrowheads="1"/>
          </p:cNvPicPr>
          <p:nvPr/>
        </p:nvPicPr>
        <p:blipFill>
          <a:blip r:embed="rId2" cstate="print"/>
          <a:srcRect/>
          <a:stretch>
            <a:fillRect/>
          </a:stretch>
        </p:blipFill>
        <p:spPr bwMode="auto">
          <a:xfrm>
            <a:off x="1447800" y="0"/>
            <a:ext cx="5486400" cy="6731779"/>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70" decel="100000"/>
                                        <p:tgtEl>
                                          <p:spTgt spid="1026"/>
                                        </p:tgtEl>
                                      </p:cBhvr>
                                    </p:animEffect>
                                    <p:animScale>
                                      <p:cBhvr>
                                        <p:cTn id="8" dur="770" decel="100000"/>
                                        <p:tgtEl>
                                          <p:spTgt spid="1026"/>
                                        </p:tgtEl>
                                      </p:cBhvr>
                                      <p:from x="10000" y="10000"/>
                                      <p:to x="200000" y="450000"/>
                                    </p:animScale>
                                    <p:animScale>
                                      <p:cBhvr>
                                        <p:cTn id="9" dur="1230" accel="100000" fill="hold">
                                          <p:stCondLst>
                                            <p:cond delay="770"/>
                                          </p:stCondLst>
                                        </p:cTn>
                                        <p:tgtEl>
                                          <p:spTgt spid="1026"/>
                                        </p:tgtEl>
                                      </p:cBhvr>
                                      <p:from x="200000" y="450000"/>
                                      <p:to x="100000" y="100000"/>
                                    </p:animScale>
                                    <p:set>
                                      <p:cBhvr>
                                        <p:cTn id="10" dur="770" fill="hold"/>
                                        <p:tgtEl>
                                          <p:spTgt spid="1026"/>
                                        </p:tgtEl>
                                        <p:attrNameLst>
                                          <p:attrName>ppt_x</p:attrName>
                                        </p:attrNameLst>
                                      </p:cBhvr>
                                      <p:to>
                                        <p:strVal val="(0.5)"/>
                                      </p:to>
                                    </p:set>
                                    <p:anim from="(0.5)" to="(#ppt_x)" calcmode="lin" valueType="num">
                                      <p:cBhvr>
                                        <p:cTn id="11" dur="1230" accel="100000" fill="hold">
                                          <p:stCondLst>
                                            <p:cond delay="770"/>
                                          </p:stCondLst>
                                        </p:cTn>
                                        <p:tgtEl>
                                          <p:spTgt spid="1026"/>
                                        </p:tgtEl>
                                        <p:attrNameLst>
                                          <p:attrName>ppt_x</p:attrName>
                                        </p:attrNameLst>
                                      </p:cBhvr>
                                    </p:anim>
                                    <p:set>
                                      <p:cBhvr>
                                        <p:cTn id="12" dur="770" fill="hold"/>
                                        <p:tgtEl>
                                          <p:spTgt spid="1026"/>
                                        </p:tgtEl>
                                        <p:attrNameLst>
                                          <p:attrName>ppt_y</p:attrName>
                                        </p:attrNameLst>
                                      </p:cBhvr>
                                      <p:to>
                                        <p:strVal val="(#ppt_y+0.4)"/>
                                      </p:to>
                                    </p:set>
                                    <p:anim from="(#ppt_y+0.4)" to="(#ppt_y)" calcmode="lin" valueType="num">
                                      <p:cBhvr>
                                        <p:cTn id="13" dur="1230" accel="100000" fill="hold">
                                          <p:stCondLst>
                                            <p:cond delay="770"/>
                                          </p:stCondLst>
                                        </p:cTn>
                                        <p:tgtEl>
                                          <p:spTgt spid="10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S900069653[1].wav">
            <a:hlinkClick r:id="" action="ppaction://media"/>
          </p:cNvPr>
          <p:cNvPicPr>
            <a:picLocks noRot="1" noChangeAspect="1"/>
          </p:cNvPicPr>
          <p:nvPr>
            <a:wavAudioFile r:embed="rId1" name="MS900069653[1].wav"/>
          </p:nvPr>
        </p:nvPicPr>
        <p:blipFill>
          <a:blip r:embed="rId13" cstate="print"/>
          <a:stretch>
            <a:fillRect/>
          </a:stretch>
        </p:blipFill>
        <p:spPr>
          <a:xfrm>
            <a:off x="1981200" y="3733800"/>
            <a:ext cx="304800" cy="304800"/>
          </a:xfrm>
          <a:prstGeom prst="rect">
            <a:avLst/>
          </a:prstGeom>
        </p:spPr>
      </p:pic>
      <p:pic>
        <p:nvPicPr>
          <p:cNvPr id="10" name="MS900074722[1].wav">
            <a:hlinkClick r:id="" action="ppaction://media"/>
          </p:cNvPr>
          <p:cNvPicPr>
            <a:picLocks noRot="1" noChangeAspect="1"/>
          </p:cNvPicPr>
          <p:nvPr>
            <a:wavAudioFile r:embed="rId2" name="MS900074722[1].wav"/>
          </p:nvPr>
        </p:nvPicPr>
        <p:blipFill>
          <a:blip r:embed="rId13" cstate="print"/>
          <a:stretch>
            <a:fillRect/>
          </a:stretch>
        </p:blipFill>
        <p:spPr>
          <a:xfrm>
            <a:off x="6172200" y="5867400"/>
            <a:ext cx="304800" cy="304800"/>
          </a:xfrm>
          <a:prstGeom prst="rect">
            <a:avLst/>
          </a:prstGeom>
        </p:spPr>
      </p:pic>
      <p:pic>
        <p:nvPicPr>
          <p:cNvPr id="11" name="MS910219273[1].wav">
            <a:hlinkClick r:id="" action="ppaction://media"/>
          </p:cNvPr>
          <p:cNvPicPr>
            <a:picLocks noRot="1" noChangeAspect="1"/>
          </p:cNvPicPr>
          <p:nvPr>
            <a:audioFile r:link="rId3"/>
          </p:nvPr>
        </p:nvPicPr>
        <p:blipFill>
          <a:blip r:embed="rId13" cstate="print"/>
          <a:stretch>
            <a:fillRect/>
          </a:stretch>
        </p:blipFill>
        <p:spPr>
          <a:xfrm>
            <a:off x="6705600" y="3810000"/>
            <a:ext cx="304800" cy="304800"/>
          </a:xfrm>
          <a:prstGeom prst="rect">
            <a:avLst/>
          </a:prstGeom>
        </p:spPr>
      </p:pic>
      <p:pic>
        <p:nvPicPr>
          <p:cNvPr id="12" name="MS910219272[1].wav">
            <a:hlinkClick r:id="" action="ppaction://media"/>
          </p:cNvPr>
          <p:cNvPicPr>
            <a:picLocks noRot="1" noChangeAspect="1"/>
          </p:cNvPicPr>
          <p:nvPr>
            <a:audioFile r:link="rId4"/>
          </p:nvPr>
        </p:nvPicPr>
        <p:blipFill>
          <a:blip r:embed="rId13" cstate="print"/>
          <a:stretch>
            <a:fillRect/>
          </a:stretch>
        </p:blipFill>
        <p:spPr>
          <a:xfrm>
            <a:off x="4495800" y="6019800"/>
            <a:ext cx="304800" cy="304800"/>
          </a:xfrm>
          <a:prstGeom prst="rect">
            <a:avLst/>
          </a:prstGeom>
        </p:spPr>
      </p:pic>
      <p:pic>
        <p:nvPicPr>
          <p:cNvPr id="13" name="MS910219271[1].wav">
            <a:hlinkClick r:id="" action="ppaction://media"/>
          </p:cNvPr>
          <p:cNvPicPr>
            <a:picLocks noRot="1" noChangeAspect="1"/>
          </p:cNvPicPr>
          <p:nvPr>
            <a:audioFile r:link="rId5"/>
          </p:nvPr>
        </p:nvPicPr>
        <p:blipFill>
          <a:blip r:embed="rId13" cstate="print"/>
          <a:stretch>
            <a:fillRect/>
          </a:stretch>
        </p:blipFill>
        <p:spPr>
          <a:xfrm>
            <a:off x="3276600" y="1752600"/>
            <a:ext cx="228600" cy="304800"/>
          </a:xfrm>
          <a:prstGeom prst="rect">
            <a:avLst/>
          </a:prstGeom>
        </p:spPr>
      </p:pic>
      <p:pic>
        <p:nvPicPr>
          <p:cNvPr id="14" name="MS900074720[1].wav">
            <a:hlinkClick r:id="" action="ppaction://media"/>
          </p:cNvPr>
          <p:cNvPicPr>
            <a:picLocks noRot="1" noChangeAspect="1"/>
          </p:cNvPicPr>
          <p:nvPr>
            <a:wavAudioFile r:embed="rId6" name="MS900074720[1].wav"/>
          </p:nvPr>
        </p:nvPicPr>
        <p:blipFill>
          <a:blip r:embed="rId13" cstate="print"/>
          <a:stretch>
            <a:fillRect/>
          </a:stretch>
        </p:blipFill>
        <p:spPr>
          <a:xfrm>
            <a:off x="6858000" y="4876800"/>
            <a:ext cx="304800" cy="304800"/>
          </a:xfrm>
          <a:prstGeom prst="rect">
            <a:avLst/>
          </a:prstGeom>
        </p:spPr>
      </p:pic>
      <p:pic>
        <p:nvPicPr>
          <p:cNvPr id="15" name="MS900074721[1].wav">
            <a:hlinkClick r:id="" action="ppaction://media"/>
          </p:cNvPr>
          <p:cNvPicPr>
            <a:picLocks noRot="1" noChangeAspect="1"/>
          </p:cNvPicPr>
          <p:nvPr>
            <a:wavAudioFile r:embed="rId7" name="MS900074721[1].wav"/>
          </p:nvPr>
        </p:nvPicPr>
        <p:blipFill>
          <a:blip r:embed="rId13" cstate="print"/>
          <a:stretch>
            <a:fillRect/>
          </a:stretch>
        </p:blipFill>
        <p:spPr>
          <a:xfrm>
            <a:off x="3200400" y="5867400"/>
            <a:ext cx="304800" cy="304800"/>
          </a:xfrm>
          <a:prstGeom prst="rect">
            <a:avLst/>
          </a:prstGeom>
        </p:spPr>
      </p:pic>
      <p:pic>
        <p:nvPicPr>
          <p:cNvPr id="16" name="MS900388448[1].wav">
            <a:hlinkClick r:id="" action="ppaction://media"/>
          </p:cNvPr>
          <p:cNvPicPr>
            <a:picLocks noRot="1" noChangeAspect="1"/>
          </p:cNvPicPr>
          <p:nvPr>
            <a:wavAudioFile r:embed="rId8" name="MS900388448[1].wav"/>
          </p:nvPr>
        </p:nvPicPr>
        <p:blipFill>
          <a:blip r:embed="rId13" cstate="print"/>
          <a:stretch>
            <a:fillRect/>
          </a:stretch>
        </p:blipFill>
        <p:spPr>
          <a:xfrm>
            <a:off x="2209800" y="2057400"/>
            <a:ext cx="304800" cy="304800"/>
          </a:xfrm>
          <a:prstGeom prst="rect">
            <a:avLst/>
          </a:prstGeom>
        </p:spPr>
      </p:pic>
      <p:pic>
        <p:nvPicPr>
          <p:cNvPr id="17" name="MS900388175[1].wav">
            <a:hlinkClick r:id="" action="ppaction://media"/>
          </p:cNvPr>
          <p:cNvPicPr>
            <a:picLocks noRot="1" noChangeAspect="1"/>
          </p:cNvPicPr>
          <p:nvPr>
            <a:wavAudioFile r:embed="rId9" name="MS900388175[1].wav"/>
          </p:nvPr>
        </p:nvPicPr>
        <p:blipFill>
          <a:blip r:embed="rId13" cstate="print"/>
          <a:stretch>
            <a:fillRect/>
          </a:stretch>
        </p:blipFill>
        <p:spPr>
          <a:xfrm>
            <a:off x="2362200" y="5181600"/>
            <a:ext cx="304800" cy="304800"/>
          </a:xfrm>
          <a:prstGeom prst="rect">
            <a:avLst/>
          </a:prstGeom>
        </p:spPr>
      </p:pic>
      <p:pic>
        <p:nvPicPr>
          <p:cNvPr id="18" name="MS900388174[1].wav">
            <a:hlinkClick r:id="" action="ppaction://media"/>
          </p:cNvPr>
          <p:cNvPicPr>
            <a:picLocks noRot="1" noChangeAspect="1"/>
          </p:cNvPicPr>
          <p:nvPr>
            <a:wavAudioFile r:embed="rId10" name="MS900388174[1].wav"/>
          </p:nvPr>
        </p:nvPicPr>
        <p:blipFill>
          <a:blip r:embed="rId13" cstate="print"/>
          <a:stretch>
            <a:fillRect/>
          </a:stretch>
        </p:blipFill>
        <p:spPr>
          <a:xfrm>
            <a:off x="6553200" y="1981200"/>
            <a:ext cx="304800" cy="304800"/>
          </a:xfrm>
          <a:prstGeom prst="rect">
            <a:avLst/>
          </a:prstGeom>
        </p:spPr>
      </p:pic>
      <p:pic>
        <p:nvPicPr>
          <p:cNvPr id="19" name="MS900388173[1].wav">
            <a:hlinkClick r:id="" action="ppaction://media"/>
          </p:cNvPr>
          <p:cNvPicPr>
            <a:picLocks noRot="1" noChangeAspect="1"/>
          </p:cNvPicPr>
          <p:nvPr>
            <a:wavAudioFile r:embed="rId11" name="MS900388173[1].wav"/>
          </p:nvPr>
        </p:nvPicPr>
        <p:blipFill>
          <a:blip r:embed="rId13" cstate="print"/>
          <a:stretch>
            <a:fillRect/>
          </a:stretch>
        </p:blipFill>
        <p:spPr>
          <a:xfrm>
            <a:off x="4419600" y="1828800"/>
            <a:ext cx="304800" cy="304800"/>
          </a:xfrm>
          <a:prstGeom prst="rect">
            <a:avLst/>
          </a:prstGeom>
        </p:spPr>
      </p:pic>
      <p:sp>
        <p:nvSpPr>
          <p:cNvPr id="20" name="Rectangle 19"/>
          <p:cNvSpPr/>
          <p:nvPr/>
        </p:nvSpPr>
        <p:spPr>
          <a:xfrm>
            <a:off x="1752600" y="685800"/>
            <a:ext cx="5614037"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END…OR IS IT?</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8434" name="Picture 2" descr="Mad Cow"/>
          <p:cNvPicPr>
            <a:picLocks noChangeAspect="1" noChangeArrowheads="1"/>
          </p:cNvPicPr>
          <p:nvPr/>
        </p:nvPicPr>
        <p:blipFill>
          <a:blip r:embed="rId14" cstate="print"/>
          <a:srcRect/>
          <a:stretch>
            <a:fillRect/>
          </a:stretch>
        </p:blipFill>
        <p:spPr bwMode="auto">
          <a:xfrm>
            <a:off x="2895600" y="2286000"/>
            <a:ext cx="3388567" cy="332079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31" fill="hold"/>
                                        <p:tgtEl>
                                          <p:spTgt spid="9"/>
                                        </p:tgtEl>
                                      </p:cBhvr>
                                    </p:cmd>
                                  </p:childTnLst>
                                </p:cTn>
                              </p:par>
                            </p:childTnLst>
                          </p:cTn>
                        </p:par>
                        <p:par>
                          <p:cTn id="7" fill="hold">
                            <p:stCondLst>
                              <p:cond delay="2631"/>
                            </p:stCondLst>
                            <p:childTnLst>
                              <p:par>
                                <p:cTn id="8" presetID="1" presetClass="mediacall" presetSubtype="0" fill="hold" nodeType="afterEffect">
                                  <p:stCondLst>
                                    <p:cond delay="0"/>
                                  </p:stCondLst>
                                  <p:childTnLst>
                                    <p:cmd type="call" cmd="playFrom(0.0)">
                                      <p:cBhvr>
                                        <p:cTn id="9" dur="2314" fill="hold"/>
                                        <p:tgtEl>
                                          <p:spTgt spid="10"/>
                                        </p:tgtEl>
                                      </p:cBhvr>
                                    </p:cmd>
                                  </p:childTnLst>
                                </p:cTn>
                              </p:par>
                            </p:childTnLst>
                          </p:cTn>
                        </p:par>
                        <p:par>
                          <p:cTn id="10" fill="hold">
                            <p:stCondLst>
                              <p:cond delay="4945"/>
                            </p:stCondLst>
                            <p:childTnLst>
                              <p:par>
                                <p:cTn id="11" presetID="1" presetClass="mediacall" presetSubtype="0" fill="hold" nodeType="afterEffect">
                                  <p:stCondLst>
                                    <p:cond delay="0"/>
                                  </p:stCondLst>
                                  <p:childTnLst>
                                    <p:cmd type="call" cmd="playFrom(0.0)">
                                      <p:cBhvr>
                                        <p:cTn id="12" dur="1278" fill="hold"/>
                                        <p:tgtEl>
                                          <p:spTgt spid="11"/>
                                        </p:tgtEl>
                                      </p:cBhvr>
                                    </p:cmd>
                                  </p:childTnLst>
                                </p:cTn>
                              </p:par>
                            </p:childTnLst>
                          </p:cTn>
                        </p:par>
                        <p:par>
                          <p:cTn id="13" fill="hold">
                            <p:stCondLst>
                              <p:cond delay="6223"/>
                            </p:stCondLst>
                            <p:childTnLst>
                              <p:par>
                                <p:cTn id="14" presetID="1" presetClass="mediacall" presetSubtype="0" fill="hold" nodeType="afterEffect">
                                  <p:stCondLst>
                                    <p:cond delay="0"/>
                                  </p:stCondLst>
                                  <p:childTnLst>
                                    <p:cmd type="call" cmd="playFrom(0.0)">
                                      <p:cBhvr>
                                        <p:cTn id="15" dur="1556" fill="hold"/>
                                        <p:tgtEl>
                                          <p:spTgt spid="12"/>
                                        </p:tgtEl>
                                      </p:cBhvr>
                                    </p:cmd>
                                  </p:childTnLst>
                                </p:cTn>
                              </p:par>
                            </p:childTnLst>
                          </p:cTn>
                        </p:par>
                        <p:par>
                          <p:cTn id="16" fill="hold">
                            <p:stCondLst>
                              <p:cond delay="7779"/>
                            </p:stCondLst>
                            <p:childTnLst>
                              <p:par>
                                <p:cTn id="17" presetID="1" presetClass="mediacall" presetSubtype="0" fill="hold" nodeType="afterEffect">
                                  <p:stCondLst>
                                    <p:cond delay="0"/>
                                  </p:stCondLst>
                                  <p:childTnLst>
                                    <p:cmd type="call" cmd="playFrom(0.0)">
                                      <p:cBhvr>
                                        <p:cTn id="18" dur="1579" fill="hold"/>
                                        <p:tgtEl>
                                          <p:spTgt spid="13"/>
                                        </p:tgtEl>
                                      </p:cBhvr>
                                    </p:cmd>
                                  </p:childTnLst>
                                </p:cTn>
                              </p:par>
                            </p:childTnLst>
                          </p:cTn>
                        </p:par>
                        <p:par>
                          <p:cTn id="19" fill="hold">
                            <p:stCondLst>
                              <p:cond delay="9358"/>
                            </p:stCondLst>
                            <p:childTnLst>
                              <p:par>
                                <p:cTn id="20" presetID="1" presetClass="mediacall" presetSubtype="0" fill="hold" nodeType="afterEffect">
                                  <p:stCondLst>
                                    <p:cond delay="0"/>
                                  </p:stCondLst>
                                  <p:childTnLst>
                                    <p:cmd type="call" cmd="playFrom(0.0)">
                                      <p:cBhvr>
                                        <p:cTn id="21" dur="1633" fill="hold"/>
                                        <p:tgtEl>
                                          <p:spTgt spid="14"/>
                                        </p:tgtEl>
                                      </p:cBhvr>
                                    </p:cmd>
                                  </p:childTnLst>
                                </p:cTn>
                              </p:par>
                            </p:childTnLst>
                          </p:cTn>
                        </p:par>
                        <p:par>
                          <p:cTn id="22" fill="hold">
                            <p:stCondLst>
                              <p:cond delay="10991"/>
                            </p:stCondLst>
                            <p:childTnLst>
                              <p:par>
                                <p:cTn id="23" presetID="1" presetClass="mediacall" presetSubtype="0" fill="hold" nodeType="afterEffect">
                                  <p:stCondLst>
                                    <p:cond delay="0"/>
                                  </p:stCondLst>
                                  <p:childTnLst>
                                    <p:cmd type="call" cmd="playFrom(0.0)">
                                      <p:cBhvr>
                                        <p:cTn id="24" dur="3312" fill="hold"/>
                                        <p:tgtEl>
                                          <p:spTgt spid="15"/>
                                        </p:tgtEl>
                                      </p:cBhvr>
                                    </p:cmd>
                                  </p:childTnLst>
                                </p:cTn>
                              </p:par>
                            </p:childTnLst>
                          </p:cTn>
                        </p:par>
                        <p:par>
                          <p:cTn id="25" fill="hold">
                            <p:stCondLst>
                              <p:cond delay="14303"/>
                            </p:stCondLst>
                            <p:childTnLst>
                              <p:par>
                                <p:cTn id="26" presetID="1" presetClass="mediacall" presetSubtype="0" fill="hold" nodeType="afterEffect">
                                  <p:stCondLst>
                                    <p:cond delay="0"/>
                                  </p:stCondLst>
                                  <p:childTnLst>
                                    <p:cmd type="call" cmd="playFrom(0.0)">
                                      <p:cBhvr>
                                        <p:cTn id="27" dur="2440" fill="hold"/>
                                        <p:tgtEl>
                                          <p:spTgt spid="16"/>
                                        </p:tgtEl>
                                      </p:cBhvr>
                                    </p:cmd>
                                  </p:childTnLst>
                                </p:cTn>
                              </p:par>
                            </p:childTnLst>
                          </p:cTn>
                        </p:par>
                        <p:par>
                          <p:cTn id="28" fill="hold">
                            <p:stCondLst>
                              <p:cond delay="16743"/>
                            </p:stCondLst>
                            <p:childTnLst>
                              <p:par>
                                <p:cTn id="29" presetID="1" presetClass="mediacall" presetSubtype="0" fill="hold" nodeType="afterEffect">
                                  <p:stCondLst>
                                    <p:cond delay="0"/>
                                  </p:stCondLst>
                                  <p:childTnLst>
                                    <p:cmd type="call" cmd="playFrom(0.0)">
                                      <p:cBhvr>
                                        <p:cTn id="30" dur="4338" fill="hold"/>
                                        <p:tgtEl>
                                          <p:spTgt spid="17"/>
                                        </p:tgtEl>
                                      </p:cBhvr>
                                    </p:cmd>
                                  </p:childTnLst>
                                </p:cTn>
                              </p:par>
                            </p:childTnLst>
                          </p:cTn>
                        </p:par>
                        <p:par>
                          <p:cTn id="31" fill="hold">
                            <p:stCondLst>
                              <p:cond delay="21081"/>
                            </p:stCondLst>
                            <p:childTnLst>
                              <p:par>
                                <p:cTn id="32" presetID="1" presetClass="mediacall" presetSubtype="0" fill="hold" nodeType="afterEffect">
                                  <p:stCondLst>
                                    <p:cond delay="0"/>
                                  </p:stCondLst>
                                  <p:childTnLst>
                                    <p:cmd type="call" cmd="playFrom(0.0)">
                                      <p:cBhvr>
                                        <p:cTn id="33" dur="4067" fill="hold"/>
                                        <p:tgtEl>
                                          <p:spTgt spid="18"/>
                                        </p:tgtEl>
                                      </p:cBhvr>
                                    </p:cmd>
                                  </p:childTnLst>
                                </p:cTn>
                              </p:par>
                            </p:childTnLst>
                          </p:cTn>
                        </p:par>
                        <p:par>
                          <p:cTn id="34" fill="hold">
                            <p:stCondLst>
                              <p:cond delay="25148"/>
                            </p:stCondLst>
                            <p:childTnLst>
                              <p:par>
                                <p:cTn id="35" presetID="1" presetClass="mediacall" presetSubtype="0" fill="hold" nodeType="afterEffect">
                                  <p:stCondLst>
                                    <p:cond delay="0"/>
                                  </p:stCondLst>
                                  <p:childTnLst>
                                    <p:cmd type="call" cmd="playFrom(0.0)">
                                      <p:cBhvr>
                                        <p:cTn id="36" dur="2711" fill="hold"/>
                                        <p:tgtEl>
                                          <p:spTgt spid="19"/>
                                        </p:tgtEl>
                                      </p:cBhvr>
                                    </p:cmd>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nodeType="clickEffect">
                                  <p:stCondLst>
                                    <p:cond delay="0"/>
                                  </p:stCondLst>
                                  <p:childTnLst>
                                    <p:animRot by="21600000">
                                      <p:cBhvr>
                                        <p:cTn id="40" dur="2000" fill="hold"/>
                                        <p:tgtEl>
                                          <p:spTgt spid="1843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p:cMediaNode>
                <p:cTn id="41"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audio>
              <p:cMediaNode>
                <p:cTn id="42"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audio>
              <p:cMediaNode>
                <p:cTn id="43"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audio>
              <p:cMediaNode>
                <p:cTn id="44"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audio>
              <p:cMediaNode>
                <p:cTn id="45"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audio>
              <p:cMediaNode>
                <p:cTn id="47" fill="hold" display="0">
                  <p:stCondLst>
                    <p:cond delay="indefinite"/>
                  </p:stCondLst>
                  <p:endCondLst>
                    <p:cond evt="onNext" delay="0">
                      <p:tgtEl>
                        <p:sldTgt/>
                      </p:tgtEl>
                    </p:cond>
                    <p:cond evt="onPrev" delay="0">
                      <p:tgtEl>
                        <p:sldTgt/>
                      </p:tgtEl>
                    </p:cond>
                    <p:cond evt="onStopAudio" delay="0">
                      <p:tgtEl>
                        <p:sldTgt/>
                      </p:tgtEl>
                    </p:cond>
                  </p:endCondLst>
                </p:cTn>
                <p:tgtEl>
                  <p:spTgt spid="15"/>
                </p:tgtEl>
              </p:cMediaNode>
            </p:audio>
            <p:audio>
              <p:cMediaNode>
                <p:cTn id="48"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audio>
              <p:cMediaNode>
                <p:cTn id="49" fill="hold" display="0">
                  <p:stCondLst>
                    <p:cond delay="indefinite"/>
                  </p:stCondLst>
                  <p:endCondLst>
                    <p:cond evt="onNext" delay="0">
                      <p:tgtEl>
                        <p:sldTgt/>
                      </p:tgtEl>
                    </p:cond>
                    <p:cond evt="onPrev" delay="0">
                      <p:tgtEl>
                        <p:sldTgt/>
                      </p:tgtEl>
                    </p:cond>
                    <p:cond evt="onStopAudio" delay="0">
                      <p:tgtEl>
                        <p:sldTgt/>
                      </p:tgtEl>
                    </p:cond>
                  </p:endCondLst>
                </p:cTn>
                <p:tgtEl>
                  <p:spTgt spid="17"/>
                </p:tgtEl>
              </p:cMediaNode>
            </p:audio>
            <p:audio>
              <p:cMediaNode>
                <p:cTn id="50" fill="hold" display="0">
                  <p:stCondLst>
                    <p:cond delay="indefinite"/>
                  </p:stCondLst>
                  <p:endCondLst>
                    <p:cond evt="onNext" delay="0">
                      <p:tgtEl>
                        <p:sldTgt/>
                      </p:tgtEl>
                    </p:cond>
                    <p:cond evt="onPrev" delay="0">
                      <p:tgtEl>
                        <p:sldTgt/>
                      </p:tgtEl>
                    </p:cond>
                    <p:cond evt="onStopAudio" delay="0">
                      <p:tgtEl>
                        <p:sldTgt/>
                      </p:tgtEl>
                    </p:cond>
                  </p:endCondLst>
                </p:cTn>
                <p:tgtEl>
                  <p:spTgt spid="18"/>
                </p:tgtEl>
              </p:cMediaNode>
            </p:audio>
            <p:audio>
              <p:cMediaNode>
                <p:cTn id="51" fill="hold" display="0">
                  <p:stCondLst>
                    <p:cond delay="indefinite"/>
                  </p:stCondLst>
                  <p:endCondLst>
                    <p:cond evt="onNext" delay="0">
                      <p:tgtEl>
                        <p:sldTgt/>
                      </p:tgtEl>
                    </p:cond>
                    <p:cond evt="onPrev" delay="0">
                      <p:tgtEl>
                        <p:sldTgt/>
                      </p:tgtEl>
                    </p:cond>
                    <p:cond evt="onStopAudio" delay="0">
                      <p:tgtEl>
                        <p:sldTgt/>
                      </p:tgtEl>
                    </p:cond>
                  </p:endCondLst>
                </p:cTn>
                <p:tgtEl>
                  <p:spTgt spid="19"/>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241</Words>
  <Application>Microsoft Office PowerPoint</Application>
  <PresentationFormat>On-screen Show (4:3)</PresentationFormat>
  <Paragraphs>55</Paragraphs>
  <Slides>6</Slides>
  <Notes>0</Notes>
  <HiddenSlides>0</HiddenSlides>
  <MMClips>11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Mad Cow Disease</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 Cow Disease</dc:title>
  <dc:creator>Joe Cech</dc:creator>
  <cp:lastModifiedBy>Joe Cech</cp:lastModifiedBy>
  <cp:revision>6</cp:revision>
  <dcterms:created xsi:type="dcterms:W3CDTF">2012-05-18T13:40:49Z</dcterms:created>
  <dcterms:modified xsi:type="dcterms:W3CDTF">2012-05-21T13:45:15Z</dcterms:modified>
</cp:coreProperties>
</file>