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C819392-FFDA-407C-8D2A-9FA3E3A77C6C}" type="datetimeFigureOut">
              <a:rPr lang="en-US" smtClean="0"/>
              <a:t>5/19/2015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473DF85-E4B6-444A-8D5E-DFD3BEEA6B65}"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3DF85-E4B6-444A-8D5E-DFD3BEEA6B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473DF85-E4B6-444A-8D5E-DFD3BEEA6B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73DF85-E4B6-444A-8D5E-DFD3BEEA6B65}"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C819392-FFDA-407C-8D2A-9FA3E3A77C6C}" type="datetimeFigureOut">
              <a:rPr lang="en-US" smtClean="0"/>
              <a:t>5/19/2015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473DF85-E4B6-444A-8D5E-DFD3BEEA6B65}"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3DF85-E4B6-444A-8D5E-DFD3BEEA6B65}"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73DF85-E4B6-444A-8D5E-DFD3BEEA6B6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73DF85-E4B6-444A-8D5E-DFD3BEEA6B65}"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73DF85-E4B6-444A-8D5E-DFD3BEEA6B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473DF85-E4B6-444A-8D5E-DFD3BEEA6B65}"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19392-FFDA-407C-8D2A-9FA3E3A77C6C}"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73DF85-E4B6-444A-8D5E-DFD3BEEA6B65}"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C819392-FFDA-407C-8D2A-9FA3E3A77C6C}" type="datetimeFigureOut">
              <a:rPr lang="en-US" smtClean="0"/>
              <a:t>5/19/2015</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473DF85-E4B6-444A-8D5E-DFD3BEEA6B6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hree_Mile_Island_accident" TargetMode="External"/><Relationship Id="rId2" Type="http://schemas.openxmlformats.org/officeDocument/2006/relationships/hyperlink" Target="http://www.nrc.gov/reading-rm/doc-collections/fact-sheets/3mile-isle.html" TargetMode="External"/><Relationship Id="rId1" Type="http://schemas.openxmlformats.org/officeDocument/2006/relationships/slideLayout" Target="../slideLayouts/slideLayout2.xml"/><Relationship Id="rId5" Type="http://schemas.openxmlformats.org/officeDocument/2006/relationships/hyperlink" Target="http://www.pbs.org/wgbh/amex/three/" TargetMode="External"/><Relationship Id="rId4" Type="http://schemas.openxmlformats.org/officeDocument/2006/relationships/hyperlink" Target="http://www.threemileisland.org/science/what_went_wro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Derek Venhuizen</a:t>
            </a:r>
            <a:endParaRPr lang="en-US" dirty="0"/>
          </a:p>
        </p:txBody>
      </p:sp>
      <p:sp>
        <p:nvSpPr>
          <p:cNvPr id="2" name="Title 1"/>
          <p:cNvSpPr>
            <a:spLocks noGrp="1"/>
          </p:cNvSpPr>
          <p:nvPr>
            <p:ph type="title"/>
          </p:nvPr>
        </p:nvSpPr>
        <p:spPr/>
        <p:txBody>
          <a:bodyPr/>
          <a:lstStyle/>
          <a:p>
            <a:r>
              <a:rPr lang="en-US" dirty="0" smtClean="0"/>
              <a:t>3 Mile Island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4252480" cy="2381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686189"/>
            <a:ext cx="2286000" cy="230832"/>
          </a:xfrm>
          <a:prstGeom prst="rect">
            <a:avLst/>
          </a:prstGeom>
          <a:noFill/>
        </p:spPr>
        <p:txBody>
          <a:bodyPr wrap="square" rtlCol="0">
            <a:spAutoFit/>
          </a:bodyPr>
          <a:lstStyle/>
          <a:p>
            <a:r>
              <a:rPr lang="en-US" sz="900" dirty="0" smtClean="0">
                <a:solidFill>
                  <a:schemeClr val="accent1"/>
                </a:solidFill>
              </a:rPr>
              <a:t>http://topics.time.com/Three-Mile-Island</a:t>
            </a:r>
            <a:endParaRPr lang="en-US" sz="900" dirty="0">
              <a:solidFill>
                <a:schemeClr val="accent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40" y="3429000"/>
            <a:ext cx="3733800" cy="237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0340" y="5943600"/>
            <a:ext cx="3733800" cy="430887"/>
          </a:xfrm>
          <a:prstGeom prst="rect">
            <a:avLst/>
          </a:prstGeom>
          <a:noFill/>
        </p:spPr>
        <p:txBody>
          <a:bodyPr wrap="square" rtlCol="0">
            <a:spAutoFit/>
          </a:bodyPr>
          <a:lstStyle/>
          <a:p>
            <a:r>
              <a:rPr lang="en-US" sz="1050" dirty="0" smtClean="0">
                <a:solidFill>
                  <a:schemeClr val="accent1"/>
                </a:solidFill>
              </a:rPr>
              <a:t>http://commons.wikimedia.org/wiki/File:Three_Mile_Island_Nuclear_Generating_Station_Unit_2.jpg</a:t>
            </a:r>
            <a:endParaRPr lang="en-US" sz="1050" dirty="0">
              <a:solidFill>
                <a:schemeClr val="accent1"/>
              </a:solidFill>
            </a:endParaRPr>
          </a:p>
        </p:txBody>
      </p:sp>
    </p:spTree>
    <p:extLst>
      <p:ext uri="{BB962C8B-B14F-4D97-AF65-F5344CB8AC3E}">
        <p14:creationId xmlns:p14="http://schemas.microsoft.com/office/powerpoint/2010/main" val="142708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island located on the </a:t>
            </a:r>
            <a:r>
              <a:rPr lang="en-US" sz="2800" dirty="0"/>
              <a:t>Susquehanna </a:t>
            </a:r>
            <a:r>
              <a:rPr lang="en-US" sz="2800" dirty="0" smtClean="0"/>
              <a:t>River near Middletown Pennsylvania. </a:t>
            </a:r>
            <a:endParaRPr lang="en-US" sz="2800" dirty="0"/>
          </a:p>
          <a:p>
            <a:endParaRPr lang="en-US" dirty="0"/>
          </a:p>
        </p:txBody>
      </p:sp>
      <p:sp>
        <p:nvSpPr>
          <p:cNvPr id="3" name="Title 2"/>
          <p:cNvSpPr>
            <a:spLocks noGrp="1"/>
          </p:cNvSpPr>
          <p:nvPr>
            <p:ph type="title"/>
          </p:nvPr>
        </p:nvSpPr>
        <p:spPr/>
        <p:txBody>
          <a:bodyPr/>
          <a:lstStyle/>
          <a:p>
            <a:r>
              <a:rPr lang="en-US" dirty="0" smtClean="0"/>
              <a:t>Location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4267200"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6376988"/>
            <a:ext cx="4267200" cy="276999"/>
          </a:xfrm>
          <a:prstGeom prst="rect">
            <a:avLst/>
          </a:prstGeom>
          <a:noFill/>
        </p:spPr>
        <p:txBody>
          <a:bodyPr wrap="square" rtlCol="0">
            <a:spAutoFit/>
          </a:bodyPr>
          <a:lstStyle/>
          <a:p>
            <a:r>
              <a:rPr lang="en-US" sz="1200" dirty="0" smtClean="0">
                <a:solidFill>
                  <a:schemeClr val="accent1"/>
                </a:solidFill>
              </a:rPr>
              <a:t>http://www.ki4u.com/three_mile_island.htm</a:t>
            </a:r>
            <a:endParaRPr lang="en-US" sz="1200" dirty="0">
              <a:solidFill>
                <a:schemeClr val="accent1"/>
              </a:solidFill>
            </a:endParaRPr>
          </a:p>
        </p:txBody>
      </p:sp>
      <p:sp>
        <p:nvSpPr>
          <p:cNvPr id="5" name="Right Arrow 4"/>
          <p:cNvSpPr/>
          <p:nvPr/>
        </p:nvSpPr>
        <p:spPr>
          <a:xfrm rot="7280153">
            <a:off x="3505200" y="2971800"/>
            <a:ext cx="1752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7766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solidFill>
                  <a:schemeClr val="tx1"/>
                </a:solidFill>
              </a:rPr>
              <a:t>The accident began with failures in the non-nuclear secondary system, followed by a </a:t>
            </a:r>
            <a:r>
              <a:rPr lang="en-US" sz="2400" dirty="0" smtClean="0">
                <a:solidFill>
                  <a:schemeClr val="tx1"/>
                </a:solidFill>
              </a:rPr>
              <a:t>stuck-open pilot-operated relief valve in </a:t>
            </a:r>
            <a:r>
              <a:rPr lang="en-US" sz="2400" dirty="0">
                <a:solidFill>
                  <a:schemeClr val="tx1"/>
                </a:solidFill>
              </a:rPr>
              <a:t>the primary system, which allowed large amounts of </a:t>
            </a:r>
            <a:r>
              <a:rPr lang="en-US" sz="2400" dirty="0" smtClean="0">
                <a:solidFill>
                  <a:schemeClr val="tx1"/>
                </a:solidFill>
              </a:rPr>
              <a:t>nuclear reactor coolant</a:t>
            </a:r>
            <a:r>
              <a:rPr lang="en-US" sz="2400" dirty="0">
                <a:solidFill>
                  <a:schemeClr val="tx1"/>
                </a:solidFill>
              </a:rPr>
              <a:t> to escape. The mechanical failures were compounded by the initial failure of plant operators to recognize the situation as a </a:t>
            </a:r>
            <a:r>
              <a:rPr lang="en-US" sz="2400" dirty="0" smtClean="0">
                <a:solidFill>
                  <a:schemeClr val="tx1"/>
                </a:solidFill>
              </a:rPr>
              <a:t>loss-of-coolant accident</a:t>
            </a:r>
            <a:r>
              <a:rPr lang="en-US" sz="2400" dirty="0">
                <a:solidFill>
                  <a:schemeClr val="tx1"/>
                </a:solidFill>
              </a:rPr>
              <a:t> due to inadequate training </a:t>
            </a:r>
            <a:r>
              <a:rPr lang="en-US" sz="2400" dirty="0" smtClean="0">
                <a:solidFill>
                  <a:schemeClr val="tx1"/>
                </a:solidFill>
              </a:rPr>
              <a:t>and human factors, </a:t>
            </a:r>
            <a:r>
              <a:rPr lang="en-US" sz="2400" dirty="0">
                <a:solidFill>
                  <a:schemeClr val="tx1"/>
                </a:solidFill>
              </a:rPr>
              <a:t>such </a:t>
            </a:r>
            <a:r>
              <a:rPr lang="en-US" sz="2400" dirty="0" smtClean="0">
                <a:solidFill>
                  <a:schemeClr val="tx1"/>
                </a:solidFill>
              </a:rPr>
              <a:t>as human-computer interaction</a:t>
            </a:r>
            <a:r>
              <a:rPr lang="en-US" sz="2400" dirty="0">
                <a:solidFill>
                  <a:schemeClr val="tx1"/>
                </a:solidFill>
              </a:rPr>
              <a:t> design oversights relating to ambiguous control room indicators in the power plant's </a:t>
            </a:r>
            <a:r>
              <a:rPr lang="en-US" sz="2400" dirty="0" smtClean="0">
                <a:solidFill>
                  <a:schemeClr val="tx1"/>
                </a:solidFill>
              </a:rPr>
              <a:t>user interface... </a:t>
            </a:r>
            <a:endParaRPr lang="en-US" sz="2400" dirty="0">
              <a:solidFill>
                <a:schemeClr val="tx1"/>
              </a:solidFill>
            </a:endParaRPr>
          </a:p>
        </p:txBody>
      </p:sp>
      <p:sp>
        <p:nvSpPr>
          <p:cNvPr id="3" name="Title 2"/>
          <p:cNvSpPr>
            <a:spLocks noGrp="1"/>
          </p:cNvSpPr>
          <p:nvPr>
            <p:ph type="title"/>
          </p:nvPr>
        </p:nvSpPr>
        <p:spPr/>
        <p:txBody>
          <a:bodyPr/>
          <a:lstStyle/>
          <a:p>
            <a:r>
              <a:rPr lang="en-US" dirty="0" smtClean="0"/>
              <a:t>What </a:t>
            </a:r>
            <a:r>
              <a:rPr lang="en-US" dirty="0" smtClean="0"/>
              <a:t>happened</a:t>
            </a:r>
            <a:endParaRPr lang="en-US" dirty="0"/>
          </a:p>
        </p:txBody>
      </p:sp>
    </p:spTree>
    <p:extLst>
      <p:ext uri="{BB962C8B-B14F-4D97-AF65-F5344CB8AC3E}">
        <p14:creationId xmlns:p14="http://schemas.microsoft.com/office/powerpoint/2010/main" val="121840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chemeClr val="tx1"/>
                </a:solidFill>
              </a:rPr>
              <a:t>…In </a:t>
            </a:r>
            <a:r>
              <a:rPr lang="en-US" sz="2400" dirty="0">
                <a:solidFill>
                  <a:schemeClr val="tx1"/>
                </a:solidFill>
              </a:rPr>
              <a:t>particular, a hidden indicator light led to an operator manually overriding the automatic emergency cooling system of the reactor because the operator mistakenly believed that there was too much coolant water present in the reactor and causing the steam pressure release</a:t>
            </a:r>
          </a:p>
          <a:p>
            <a:endParaRPr lang="en-US" dirty="0"/>
          </a:p>
        </p:txBody>
      </p:sp>
      <p:sp>
        <p:nvSpPr>
          <p:cNvPr id="3" name="Title 2"/>
          <p:cNvSpPr>
            <a:spLocks noGrp="1"/>
          </p:cNvSpPr>
          <p:nvPr>
            <p:ph type="title"/>
          </p:nvPr>
        </p:nvSpPr>
        <p:spPr/>
        <p:txBody>
          <a:bodyPr/>
          <a:lstStyle/>
          <a:p>
            <a:r>
              <a:rPr lang="en-US" dirty="0" smtClean="0"/>
              <a:t>What happened</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86200"/>
            <a:ext cx="3810000" cy="255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0700" y="6442094"/>
            <a:ext cx="3276600" cy="415498"/>
          </a:xfrm>
          <a:prstGeom prst="rect">
            <a:avLst/>
          </a:prstGeom>
          <a:noFill/>
        </p:spPr>
        <p:txBody>
          <a:bodyPr wrap="square" rtlCol="0">
            <a:spAutoFit/>
          </a:bodyPr>
          <a:lstStyle/>
          <a:p>
            <a:r>
              <a:rPr lang="en-US" sz="1050" dirty="0"/>
              <a:t>http://darkroom.baltimoresun.com/2014/03/three-mile-island-nuclear-disaster-pennsylvania/tmi-d-lam/</a:t>
            </a:r>
          </a:p>
        </p:txBody>
      </p:sp>
    </p:spTree>
    <p:extLst>
      <p:ext uri="{BB962C8B-B14F-4D97-AF65-F5344CB8AC3E}">
        <p14:creationId xmlns:p14="http://schemas.microsoft.com/office/powerpoint/2010/main" val="122800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Twenty-eight hours after the accident began, </a:t>
            </a:r>
            <a:r>
              <a:rPr lang="en-US" dirty="0" smtClean="0"/>
              <a:t>William Scranton the third, </a:t>
            </a:r>
            <a:r>
              <a:rPr lang="en-US" dirty="0"/>
              <a:t>the </a:t>
            </a:r>
            <a:r>
              <a:rPr lang="en-US" dirty="0" smtClean="0"/>
              <a:t>lieutenant governor, </a:t>
            </a:r>
            <a:r>
              <a:rPr lang="en-US" dirty="0"/>
              <a:t>appeared at a news briefing to say that Metropolitan Edison, the plant's owner, had assured the state that "everything is under control</a:t>
            </a:r>
            <a:r>
              <a:rPr lang="en-US" dirty="0" smtClean="0"/>
              <a:t>". Later </a:t>
            </a:r>
            <a:r>
              <a:rPr lang="en-US" dirty="0"/>
              <a:t>that day, Scranton changed his statement, saying that the situation was "more complex than the company first led us to believe</a:t>
            </a:r>
            <a:r>
              <a:rPr lang="en-US" dirty="0" smtClean="0"/>
              <a:t>."</a:t>
            </a:r>
            <a:r>
              <a:rPr lang="en-US" dirty="0"/>
              <a:t> There were conflicting statements about radioactivity releases</a:t>
            </a:r>
            <a:r>
              <a:rPr lang="en-US" dirty="0" smtClean="0"/>
              <a:t>.</a:t>
            </a:r>
            <a:r>
              <a:rPr lang="en-US" dirty="0"/>
              <a:t> Schools were closed and residents were urged to stay indoors. Farmers were told to keep their animals under cover and on stored feed</a:t>
            </a:r>
            <a:endParaRPr lang="en-US" dirty="0"/>
          </a:p>
        </p:txBody>
      </p:sp>
      <p:sp>
        <p:nvSpPr>
          <p:cNvPr id="3" name="Title 2"/>
          <p:cNvSpPr>
            <a:spLocks noGrp="1"/>
          </p:cNvSpPr>
          <p:nvPr>
            <p:ph type="title"/>
          </p:nvPr>
        </p:nvSpPr>
        <p:spPr/>
        <p:txBody>
          <a:bodyPr/>
          <a:lstStyle/>
          <a:p>
            <a:r>
              <a:rPr lang="en-US" dirty="0" smtClean="0"/>
              <a:t>Aftermath</a:t>
            </a:r>
            <a:endParaRPr lang="en-US" dirty="0"/>
          </a:p>
        </p:txBody>
      </p:sp>
    </p:spTree>
    <p:extLst>
      <p:ext uri="{BB962C8B-B14F-4D97-AF65-F5344CB8AC3E}">
        <p14:creationId xmlns:p14="http://schemas.microsoft.com/office/powerpoint/2010/main" val="232597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Governor Dick Thornburgh, on the advice of NRC chairman Joseph </a:t>
            </a:r>
            <a:r>
              <a:rPr lang="en-US" dirty="0" err="1"/>
              <a:t>Hendrie</a:t>
            </a:r>
            <a:r>
              <a:rPr lang="en-US" dirty="0"/>
              <a:t>, advised the evacuation "of pregnant women and pre-school age children...within a five-mile radius of the Three Mile Island facility." The evacuation zone was extended to a 20-mile radius on Friday March 30</a:t>
            </a:r>
            <a:r>
              <a:rPr lang="en-US" dirty="0" smtClean="0"/>
              <a:t>.</a:t>
            </a:r>
            <a:r>
              <a:rPr lang="en-US" dirty="0"/>
              <a:t> Within days, 140,000 people had left the area</a:t>
            </a:r>
            <a:r>
              <a:rPr lang="en-US" dirty="0" smtClean="0"/>
              <a:t>.</a:t>
            </a:r>
            <a:r>
              <a:rPr lang="en-US" dirty="0"/>
              <a:t> More than half of the 663,500 </a:t>
            </a:r>
            <a:r>
              <a:rPr lang="en-US" dirty="0" smtClean="0"/>
              <a:t>population</a:t>
            </a:r>
            <a:r>
              <a:rPr lang="en-US" dirty="0"/>
              <a:t> within the 20-mile radius remained in that area</a:t>
            </a:r>
            <a:r>
              <a:rPr lang="en-US" dirty="0" smtClean="0"/>
              <a:t>.</a:t>
            </a:r>
            <a:r>
              <a:rPr lang="en-US" dirty="0"/>
              <a:t> According to a survey conducted in April 1979, 98% of the evacuees had returned to their homes within three weeks</a:t>
            </a:r>
            <a:r>
              <a:rPr lang="en-US" dirty="0" smtClean="0"/>
              <a:t>.</a:t>
            </a:r>
            <a:endParaRPr lang="en-US" dirty="0"/>
          </a:p>
        </p:txBody>
      </p:sp>
      <p:sp>
        <p:nvSpPr>
          <p:cNvPr id="3" name="Title 2"/>
          <p:cNvSpPr>
            <a:spLocks noGrp="1"/>
          </p:cNvSpPr>
          <p:nvPr>
            <p:ph type="title"/>
          </p:nvPr>
        </p:nvSpPr>
        <p:spPr/>
        <p:txBody>
          <a:bodyPr/>
          <a:lstStyle/>
          <a:p>
            <a:r>
              <a:rPr lang="en-US" dirty="0" smtClean="0"/>
              <a:t>Aftermath</a:t>
            </a:r>
            <a:endParaRPr lang="en-US" dirty="0"/>
          </a:p>
        </p:txBody>
      </p:sp>
    </p:spTree>
    <p:extLst>
      <p:ext uri="{BB962C8B-B14F-4D97-AF65-F5344CB8AC3E}">
        <p14:creationId xmlns:p14="http://schemas.microsoft.com/office/powerpoint/2010/main" val="1873941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 Learned</a:t>
            </a:r>
            <a:endParaRPr lang="en-US" dirty="0"/>
          </a:p>
        </p:txBody>
      </p:sp>
      <p:sp>
        <p:nvSpPr>
          <p:cNvPr id="4" name="Content Placeholder 3"/>
          <p:cNvSpPr>
            <a:spLocks noGrp="1"/>
          </p:cNvSpPr>
          <p:nvPr>
            <p:ph idx="1"/>
          </p:nvPr>
        </p:nvSpPr>
        <p:spPr/>
        <p:txBody>
          <a:bodyPr/>
          <a:lstStyle/>
          <a:p>
            <a:r>
              <a:rPr lang="en-US" dirty="0"/>
              <a:t>The Three Mile Island accident inspired Charles Perrow's Normal Accident </a:t>
            </a:r>
            <a:r>
              <a:rPr lang="en-US" dirty="0" smtClean="0"/>
              <a:t>Theory</a:t>
            </a:r>
            <a:r>
              <a:rPr lang="en-US" dirty="0"/>
              <a:t>, in which an accident occurs, resulting from an unanticipated interaction of multiple failures in a complex system. TMI was an example of this type of accident because it was "unexpected, incomprehensible, uncontrollable and unavoidable"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90367"/>
            <a:ext cx="4764396" cy="296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600" y="6557343"/>
            <a:ext cx="4764396" cy="430887"/>
          </a:xfrm>
          <a:prstGeom prst="rect">
            <a:avLst/>
          </a:prstGeom>
          <a:noFill/>
        </p:spPr>
        <p:txBody>
          <a:bodyPr wrap="square" rtlCol="0">
            <a:spAutoFit/>
          </a:bodyPr>
          <a:lstStyle/>
          <a:p>
            <a:r>
              <a:rPr lang="en-US" sz="1050" dirty="0"/>
              <a:t>http://www.thedailybeast.com/articles/2011/03/17/three-mile-island-worker-on-how-he-survived-nuclear-catastrophe.html</a:t>
            </a:r>
          </a:p>
        </p:txBody>
      </p:sp>
    </p:spTree>
    <p:extLst>
      <p:ext uri="{BB962C8B-B14F-4D97-AF65-F5344CB8AC3E}">
        <p14:creationId xmlns:p14="http://schemas.microsoft.com/office/powerpoint/2010/main" val="27831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hlinkClick r:id="rId2"/>
              </a:rPr>
              <a:t>http://</a:t>
            </a:r>
            <a:r>
              <a:rPr lang="en-US" b="1" dirty="0" smtClean="0">
                <a:hlinkClick r:id="rId2"/>
              </a:rPr>
              <a:t>www.nrc.gov/reading-rm/doc-collections/fact-sheets/3mile-isle.html</a:t>
            </a:r>
            <a:endParaRPr lang="en-US" b="1" dirty="0" smtClean="0"/>
          </a:p>
          <a:p>
            <a:r>
              <a:rPr lang="en-US" b="1" dirty="0">
                <a:hlinkClick r:id="rId3"/>
              </a:rPr>
              <a:t>http://</a:t>
            </a:r>
            <a:r>
              <a:rPr lang="en-US" b="1" dirty="0" smtClean="0">
                <a:hlinkClick r:id="rId3"/>
              </a:rPr>
              <a:t>en.wikipedia.org/wiki/Three_Mile_Island_accident</a:t>
            </a:r>
            <a:endParaRPr lang="en-US" b="1" dirty="0" smtClean="0"/>
          </a:p>
          <a:p>
            <a:r>
              <a:rPr lang="en-US" b="1" dirty="0">
                <a:hlinkClick r:id="rId4"/>
              </a:rPr>
              <a:t>http://www.threemileisland.org/science/what_went_wrong</a:t>
            </a:r>
            <a:r>
              <a:rPr lang="en-US" b="1" dirty="0" smtClean="0">
                <a:hlinkClick r:id="rId4"/>
              </a:rPr>
              <a:t>/</a:t>
            </a:r>
            <a:endParaRPr lang="en-US" b="1" dirty="0" smtClean="0"/>
          </a:p>
          <a:p>
            <a:r>
              <a:rPr lang="en-US" b="1" dirty="0">
                <a:hlinkClick r:id="rId5"/>
              </a:rPr>
              <a:t>http://www.pbs.org/wgbh/amex/three</a:t>
            </a:r>
            <a:r>
              <a:rPr lang="en-US" b="1" dirty="0" smtClean="0">
                <a:hlinkClick r:id="rId5"/>
              </a:rPr>
              <a:t>/</a:t>
            </a:r>
            <a:endParaRPr lang="en-US" b="1" dirty="0" smtClean="0"/>
          </a:p>
        </p:txBody>
      </p:sp>
      <p:sp>
        <p:nvSpPr>
          <p:cNvPr id="3" name="Title 2"/>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1716072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TotalTime>
  <Words>142</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Grid</vt:lpstr>
      <vt:lpstr>3 Mile Island</vt:lpstr>
      <vt:lpstr>Location</vt:lpstr>
      <vt:lpstr>What happened</vt:lpstr>
      <vt:lpstr>What happened</vt:lpstr>
      <vt:lpstr>Aftermath</vt:lpstr>
      <vt:lpstr>Aftermath</vt:lpstr>
      <vt:lpstr>Lesson Learned</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Mile Island</dc:title>
  <dc:creator>Derek Venhuizen</dc:creator>
  <cp:lastModifiedBy>Derek Venhuizen</cp:lastModifiedBy>
  <cp:revision>7</cp:revision>
  <dcterms:created xsi:type="dcterms:W3CDTF">2015-05-18T19:56:00Z</dcterms:created>
  <dcterms:modified xsi:type="dcterms:W3CDTF">2015-05-19T20:14:03Z</dcterms:modified>
</cp:coreProperties>
</file>