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62" r:id="rId5"/>
    <p:sldId id="260" r:id="rId6"/>
    <p:sldId id="261"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1328FFE-DF24-4408-91CE-10B55B471B9D}" type="datetimeFigureOut">
              <a:rPr lang="en-US" smtClean="0"/>
              <a:t>5/19/2015</a:t>
            </a:fld>
            <a:endParaRPr lang="en-US"/>
          </a:p>
        </p:txBody>
      </p:sp>
      <p:sp>
        <p:nvSpPr>
          <p:cNvPr id="8" name="Slide Number Placeholder 7"/>
          <p:cNvSpPr>
            <a:spLocks noGrp="1"/>
          </p:cNvSpPr>
          <p:nvPr>
            <p:ph type="sldNum" sz="quarter" idx="11"/>
          </p:nvPr>
        </p:nvSpPr>
        <p:spPr/>
        <p:txBody>
          <a:bodyPr/>
          <a:lstStyle/>
          <a:p>
            <a:fld id="{63A61EEE-3760-46AF-BE72-91FBB430718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28FFE-DF24-4408-91CE-10B55B471B9D}"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28FFE-DF24-4408-91CE-10B55B471B9D}"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1328FFE-DF24-4408-91CE-10B55B471B9D}"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28FFE-DF24-4408-91CE-10B55B471B9D}"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1EEE-3760-46AF-BE72-91FBB430718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1328FFE-DF24-4408-91CE-10B55B471B9D}"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61EEE-3760-46AF-BE72-91FBB430718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1328FFE-DF24-4408-91CE-10B55B471B9D}"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61EEE-3760-46AF-BE72-91FBB430718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328FFE-DF24-4408-91CE-10B55B471B9D}"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28FFE-DF24-4408-91CE-10B55B471B9D}"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28FFE-DF24-4408-91CE-10B55B471B9D}"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28FFE-DF24-4408-91CE-10B55B471B9D}"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61EEE-3760-46AF-BE72-91FBB43071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1328FFE-DF24-4408-91CE-10B55B471B9D}" type="datetimeFigureOut">
              <a:rPr lang="en-US" smtClean="0"/>
              <a:t>5/19/2015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3A61EEE-3760-46AF-BE72-91FBB430718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news.emory.edu/stories/2015/05/nejm_ebola_virus_persists_in_eye/" TargetMode="External"/><Relationship Id="rId2" Type="http://schemas.openxmlformats.org/officeDocument/2006/relationships/hyperlink" Target="http://www.cnn.com/2015/05/08/health/ebola-eye-american-doctor/" TargetMode="External"/><Relationship Id="rId1" Type="http://schemas.openxmlformats.org/officeDocument/2006/relationships/slideLayout" Target="../slideLayouts/slideLayout2.xml"/><Relationship Id="rId4" Type="http://schemas.openxmlformats.org/officeDocument/2006/relationships/hyperlink" Target="http://www.sciencetimes.com/articles/6402/20150516/can-ebola-stay-hidden-in-the-orbits-of-the-ey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95400"/>
            <a:ext cx="3810000" cy="734290"/>
          </a:xfrm>
        </p:spPr>
        <p:txBody>
          <a:bodyPr/>
          <a:lstStyle/>
          <a:p>
            <a:r>
              <a:rPr lang="en-US" sz="4800" dirty="0" smtClean="0">
                <a:ln>
                  <a:solidFill>
                    <a:schemeClr val="bg1"/>
                  </a:solidFill>
                </a:ln>
                <a:solidFill>
                  <a:schemeClr val="tx1"/>
                </a:solidFill>
              </a:rPr>
              <a:t>Ebola Strikes Back</a:t>
            </a:r>
            <a:endParaRPr lang="en-US" sz="4800" dirty="0">
              <a:ln>
                <a:solidFill>
                  <a:schemeClr val="bg1"/>
                </a:solidFill>
              </a:ln>
              <a:solidFill>
                <a:schemeClr val="tx1"/>
              </a:solidFill>
            </a:endParaRPr>
          </a:p>
        </p:txBody>
      </p:sp>
      <p:sp>
        <p:nvSpPr>
          <p:cNvPr id="4" name="TextBox 3"/>
          <p:cNvSpPr txBox="1"/>
          <p:nvPr/>
        </p:nvSpPr>
        <p:spPr>
          <a:xfrm>
            <a:off x="1600200" y="2209800"/>
            <a:ext cx="1524000" cy="369332"/>
          </a:xfrm>
          <a:prstGeom prst="rect">
            <a:avLst/>
          </a:prstGeom>
          <a:noFill/>
        </p:spPr>
        <p:txBody>
          <a:bodyPr wrap="square" rtlCol="0">
            <a:spAutoFit/>
          </a:bodyPr>
          <a:lstStyle/>
          <a:p>
            <a:r>
              <a:rPr lang="en-US" dirty="0" smtClean="0"/>
              <a:t>Rachel Smart </a:t>
            </a:r>
            <a:endParaRPr lang="en-US" dirty="0"/>
          </a:p>
        </p:txBody>
      </p:sp>
    </p:spTree>
    <p:extLst>
      <p:ext uri="{BB962C8B-B14F-4D97-AF65-F5344CB8AC3E}">
        <p14:creationId xmlns:p14="http://schemas.microsoft.com/office/powerpoint/2010/main" val="346870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239000" cy="990600"/>
          </a:xfrm>
        </p:spPr>
        <p:txBody>
          <a:bodyPr>
            <a:prstTxWarp prst="textFadeUp">
              <a:avLst/>
            </a:prstTxWarp>
          </a:bodyPr>
          <a:lstStyle/>
          <a:p>
            <a:r>
              <a:rPr lang="en-US" sz="4400" dirty="0" smtClean="0">
                <a:solidFill>
                  <a:srgbClr val="FFFF00"/>
                </a:solidFill>
              </a:rPr>
              <a:t>Not Long Ago</a:t>
            </a:r>
            <a:endParaRPr lang="en-US" sz="4400" dirty="0">
              <a:solidFill>
                <a:srgbClr val="FFFF00"/>
              </a:solidFill>
            </a:endParaRPr>
          </a:p>
        </p:txBody>
      </p:sp>
      <p:sp>
        <p:nvSpPr>
          <p:cNvPr id="3" name="Content Placeholder 2"/>
          <p:cNvSpPr>
            <a:spLocks noGrp="1"/>
          </p:cNvSpPr>
          <p:nvPr>
            <p:ph idx="1"/>
          </p:nvPr>
        </p:nvSpPr>
        <p:spPr>
          <a:xfrm>
            <a:off x="381000" y="1600201"/>
            <a:ext cx="8229600" cy="3200400"/>
          </a:xfrm>
        </p:spPr>
        <p:txBody>
          <a:bodyPr/>
          <a:lstStyle/>
          <a:p>
            <a:pPr>
              <a:buFont typeface="Arial" charset="0"/>
              <a:buChar char="•"/>
            </a:pPr>
            <a:r>
              <a:rPr lang="en-US" dirty="0" smtClean="0">
                <a:solidFill>
                  <a:srgbClr val="FFFF00"/>
                </a:solidFill>
              </a:rPr>
              <a:t>Doctor Ian Crozier was treated in Atlanta, Georgia</a:t>
            </a:r>
          </a:p>
          <a:p>
            <a:pPr>
              <a:buFont typeface="Arial" charset="0"/>
              <a:buChar char="•"/>
            </a:pPr>
            <a:r>
              <a:rPr lang="en-US" dirty="0" smtClean="0">
                <a:solidFill>
                  <a:srgbClr val="FFFF00"/>
                </a:solidFill>
              </a:rPr>
              <a:t>He was infected with </a:t>
            </a:r>
            <a:r>
              <a:rPr lang="en-US" dirty="0">
                <a:solidFill>
                  <a:srgbClr val="FFFF00"/>
                </a:solidFill>
              </a:rPr>
              <a:t>E</a:t>
            </a:r>
            <a:r>
              <a:rPr lang="en-US" dirty="0" smtClean="0">
                <a:solidFill>
                  <a:srgbClr val="FFFF00"/>
                </a:solidFill>
              </a:rPr>
              <a:t>bola is Sierra Leone </a:t>
            </a:r>
          </a:p>
          <a:p>
            <a:pPr>
              <a:buFont typeface="Arial" charset="0"/>
              <a:buChar char="•"/>
            </a:pPr>
            <a:r>
              <a:rPr lang="en-US" dirty="0" smtClean="0">
                <a:solidFill>
                  <a:srgbClr val="FFFF00"/>
                </a:solidFill>
              </a:rPr>
              <a:t>After 2 months of being declared free of </a:t>
            </a:r>
            <a:r>
              <a:rPr lang="en-US" dirty="0">
                <a:solidFill>
                  <a:srgbClr val="FFFF00"/>
                </a:solidFill>
              </a:rPr>
              <a:t>E</a:t>
            </a:r>
            <a:r>
              <a:rPr lang="en-US" dirty="0" smtClean="0">
                <a:solidFill>
                  <a:srgbClr val="FFFF00"/>
                </a:solidFill>
              </a:rPr>
              <a:t>bola Crozier began to experience mild burning and sensitivity in one of his eyes</a:t>
            </a:r>
          </a:p>
          <a:p>
            <a:pPr>
              <a:buFont typeface="Arial" charset="0"/>
              <a:buChar char="•"/>
            </a:pPr>
            <a:r>
              <a:rPr lang="en-US" dirty="0" smtClean="0">
                <a:solidFill>
                  <a:srgbClr val="FFFF00"/>
                </a:solidFill>
              </a:rPr>
              <a:t>Testing showed Ebola was in his eye</a:t>
            </a:r>
          </a:p>
          <a:p>
            <a:pPr>
              <a:buFont typeface="Arial" charset="0"/>
              <a:buChar char="•"/>
            </a:pPr>
            <a:r>
              <a:rPr lang="en-US" dirty="0" smtClean="0">
                <a:solidFill>
                  <a:srgbClr val="FFFF00"/>
                </a:solidFill>
              </a:rPr>
              <a:t>The virus turned his eye from blue to green</a:t>
            </a:r>
          </a:p>
          <a:p>
            <a:pPr>
              <a:buFont typeface="Arial" charset="0"/>
              <a:buChar char="•"/>
            </a:pPr>
            <a:endParaRPr lang="en-US" dirty="0" smtClean="0">
              <a:solidFill>
                <a:srgbClr val="FFFF00"/>
              </a:solidFill>
            </a:endParaRPr>
          </a:p>
          <a:p>
            <a:pPr>
              <a:buFont typeface="Arial" charset="0"/>
              <a:buChar char="•"/>
            </a:pPr>
            <a:endParaRPr lang="en-US" dirty="0" smtClean="0">
              <a:solidFill>
                <a:srgbClr val="FFFF00"/>
              </a:solidFill>
            </a:endParaRPr>
          </a:p>
        </p:txBody>
      </p:sp>
      <p:pic>
        <p:nvPicPr>
          <p:cNvPr id="4" name="Picture 3" descr="Screen Clipping"/>
          <p:cNvPicPr>
            <a:picLocks noChangeAspect="1"/>
          </p:cNvPicPr>
          <p:nvPr/>
        </p:nvPicPr>
        <p:blipFill rotWithShape="1">
          <a:blip r:embed="rId2" cstate="print">
            <a:extLst>
              <a:ext uri="{28A0092B-C50C-407E-A947-70E740481C1C}">
                <a14:useLocalDpi xmlns:a14="http://schemas.microsoft.com/office/drawing/2010/main" val="0"/>
              </a:ext>
            </a:extLst>
          </a:blip>
          <a:srcRect l="24401" r="26998"/>
          <a:stretch/>
        </p:blipFill>
        <p:spPr>
          <a:xfrm>
            <a:off x="4101758" y="4800599"/>
            <a:ext cx="1556471" cy="1772813"/>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800600"/>
            <a:ext cx="1690255" cy="1772813"/>
          </a:xfrm>
          <a:prstGeom prst="rect">
            <a:avLst/>
          </a:prstGeom>
        </p:spPr>
      </p:pic>
      <p:cxnSp>
        <p:nvCxnSpPr>
          <p:cNvPr id="8" name="Straight Arrow Connector 7"/>
          <p:cNvCxnSpPr/>
          <p:nvPr/>
        </p:nvCxnSpPr>
        <p:spPr>
          <a:xfrm>
            <a:off x="2438400" y="5742139"/>
            <a:ext cx="1143000" cy="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832764" y="5225341"/>
            <a:ext cx="2743200" cy="923330"/>
          </a:xfrm>
          <a:prstGeom prst="rect">
            <a:avLst/>
          </a:prstGeom>
          <a:solidFill>
            <a:srgbClr val="FFFF00"/>
          </a:solidFill>
          <a:ln>
            <a:solidFill>
              <a:srgbClr val="FFFF00"/>
            </a:solidFill>
          </a:ln>
          <a:scene3d>
            <a:camera prst="orthographicFront">
              <a:rot lat="0" lon="0" rev="0"/>
            </a:camera>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wrap="square" rtlCol="0">
            <a:spAutoFit/>
          </a:bodyPr>
          <a:lstStyle/>
          <a:p>
            <a:r>
              <a:rPr lang="en-US" dirty="0" smtClean="0">
                <a:ln>
                  <a:solidFill>
                    <a:schemeClr val="tx1"/>
                  </a:solidFill>
                </a:ln>
                <a:solidFill>
                  <a:sysClr val="windowText" lastClr="000000"/>
                </a:solidFill>
              </a:rPr>
              <a:t>(Notice the dramatic change in color and the swelling of the pupil)</a:t>
            </a:r>
            <a:endParaRPr lang="en-US" dirty="0">
              <a:ln>
                <a:solidFill>
                  <a:schemeClr val="tx1"/>
                </a:solidFill>
              </a:ln>
              <a:solidFill>
                <a:sysClr val="windowText" lastClr="000000"/>
              </a:solidFill>
            </a:endParaRPr>
          </a:p>
        </p:txBody>
      </p:sp>
    </p:spTree>
    <p:extLst>
      <p:ext uri="{BB962C8B-B14F-4D97-AF65-F5344CB8AC3E}">
        <p14:creationId xmlns:p14="http://schemas.microsoft.com/office/powerpoint/2010/main" val="2091534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62800" cy="1066800"/>
          </a:xfrm>
        </p:spPr>
        <p:txBody>
          <a:bodyPr>
            <a:prstTxWarp prst="textFadeUp">
              <a:avLst/>
            </a:prstTxWarp>
          </a:bodyPr>
          <a:lstStyle/>
          <a:p>
            <a:r>
              <a:rPr lang="en-US" dirty="0" smtClean="0">
                <a:solidFill>
                  <a:srgbClr val="FFFF00"/>
                </a:solidFill>
              </a:rPr>
              <a:t>Cause</a:t>
            </a:r>
            <a:endParaRPr lang="en-US" dirty="0">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a:bodyPr>
          <a:lstStyle/>
          <a:p>
            <a:r>
              <a:rPr lang="en-US" dirty="0" err="1" smtClean="0">
                <a:solidFill>
                  <a:srgbClr val="FFFF00"/>
                </a:solidFill>
              </a:rPr>
              <a:t>Clozier’s</a:t>
            </a:r>
            <a:r>
              <a:rPr lang="en-US" dirty="0" smtClean="0">
                <a:solidFill>
                  <a:srgbClr val="FFFF00"/>
                </a:solidFill>
              </a:rPr>
              <a:t> eye problems were apparently caused by a serious inflammation inside the eye called </a:t>
            </a:r>
            <a:r>
              <a:rPr lang="en-US" dirty="0" smtClean="0">
                <a:solidFill>
                  <a:srgbClr val="FFFF00"/>
                </a:solidFill>
              </a:rPr>
              <a:t>uveitis</a:t>
            </a:r>
          </a:p>
          <a:p>
            <a:endParaRPr lang="en-US" dirty="0" smtClean="0">
              <a:solidFill>
                <a:srgbClr val="FFFF00"/>
              </a:solidFill>
            </a:endParaRPr>
          </a:p>
          <a:p>
            <a:r>
              <a:rPr lang="en-US" dirty="0" smtClean="0">
                <a:solidFill>
                  <a:srgbClr val="FFFF00"/>
                </a:solidFill>
              </a:rPr>
              <a:t> the eye is well protected from the immune system to prevent inflammation  </a:t>
            </a:r>
          </a:p>
          <a:p>
            <a:endParaRPr lang="en-US" dirty="0" smtClean="0">
              <a:solidFill>
                <a:srgbClr val="FFFF00"/>
              </a:solidFill>
            </a:endParaRPr>
          </a:p>
          <a:p>
            <a:r>
              <a:rPr lang="en-US" dirty="0" smtClean="0">
                <a:solidFill>
                  <a:srgbClr val="FFFF00"/>
                </a:solidFill>
              </a:rPr>
              <a:t>(Doctors also know that it can live on in the male sexual reproductive organs)</a:t>
            </a:r>
          </a:p>
          <a:p>
            <a:endParaRPr lang="en-US" dirty="0" smtClean="0">
              <a:solidFill>
                <a:srgbClr val="FFFF00"/>
              </a:solidFill>
            </a:endParaRPr>
          </a:p>
        </p:txBody>
      </p:sp>
    </p:spTree>
    <p:extLst>
      <p:ext uri="{BB962C8B-B14F-4D97-AF65-F5344CB8AC3E}">
        <p14:creationId xmlns:p14="http://schemas.microsoft.com/office/powerpoint/2010/main" val="115214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086600" cy="1219200"/>
          </a:xfrm>
        </p:spPr>
        <p:txBody>
          <a:bodyPr>
            <a:prstTxWarp prst="textFadeUp">
              <a:avLst/>
            </a:prstTxWarp>
          </a:bodyPr>
          <a:lstStyle/>
          <a:p>
            <a:r>
              <a:rPr lang="en-US" dirty="0" smtClean="0">
                <a:solidFill>
                  <a:srgbClr val="FFFF00"/>
                </a:solidFill>
              </a:rPr>
              <a:t>Treatment</a:t>
            </a:r>
            <a:endParaRPr lang="en-US" dirty="0">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solidFill>
                  <a:srgbClr val="FFFF00"/>
                </a:solidFill>
              </a:rPr>
              <a:t>This allows viruses to multiply </a:t>
            </a:r>
            <a:r>
              <a:rPr lang="en-US" dirty="0" smtClean="0">
                <a:solidFill>
                  <a:srgbClr val="FFFF00"/>
                </a:solidFill>
              </a:rPr>
              <a:t>unhampered</a:t>
            </a:r>
          </a:p>
          <a:p>
            <a:endParaRPr lang="en-US" dirty="0">
              <a:solidFill>
                <a:srgbClr val="FFFF00"/>
              </a:solidFill>
            </a:endParaRPr>
          </a:p>
          <a:p>
            <a:r>
              <a:rPr lang="en-US" dirty="0">
                <a:solidFill>
                  <a:srgbClr val="FFFF00"/>
                </a:solidFill>
              </a:rPr>
              <a:t>After more steroids getting shot above his eyebrow and trying an experimental antiviral drug </a:t>
            </a:r>
            <a:endParaRPr lang="en-US" dirty="0" smtClean="0">
              <a:solidFill>
                <a:srgbClr val="FFFF00"/>
              </a:solidFill>
            </a:endParaRPr>
          </a:p>
          <a:p>
            <a:endParaRPr lang="en-US" dirty="0">
              <a:solidFill>
                <a:srgbClr val="FFFF00"/>
              </a:solidFill>
            </a:endParaRPr>
          </a:p>
          <a:p>
            <a:r>
              <a:rPr lang="en-US" dirty="0">
                <a:solidFill>
                  <a:srgbClr val="FFFF00"/>
                </a:solidFill>
              </a:rPr>
              <a:t>Within a week his sight began to </a:t>
            </a:r>
            <a:r>
              <a:rPr lang="en-US" dirty="0" smtClean="0">
                <a:solidFill>
                  <a:srgbClr val="FFFF00"/>
                </a:solidFill>
              </a:rPr>
              <a:t>return</a:t>
            </a:r>
          </a:p>
          <a:p>
            <a:endParaRPr lang="en-US" dirty="0">
              <a:solidFill>
                <a:srgbClr val="FFFF00"/>
              </a:solidFill>
            </a:endParaRPr>
          </a:p>
          <a:p>
            <a:r>
              <a:rPr lang="en-US" dirty="0">
                <a:solidFill>
                  <a:srgbClr val="FFFF00"/>
                </a:solidFill>
              </a:rPr>
              <a:t>After several months his eye regained its normal </a:t>
            </a:r>
            <a:r>
              <a:rPr lang="en-US" dirty="0" smtClean="0">
                <a:solidFill>
                  <a:srgbClr val="FFFF00"/>
                </a:solidFill>
              </a:rPr>
              <a:t>color</a:t>
            </a:r>
          </a:p>
          <a:p>
            <a:endParaRPr lang="en-US" dirty="0">
              <a:solidFill>
                <a:srgbClr val="FFFF00"/>
              </a:solidFill>
            </a:endParaRPr>
          </a:p>
          <a:p>
            <a:r>
              <a:rPr lang="en-US" dirty="0">
                <a:solidFill>
                  <a:srgbClr val="FFFF00"/>
                </a:solidFill>
              </a:rPr>
              <a:t>The eye isn’t the only place the virus can go on unchecked though </a:t>
            </a:r>
          </a:p>
          <a:p>
            <a:endParaRPr lang="en-US" dirty="0">
              <a:solidFill>
                <a:srgbClr val="FFFF00"/>
              </a:solidFill>
            </a:endParaRPr>
          </a:p>
        </p:txBody>
      </p:sp>
    </p:spTree>
    <p:extLst>
      <p:ext uri="{BB962C8B-B14F-4D97-AF65-F5344CB8AC3E}">
        <p14:creationId xmlns:p14="http://schemas.microsoft.com/office/powerpoint/2010/main" val="337480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620000" cy="1295400"/>
          </a:xfrm>
        </p:spPr>
        <p:txBody>
          <a:bodyPr>
            <a:prstTxWarp prst="textFadeUp">
              <a:avLst/>
            </a:prstTxWarp>
          </a:bodyPr>
          <a:lstStyle/>
          <a:p>
            <a:r>
              <a:rPr lang="en-US" dirty="0" smtClean="0">
                <a:solidFill>
                  <a:srgbClr val="FFFF00"/>
                </a:solidFill>
              </a:rPr>
              <a:t>Impact</a:t>
            </a:r>
            <a:endParaRPr lang="en-US" dirty="0">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solidFill>
                  <a:srgbClr val="FFFF00"/>
                </a:solidFill>
              </a:rPr>
              <a:t>Latest testing shows that tears and the outer eye membrane are free of Ebola</a:t>
            </a:r>
          </a:p>
          <a:p>
            <a:r>
              <a:rPr lang="en-US" dirty="0" smtClean="0">
                <a:solidFill>
                  <a:srgbClr val="FFFF00"/>
                </a:solidFill>
              </a:rPr>
              <a:t>Cannot be passed through casual </a:t>
            </a:r>
            <a:r>
              <a:rPr lang="en-US" dirty="0" smtClean="0">
                <a:solidFill>
                  <a:srgbClr val="FFFF00"/>
                </a:solidFill>
              </a:rPr>
              <a:t>contact</a:t>
            </a:r>
          </a:p>
          <a:p>
            <a:endParaRPr lang="en-US" dirty="0" smtClean="0">
              <a:solidFill>
                <a:srgbClr val="FFFF00"/>
              </a:solidFill>
            </a:endParaRPr>
          </a:p>
          <a:p>
            <a:r>
              <a:rPr lang="en-US" dirty="0" smtClean="0">
                <a:solidFill>
                  <a:srgbClr val="FFFF00"/>
                </a:solidFill>
              </a:rPr>
              <a:t>Ebola safety procedures will still be followed</a:t>
            </a:r>
          </a:p>
          <a:p>
            <a:endParaRPr lang="en-US" dirty="0">
              <a:solidFill>
                <a:srgbClr val="FFFF00"/>
              </a:solidFill>
            </a:endParaRPr>
          </a:p>
          <a:p>
            <a:r>
              <a:rPr lang="en-US" dirty="0" smtClean="0">
                <a:solidFill>
                  <a:srgbClr val="FFFF00"/>
                </a:solidFill>
              </a:rPr>
              <a:t>Ebola survivors in West Africa </a:t>
            </a:r>
            <a:r>
              <a:rPr lang="en-US" i="1" dirty="0" smtClean="0">
                <a:solidFill>
                  <a:srgbClr val="FFFF00"/>
                </a:solidFill>
              </a:rPr>
              <a:t>have</a:t>
            </a:r>
            <a:r>
              <a:rPr lang="en-US" dirty="0" smtClean="0">
                <a:solidFill>
                  <a:srgbClr val="FFFF00"/>
                </a:solidFill>
              </a:rPr>
              <a:t> reported eye </a:t>
            </a:r>
            <a:r>
              <a:rPr lang="en-US" dirty="0" smtClean="0">
                <a:solidFill>
                  <a:srgbClr val="FFFF00"/>
                </a:solidFill>
              </a:rPr>
              <a:t>problems</a:t>
            </a:r>
          </a:p>
          <a:p>
            <a:endParaRPr lang="en-US" dirty="0" smtClean="0">
              <a:solidFill>
                <a:srgbClr val="FFFF00"/>
              </a:solidFill>
            </a:endParaRPr>
          </a:p>
          <a:p>
            <a:r>
              <a:rPr lang="en-US" dirty="0" smtClean="0">
                <a:solidFill>
                  <a:srgbClr val="FFFF00"/>
                </a:solidFill>
              </a:rPr>
              <a:t>About 40% of survivors have blurred vision, inflammation of the eye, uveitis, and other eye pain</a:t>
            </a:r>
            <a:r>
              <a:rPr lang="en-US" dirty="0"/>
              <a:t/>
            </a:r>
            <a:br>
              <a:rPr lang="en-US" dirty="0"/>
            </a:br>
            <a:r>
              <a:rPr lang="en-US" dirty="0"/>
              <a:t> </a:t>
            </a:r>
            <a:endParaRPr lang="en-US" dirty="0" smtClean="0">
              <a:solidFill>
                <a:srgbClr val="FFFF00"/>
              </a:solidFill>
            </a:endParaRPr>
          </a:p>
        </p:txBody>
      </p:sp>
    </p:spTree>
    <p:extLst>
      <p:ext uri="{BB962C8B-B14F-4D97-AF65-F5344CB8AC3E}">
        <p14:creationId xmlns:p14="http://schemas.microsoft.com/office/powerpoint/2010/main" val="297512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162800" cy="1066800"/>
          </a:xfrm>
        </p:spPr>
        <p:txBody>
          <a:bodyPr>
            <a:prstTxWarp prst="textFadeUp">
              <a:avLst/>
            </a:prstTxWarp>
          </a:bodyPr>
          <a:lstStyle/>
          <a:p>
            <a:r>
              <a:rPr lang="en-US" dirty="0" smtClean="0">
                <a:solidFill>
                  <a:srgbClr val="FFFF00"/>
                </a:solidFill>
              </a:rPr>
              <a:t>Impact</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endParaRPr lang="en-US" dirty="0">
              <a:solidFill>
                <a:srgbClr val="FFFF00"/>
              </a:solidFill>
            </a:endParaRPr>
          </a:p>
          <a:p>
            <a:r>
              <a:rPr lang="en-US" dirty="0" smtClean="0">
                <a:solidFill>
                  <a:srgbClr val="FFFF00"/>
                </a:solidFill>
              </a:rPr>
              <a:t>Emory </a:t>
            </a:r>
            <a:r>
              <a:rPr lang="en-US" dirty="0" smtClean="0">
                <a:solidFill>
                  <a:srgbClr val="FFFF00"/>
                </a:solidFill>
              </a:rPr>
              <a:t>University School Medicine is calling for close surveillance in West Africa to watch out for this case</a:t>
            </a:r>
          </a:p>
          <a:p>
            <a:endParaRPr lang="en-US" dirty="0">
              <a:solidFill>
                <a:srgbClr val="FFFF00"/>
              </a:solidFill>
            </a:endParaRPr>
          </a:p>
          <a:p>
            <a:r>
              <a:rPr lang="en-US" dirty="0" smtClean="0">
                <a:solidFill>
                  <a:srgbClr val="FFFF00"/>
                </a:solidFill>
              </a:rPr>
              <a:t>"</a:t>
            </a:r>
            <a:r>
              <a:rPr lang="en-US" dirty="0">
                <a:solidFill>
                  <a:srgbClr val="FFFF00"/>
                </a:solidFill>
              </a:rPr>
              <a:t>Following recovery from Ebola virus disease, patients should be followed for the development of eye symptoms including pain, redness, light sensitivity and blurred vision, which may be signs of uveitis," says Steven </a:t>
            </a:r>
            <a:r>
              <a:rPr lang="en-US" dirty="0" err="1">
                <a:solidFill>
                  <a:srgbClr val="FFFF00"/>
                </a:solidFill>
              </a:rPr>
              <a:t>Yeh</a:t>
            </a:r>
            <a:r>
              <a:rPr lang="en-US" dirty="0">
                <a:solidFill>
                  <a:srgbClr val="FFFF00"/>
                </a:solidFill>
              </a:rPr>
              <a:t>, MD, associate professor of ophthalmology in Emory University School of Medicine.</a:t>
            </a:r>
            <a:r>
              <a:rPr lang="en-US" dirty="0"/>
              <a:t/>
            </a:r>
            <a:br>
              <a:rPr lang="en-US" dirty="0"/>
            </a:br>
            <a:r>
              <a:rPr lang="en-US" dirty="0"/>
              <a:t> </a:t>
            </a:r>
            <a:endParaRPr lang="en-US" dirty="0" smtClean="0">
              <a:solidFill>
                <a:srgbClr val="FFFF00"/>
              </a:solidFill>
            </a:endParaRPr>
          </a:p>
        </p:txBody>
      </p:sp>
    </p:spTree>
    <p:extLst>
      <p:ext uri="{BB962C8B-B14F-4D97-AF65-F5344CB8AC3E}">
        <p14:creationId xmlns:p14="http://schemas.microsoft.com/office/powerpoint/2010/main" val="16713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5029200" cy="990600"/>
          </a:xfrm>
        </p:spPr>
        <p:txBody>
          <a:bodyPr>
            <a:prstTxWarp prst="textFadeUp">
              <a:avLst/>
            </a:prstTxWarp>
          </a:bodyPr>
          <a:lstStyle/>
          <a:p>
            <a:r>
              <a:rPr lang="en-US" dirty="0" smtClean="0">
                <a:solidFill>
                  <a:srgbClr val="FFFF00"/>
                </a:solidFill>
              </a:rPr>
              <a:t>Sources</a:t>
            </a:r>
            <a:endParaRPr lang="en-US" dirty="0">
              <a:solidFill>
                <a:srgbClr val="FFFF00"/>
              </a:solidFill>
            </a:endParaRPr>
          </a:p>
        </p:txBody>
      </p:sp>
      <p:sp>
        <p:nvSpPr>
          <p:cNvPr id="3" name="Content Placeholder 2"/>
          <p:cNvSpPr>
            <a:spLocks noGrp="1"/>
          </p:cNvSpPr>
          <p:nvPr>
            <p:ph idx="1"/>
          </p:nvPr>
        </p:nvSpPr>
        <p:spPr>
          <a:xfrm>
            <a:off x="457200" y="1600200"/>
            <a:ext cx="8229600" cy="5105400"/>
          </a:xfrm>
        </p:spPr>
        <p:txBody>
          <a:bodyPr>
            <a:prstTxWarp prst="textFadeUp">
              <a:avLst/>
            </a:prstTxWarp>
          </a:bodyPr>
          <a:lstStyle/>
          <a:p>
            <a:pPr marL="457200" indent="-457200">
              <a:buFont typeface="+mj-lt"/>
              <a:buAutoNum type="arabicPeriod"/>
            </a:pPr>
            <a:r>
              <a:rPr lang="en-US" dirty="0" smtClean="0">
                <a:solidFill>
                  <a:srgbClr val="FFFF00"/>
                </a:solidFill>
                <a:hlinkClick r:id="rId2"/>
              </a:rPr>
              <a:t>http</a:t>
            </a:r>
            <a:r>
              <a:rPr lang="en-US" dirty="0">
                <a:solidFill>
                  <a:srgbClr val="FFFF00"/>
                </a:solidFill>
                <a:hlinkClick r:id="rId2"/>
              </a:rPr>
              <a:t>://www.cnn.com/2015/05/08/health/ebola-eye-american-doctor</a:t>
            </a:r>
            <a:r>
              <a:rPr lang="en-US" dirty="0" smtClean="0">
                <a:solidFill>
                  <a:srgbClr val="FFFF00"/>
                </a:solidFill>
                <a:hlinkClick r:id="rId2"/>
              </a:rPr>
              <a:t>/</a:t>
            </a:r>
            <a:endParaRPr lang="en-US" dirty="0" smtClean="0">
              <a:solidFill>
                <a:srgbClr val="FFFF00"/>
              </a:solidFill>
            </a:endParaRPr>
          </a:p>
          <a:p>
            <a:pPr marL="457200" indent="-457200">
              <a:buFont typeface="+mj-lt"/>
              <a:buAutoNum type="arabicPeriod"/>
            </a:pPr>
            <a:r>
              <a:rPr lang="en-US" dirty="0">
                <a:solidFill>
                  <a:srgbClr val="FFFF00"/>
                </a:solidFill>
                <a:hlinkClick r:id="rId3"/>
              </a:rPr>
              <a:t>http://news.emory.edu/stories/2015/05/nejm_ebola_virus_persists_in_eye</a:t>
            </a:r>
            <a:r>
              <a:rPr lang="en-US" dirty="0" smtClean="0">
                <a:solidFill>
                  <a:srgbClr val="FFFF00"/>
                </a:solidFill>
                <a:hlinkClick r:id="rId3"/>
              </a:rPr>
              <a:t>/</a:t>
            </a:r>
            <a:endParaRPr lang="en-US" dirty="0" smtClean="0">
              <a:solidFill>
                <a:srgbClr val="FFFF00"/>
              </a:solidFill>
            </a:endParaRPr>
          </a:p>
          <a:p>
            <a:pPr marL="457200" indent="-457200">
              <a:buFont typeface="+mj-lt"/>
              <a:buAutoNum type="arabicPeriod"/>
            </a:pPr>
            <a:r>
              <a:rPr lang="en-US" dirty="0">
                <a:solidFill>
                  <a:srgbClr val="FFFF00"/>
                </a:solidFill>
                <a:hlinkClick r:id="rId4"/>
              </a:rPr>
              <a:t>http://</a:t>
            </a:r>
            <a:r>
              <a:rPr lang="en-US" dirty="0" smtClean="0">
                <a:solidFill>
                  <a:srgbClr val="FFFF00"/>
                </a:solidFill>
                <a:hlinkClick r:id="rId4"/>
              </a:rPr>
              <a:t>www.sciencetimes.com/articles/6402/20150516/can-ebola-stay-hidden-in-the-orbits-of-the-eye.htm</a:t>
            </a:r>
            <a:r>
              <a:rPr lang="en-US" dirty="0" smtClean="0">
                <a:solidFill>
                  <a:srgbClr val="FFFF00"/>
                </a:solidFill>
              </a:rPr>
              <a:t> </a:t>
            </a:r>
            <a:endParaRPr lang="en-US" dirty="0" smtClean="0">
              <a:solidFill>
                <a:srgbClr val="FFFF00"/>
              </a:solidFill>
            </a:endParaRPr>
          </a:p>
        </p:txBody>
      </p:sp>
    </p:spTree>
    <p:extLst>
      <p:ext uri="{BB962C8B-B14F-4D97-AF65-F5344CB8AC3E}">
        <p14:creationId xmlns:p14="http://schemas.microsoft.com/office/powerpoint/2010/main" val="291268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132</TotalTime>
  <Words>314</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Ebola Strikes Back</vt:lpstr>
      <vt:lpstr>Not Long Ago</vt:lpstr>
      <vt:lpstr>Cause</vt:lpstr>
      <vt:lpstr>Treatment</vt:lpstr>
      <vt:lpstr>Impact</vt:lpstr>
      <vt:lpstr>Impact</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Ebola Eye Crisis</dc:title>
  <dc:creator>Rachel Smart</dc:creator>
  <cp:lastModifiedBy>Alexander Smart</cp:lastModifiedBy>
  <cp:revision>13</cp:revision>
  <dcterms:created xsi:type="dcterms:W3CDTF">2015-05-18T18:57:04Z</dcterms:created>
  <dcterms:modified xsi:type="dcterms:W3CDTF">2015-05-20T00:41:27Z</dcterms:modified>
</cp:coreProperties>
</file>