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76" y="-4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89399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cbh.net/beekeeping-apiary-inspection/" TargetMode="External"/><Relationship Id="rId3" Type="http://schemas.openxmlformats.org/officeDocument/2006/relationships/hyperlink" Target="http://www.huffingtonpost.com/2013/05/06/honey-bees-dying-food-disaster_n_3225599.html" TargetMode="External"/><Relationship Id="rId7" Type="http://schemas.openxmlformats.org/officeDocument/2006/relationships/hyperlink" Target="http://blogs.usda.gov/2014/06/18/honeybee-operation-gets-chance-to-rebuild-following-disaste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ilymail.co.uk/sciencetech/article-1044233/Honeybee-population-collapses-UK-hives-wiped-year.html" TargetMode="External"/><Relationship Id="rId5" Type="http://schemas.openxmlformats.org/officeDocument/2006/relationships/hyperlink" Target="http://www.brushymountainbeefarm.com/Resources/SmallHiveBeetle.asp" TargetMode="External"/><Relationship Id="rId4" Type="http://schemas.openxmlformats.org/officeDocument/2006/relationships/hyperlink" Target="http://www.ars.usda.gov/News/docs.htm?docid=15572#b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Honey Bee Disaster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Carolyn B and Kiana C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5750"/>
            <a:ext cx="2190750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6" b="100000" l="0" r="97895">
                        <a14:foregroundMark x1="49123" y1="84564" x2="64912" y2="68121"/>
                        <a14:foregroundMark x1="64912" y1="68121" x2="75088" y2="62081"/>
                        <a14:foregroundMark x1="75088" y1="62081" x2="90877" y2="56711"/>
                        <a14:foregroundMark x1="89474" y1="56711" x2="99649" y2="40940"/>
                        <a14:foregroundMark x1="99649" y1="41611" x2="95789" y2="25839"/>
                        <a14:foregroundMark x1="96491" y1="27517" x2="87018" y2="11745"/>
                        <a14:foregroundMark x1="87018" y1="12416" x2="74386" y2="16107"/>
                        <a14:foregroundMark x1="75088" y1="16107" x2="54737" y2="19799"/>
                        <a14:foregroundMark x1="54737" y1="19799" x2="47018" y2="40268"/>
                        <a14:foregroundMark x1="47719" y1="37248" x2="45965" y2="43960"/>
                        <a14:foregroundMark x1="45965" y1="43960" x2="41404" y2="48658"/>
                        <a14:foregroundMark x1="41404" y1="48658" x2="45263" y2="24497"/>
                        <a14:foregroundMark x1="45263" y1="23826" x2="32632" y2="20805"/>
                        <a14:foregroundMark x1="32632" y1="21477" x2="24211" y2="29866"/>
                        <a14:foregroundMark x1="24211" y1="30537" x2="24211" y2="36577"/>
                        <a14:foregroundMark x1="24211" y1="36577" x2="6667" y2="34899"/>
                        <a14:foregroundMark x1="5965" y1="36577" x2="2105" y2="44631"/>
                        <a14:foregroundMark x1="1404" y1="41611" x2="2807" y2="55369"/>
                        <a14:foregroundMark x1="2807" y1="55369" x2="28772" y2="56711"/>
                        <a14:foregroundMark x1="28070" y1="57718" x2="26316" y2="72483"/>
                        <a14:foregroundMark x1="26316" y1="72483" x2="32632" y2="87584"/>
                        <a14:foregroundMark x1="32632" y1="86913" x2="47719" y2="86913"/>
                        <a14:foregroundMark x1="71930" y1="62752" x2="82456" y2="44631"/>
                        <a14:foregroundMark x1="82456" y1="44631" x2="75088" y2="19799"/>
                        <a14:foregroundMark x1="75088" y1="19799" x2="80702" y2="37248"/>
                        <a14:foregroundMark x1="81404" y1="36577" x2="92632" y2="33557"/>
                        <a14:foregroundMark x1="93333" y1="34228" x2="85614" y2="11074"/>
                        <a14:foregroundMark x1="86316" y1="29866" x2="77544" y2="13758"/>
                        <a14:foregroundMark x1="87018" y1="35906" x2="89474" y2="28188"/>
                        <a14:foregroundMark x1="83158" y1="47651" x2="88421" y2="55369"/>
                        <a14:foregroundMark x1="68070" y1="41611" x2="55439" y2="18456"/>
                        <a14:foregroundMark x1="68772" y1="39597" x2="72982" y2="34228"/>
                        <a14:foregroundMark x1="72982" y1="34228" x2="64211" y2="17785"/>
                        <a14:foregroundMark x1="67368" y1="43960" x2="50877" y2="30537"/>
                        <a14:foregroundMark x1="64912" y1="44631" x2="56491" y2="38926"/>
                        <a14:foregroundMark x1="29474" y1="56040" x2="37544" y2="22819"/>
                        <a14:foregroundMark x1="42105" y1="43960" x2="25614" y2="27517"/>
                        <a14:foregroundMark x1="37544" y1="51678" x2="30526" y2="21477"/>
                        <a14:foregroundMark x1="29474" y1="42617" x2="351" y2="50671"/>
                        <a14:foregroundMark x1="27368" y1="56040" x2="7368" y2="35906"/>
                        <a14:foregroundMark x1="21053" y1="36577" x2="16140" y2="53691"/>
                        <a14:foregroundMark x1="32632" y1="47651" x2="4561" y2="44631"/>
                        <a14:foregroundMark x1="55439" y1="24497" x2="55439" y2="34899"/>
                        <a14:foregroundMark x1="31930" y1="36577" x2="21754" y2="389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29" y="3214894"/>
            <a:ext cx="1844472" cy="192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07198E-6 C 0.02118 0.00092 0.04236 0.00031 0.06337 0.00278 C 0.06996 0.0037 0.07691 0.01668 0.08403 0.01699 C 0.0993 0.01792 0.11476 0.01884 0.13003 0.01977 C 0.14531 0.01792 0.16076 0.01668 0.17604 0.01421 C 0.18368 0.01297 0.19045 0.00525 0.19826 0.00278 C 0.21493 -0.01051 0.23038 -0.01823 0.24757 -0.02811 C 0.26233 -0.03646 0.27552 -0.05252 0.29045 -0.05932 C 0.29757 -0.06271 0.30521 -0.06117 0.31267 -0.0621 C 0.32118 -0.06024 0.32969 -0.06024 0.33802 -0.05654 C 0.34288 -0.05437 0.34583 -0.04449 0.35069 -0.04233 C 0.36528 -0.03522 0.38177 -0.03584 0.3967 -0.0309 C 0.40694 -0.02379 0.41406 -0.02194 0.42535 -0.01977 C 0.43924 -0.0136 0.45399 -0.01236 0.46823 -0.00834 C 0.4783 -0.00927 0.48837 -0.00834 0.49826 -0.01112 C 0.50955 -0.01421 0.51128 -0.02595 0.52049 -0.03676 C 0.5243 -0.0414 0.52899 -0.04418 0.53316 -0.04789 C 0.55226 -0.09206 0.57639 -0.12975 0.59201 -0.17795 C 0.60399 -0.21502 0.61007 -0.25394 0.61736 -0.29379 C 0.62101 -0.31356 0.62969 -0.33364 0.63646 -0.35033 C 0.6408 -0.37906 0.64618 -0.40717 0.65226 -0.43528 C 0.6559 -0.45135 0.66354 -0.4671 0.66667 -0.48286 C 0.67535 -0.52642 0.68299 -0.58264 0.70312 -0.6157 C 0.70694 -0.62218 0.7118 -0.62682 0.7158 -0.63269 C 0.72396 -0.64474 0.73055 -0.65987 0.73958 -0.66945 C 0.75069 -0.68119 0.76354 -0.70127 0.77604 -0.70899 C 0.78785 -0.7161 0.80069 -0.71826 0.81267 -0.72598 C 0.83663 -0.74112 0.81736 -0.72845 0.83802 -0.73989 C 0.84288 -0.74267 0.85226 -0.74854 0.85226 -0.74854 C 0.87552 -0.74483 0.89618 -0.72815 0.91892 -0.72011 C 0.93455 -0.72969 0.93802 -0.74514 0.94757 -0.76831 C 0.96545 -0.81156 0.95903 -0.78622 0.97778 -0.84461 C 0.98576 -0.86902 0.9941 -0.89404 1 -0.92061 C 1.00312 -0.93482 1.00937 -0.96324 1.00937 -0.96324 L 1.00469 -0.9376 " pathEditMode="relative" ptsTypes="fffffffffffffffffffffffffffffffffAA">
                                      <p:cBhvr>
                                        <p:cTn id="22" dur="525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What’s Happening?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It’s being called the Colony Collapse Disorder or CCD. A syndrome with a dead colony containing no adult bees but has a queen with immature bees and honey still present. However the exact cause is still unknown.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76550"/>
            <a:ext cx="2838450" cy="1855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Repercussions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333333"/>
                </a:solidFill>
              </a:rPr>
              <a:t>In recent years colonies death rates have risen to 30% annually. Over the past six years CCD have wiped out some 10 million beehives. In 1947 there were 6 million honey bee colonies in the US, 3 million in 1990 and now we are down to 2.5 million colonies in the US.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rgbClr val="333333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333333"/>
                </a:solidFill>
              </a:rPr>
              <a:t>“Currently, the survivorship of honey bee colonies is too low for us to be confident in our ability to meet the pollination demands of U.S. agricultural crops,” the report states.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Possible Causes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/>
              <a:t>For the last 30 years honey bees and beekeepers have been dealing with </a:t>
            </a:r>
            <a:r>
              <a:rPr lang="en" sz="2400" dirty="0" smtClean="0"/>
              <a:t>new viruses </a:t>
            </a:r>
            <a:r>
              <a:rPr lang="en" sz="2400" dirty="0"/>
              <a:t>and pest including: hive beetles</a:t>
            </a:r>
          </a:p>
          <a:p>
            <a:pPr>
              <a:spcBef>
                <a:spcPts val="0"/>
              </a:spcBef>
              <a:buNone/>
            </a:pPr>
            <a:r>
              <a:rPr lang="en" sz="2400" dirty="0"/>
              <a:t> and nutrition disorders because of the lacking of diversity in pollen/nectar sources. These lead to weakening of hives over the years.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184474">
            <a:off x="5958245" y="2779200"/>
            <a:ext cx="1544066" cy="2195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1982E-6 C -0.01598 -0.00278 -0.03177 -0.00463 -0.04775 -0.00587 C -0.06337 -0.01328 -0.08368 -0.00865 -0.09792 -0.00803 C -0.10591 -0.00618 -0.11389 -0.00432 -0.12188 -0.00216 C -0.1257 -0.00124 -0.12917 0.00278 -0.13334 0.0037 C -0.13733 0.00494 -0.14167 0.00494 -0.14566 0.0071 C -0.14879 0.00895 -0.15122 0.01173 -0.15434 0.01297 C -0.15886 0.01883 -0.16476 0.01883 -0.16945 0.02377 C -0.17049 0.02501 -0.17153 0.02624 -0.17275 0.02717 C -0.17413 0.02809 -0.17674 0.02964 -0.17674 0.02964 C -0.17865 0.03458 -0.18091 0.03396 -0.18403 0.0355 C -0.18733 0.04353 -0.19393 0.04724 -0.19879 0.0531 C -0.20591 0.06205 -0.21511 0.06916 -0.22379 0.07317 C -0.2283 0.07533 -0.22622 0.07502 -0.23056 0.07904 C -0.23802 0.08583 -0.24688 0.0883 -0.25486 0.09077 C -0.27014 0.10157 -0.28993 0.09941 -0.30521 0.10003 C -0.34948 0.09941 -0.37795 0.1025 -0.41598 0.09324 C -0.42275 0.0883 -0.43021 0.08181 -0.43768 0.08027 C -0.44931 0.07502 -0.46042 0.06545 -0.47223 0.06144 C -0.47865 0.0565 -0.48507 0.05526 -0.49202 0.05434 C -0.50104 0.05094 -0.49636 0.05218 -0.50591 0.05063 C -0.51476 0.04724 -0.52379 0.04353 -0.53247 0.04013 C -0.53594 0.03581 -0.53959 0.03427 -0.54375 0.03303 C -0.54844 0.02933 -0.55348 0.02655 -0.55834 0.02377 C -0.56077 0.02254 -0.56563 0.02007 -0.56563 0.02007 C -0.62691 0.02161 -0.6875 0.02501 -0.74896 0.02593 C -0.76407 0.02655 -0.79132 0.02686 -0.80851 0.0284 C -0.81684 0.02902 -0.83368 0.0318 -0.83368 0.0318 C -0.85035 0.03118 -0.86632 0.02964 -0.88282 0.0284 C -0.89132 0.02655 -0.89948 0.02439 -0.90799 0.02377 C -0.92396 0.02223 -0.92309 0.03149 -0.92309 0.0176 L -0.92118 0.00586 " pathEditMode="relative" ptsTypes="ffffffffffffffffffffffffffffffAA"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37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What’s being done to prevent and help stop?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810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The Agricultural Research Service, ARS, is trying several studies to find solutions but for now the ARS is urging farmers and beekeepers to improve bee management. Also study </a:t>
            </a:r>
            <a:endParaRPr lang="en" dirty="0" smtClean="0"/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bee </a:t>
            </a:r>
            <a:r>
              <a:rPr lang="en" dirty="0"/>
              <a:t>diseases and pest and how to best </a:t>
            </a:r>
            <a:endParaRPr lang="en" dirty="0" smtClean="0"/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control </a:t>
            </a:r>
            <a:r>
              <a:rPr lang="en" dirty="0"/>
              <a:t>them.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800350"/>
            <a:ext cx="1563113" cy="20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100" u="sng" dirty="0">
                <a:solidFill>
                  <a:schemeClr val="hlink"/>
                </a:solidFill>
                <a:hlinkClick r:id="rId3"/>
              </a:rPr>
              <a:t>http://www.huffingtonpost.com/2013/05/06/honey-bees-dying-food-disaster_n_3225599.html</a:t>
            </a:r>
          </a:p>
          <a:p>
            <a:pPr rtl="0">
              <a:spcBef>
                <a:spcPts val="0"/>
              </a:spcBef>
              <a:buNone/>
            </a:pPr>
            <a:r>
              <a:rPr lang="en" sz="11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http://www.ars.usda.gov/News/docs.htm?docid=15572#bk</a:t>
            </a:r>
          </a:p>
          <a:p>
            <a:pPr rtl="0">
              <a:spcBef>
                <a:spcPts val="0"/>
              </a:spcBef>
              <a:buNone/>
            </a:pPr>
            <a:r>
              <a:rPr lang="en" sz="1100" u="sng" dirty="0">
                <a:solidFill>
                  <a:schemeClr val="hlink"/>
                </a:solidFill>
                <a:hlinkClick r:id="rId5"/>
              </a:rPr>
              <a:t>http://www.brushymountainbeefarm.com/Resources/SmallHiveBeetle.asp</a:t>
            </a:r>
          </a:p>
          <a:p>
            <a:r>
              <a:rPr lang="en-US" sz="1400" dirty="0">
                <a:hlinkClick r:id="rId6"/>
              </a:rPr>
              <a:t>http://</a:t>
            </a:r>
            <a:r>
              <a:rPr lang="en-US" sz="1400" dirty="0" smtClean="0">
                <a:hlinkClick r:id="rId6"/>
              </a:rPr>
              <a:t>www.dailymail.co.uk/sciencetech/article-1044233/Honeybee-population-collapses-UK-hives-wiped-year.html</a:t>
            </a:r>
            <a:endParaRPr lang="en-US" sz="1400" dirty="0" smtClean="0"/>
          </a:p>
          <a:p>
            <a:r>
              <a:rPr lang="en-US" sz="1400" dirty="0">
                <a:hlinkClick r:id="rId7"/>
              </a:rPr>
              <a:t>http://blogs.usda.gov/2014/06/18/honeybee-operation-gets-chance-to-rebuild-following-disaster</a:t>
            </a:r>
            <a:r>
              <a:rPr lang="en-US" sz="1400" dirty="0" smtClean="0">
                <a:hlinkClick r:id="rId7"/>
              </a:rPr>
              <a:t>/</a:t>
            </a:r>
            <a:endParaRPr lang="en-US" sz="1400" dirty="0" smtClean="0"/>
          </a:p>
          <a:p>
            <a:r>
              <a:rPr lang="en-US" sz="1400" dirty="0">
                <a:hlinkClick r:id="rId8"/>
              </a:rPr>
              <a:t>http://www.ccbh.net/beekeeping-apiary-inspection</a:t>
            </a:r>
            <a:r>
              <a:rPr lang="en-US" sz="1400" dirty="0" smtClean="0">
                <a:hlinkClick r:id="rId8"/>
              </a:rPr>
              <a:t>/</a:t>
            </a:r>
            <a:endParaRPr lang="en-US" sz="1400" dirty="0" smtClean="0"/>
          </a:p>
          <a:p>
            <a:endParaRPr sz="1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264</Words>
  <Application>Microsoft Office PowerPoint</Application>
  <PresentationFormat>On-screen Show (16:9)</PresentationFormat>
  <Paragraphs>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paper-plane</vt:lpstr>
      <vt:lpstr>Honey Bee Disaster</vt:lpstr>
      <vt:lpstr>What’s Happening?</vt:lpstr>
      <vt:lpstr>Repercussions</vt:lpstr>
      <vt:lpstr>Possible Causes</vt:lpstr>
      <vt:lpstr>What’s being done to prevent and help stop?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Honey Bee Disaster</dc:title>
  <dc:creator>Carolyn Blatchford</dc:creator>
  <cp:lastModifiedBy>Carolyn Blatchford</cp:lastModifiedBy>
  <cp:revision>3</cp:revision>
  <dcterms:modified xsi:type="dcterms:W3CDTF">2015-05-19T16:18:45Z</dcterms:modified>
</cp:coreProperties>
</file>