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20816" autoAdjust="0"/>
    <p:restoredTop sz="94660"/>
  </p:normalViewPr>
  <p:slideViewPr>
    <p:cSldViewPr>
      <p:cViewPr>
        <p:scale>
          <a:sx n="60" d="100"/>
          <a:sy n="60" d="100"/>
        </p:scale>
        <p:origin x="-1410" y="-2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FF0D5A8-8213-403A-9200-8453AF5A8533}" type="datetimeFigureOut">
              <a:rPr lang="en-US" smtClean="0"/>
              <a:t>5/19/2015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A51D94-F954-44A5-89D8-DD517CA8231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F0D5A8-8213-403A-9200-8453AF5A8533}" type="datetimeFigureOut">
              <a:rPr lang="en-US" smtClean="0"/>
              <a:t>5/19/2015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A51D94-F954-44A5-89D8-DD517CA8231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F0D5A8-8213-403A-9200-8453AF5A8533}" type="datetimeFigureOut">
              <a:rPr lang="en-US" smtClean="0"/>
              <a:t>5/19/2015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A51D94-F954-44A5-89D8-DD517CA8231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F0D5A8-8213-403A-9200-8453AF5A8533}" type="datetimeFigureOut">
              <a:rPr lang="en-US" smtClean="0"/>
              <a:t>5/19/2015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A51D94-F954-44A5-89D8-DD517CA8231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FF0D5A8-8213-403A-9200-8453AF5A8533}" type="datetimeFigureOut">
              <a:rPr lang="en-US" smtClean="0"/>
              <a:t>5/19/2015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A51D94-F954-44A5-89D8-DD517CA8231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FF0D5A8-8213-403A-9200-8453AF5A8533}" type="datetimeFigureOut">
              <a:rPr lang="en-US" smtClean="0"/>
              <a:t>5/19/2015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A51D94-F954-44A5-89D8-DD517CA8231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FF0D5A8-8213-403A-9200-8453AF5A8533}" type="datetimeFigureOut">
              <a:rPr lang="en-US" smtClean="0"/>
              <a:t>5/19/2015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A51D94-F954-44A5-89D8-DD517CA8231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FF0D5A8-8213-403A-9200-8453AF5A8533}" type="datetimeFigureOut">
              <a:rPr lang="en-US" smtClean="0"/>
              <a:t>5/19/2015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A51D94-F954-44A5-89D8-DD517CA8231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F0D5A8-8213-403A-9200-8453AF5A8533}" type="datetimeFigureOut">
              <a:rPr lang="en-US" smtClean="0"/>
              <a:t>5/19/2015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A51D94-F954-44A5-89D8-DD517CA8231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F0D5A8-8213-403A-9200-8453AF5A8533}" type="datetimeFigureOut">
              <a:rPr lang="en-US" smtClean="0"/>
              <a:t>5/19/2015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A51D94-F954-44A5-89D8-DD517CA82319}"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2FF0D5A8-8213-403A-9200-8453AF5A8533}" type="datetimeFigureOut">
              <a:rPr lang="en-US" smtClean="0"/>
              <a:t>5/19/2015</a:t>
            </a:fld>
            <a:endParaRPr lang="en-US"/>
          </a:p>
        </p:txBody>
      </p:sp>
      <p:sp>
        <p:nvSpPr>
          <p:cNvPr id="9" name="Slide Number Placeholder 8"/>
          <p:cNvSpPr>
            <a:spLocks noGrp="1"/>
          </p:cNvSpPr>
          <p:nvPr>
            <p:ph type="sldNum" sz="quarter" idx="11"/>
          </p:nvPr>
        </p:nvSpPr>
        <p:spPr/>
        <p:txBody>
          <a:bodyPr/>
          <a:lstStyle/>
          <a:p>
            <a:fld id="{26A51D94-F954-44A5-89D8-DD517CA82319}"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26A51D94-F954-44A5-89D8-DD517CA82319}"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2FF0D5A8-8213-403A-9200-8453AF5A8533}" type="datetimeFigureOut">
              <a:rPr lang="en-US" smtClean="0"/>
              <a:t>5/19/2015</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dictionary.reference.com/browse/syphilis?s=t" TargetMode="External"/><Relationship Id="rId2" Type="http://schemas.openxmlformats.org/officeDocument/2006/relationships/hyperlink" Target="http://www.cdc.gov/tuskegee/timeline.htm" TargetMode="External"/><Relationship Id="rId1" Type="http://schemas.openxmlformats.org/officeDocument/2006/relationships/slideLayout" Target="../slideLayouts/slideLayout2.xml"/><Relationship Id="rId6" Type="http://schemas.openxmlformats.org/officeDocument/2006/relationships/hyperlink" Target="http://www.usrf.org/uro-video/Tuskegee_2004/Article_Header.jpg" TargetMode="External"/><Relationship Id="rId5" Type="http://schemas.openxmlformats.org/officeDocument/2006/relationships/hyperlink" Target="https://alondranelson.wordpress.com/2012/07/25/tuskegee-and-the-black-panther-party/" TargetMode="External"/><Relationship Id="rId4" Type="http://schemas.openxmlformats.org/officeDocument/2006/relationships/hyperlink" Target="http://en.wikipedia.org/wiki/Tuskegee_syphilis_experimen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Tuskegee Syphilis Study</a:t>
            </a:r>
            <a:endParaRPr lang="en-US" dirty="0"/>
          </a:p>
        </p:txBody>
      </p:sp>
      <p:sp>
        <p:nvSpPr>
          <p:cNvPr id="3" name="Subtitle 2"/>
          <p:cNvSpPr>
            <a:spLocks noGrp="1"/>
          </p:cNvSpPr>
          <p:nvPr>
            <p:ph type="subTitle" idx="1"/>
          </p:nvPr>
        </p:nvSpPr>
        <p:spPr/>
        <p:txBody>
          <a:bodyPr>
            <a:normAutofit/>
          </a:bodyPr>
          <a:lstStyle/>
          <a:p>
            <a:endParaRPr lang="en-US" dirty="0" smtClean="0">
              <a:solidFill>
                <a:schemeClr val="bg2">
                  <a:lumMod val="50000"/>
                </a:schemeClr>
              </a:solidFill>
            </a:endParaRPr>
          </a:p>
          <a:p>
            <a:r>
              <a:rPr lang="en-US" dirty="0" smtClean="0">
                <a:solidFill>
                  <a:schemeClr val="bg2">
                    <a:lumMod val="50000"/>
                  </a:schemeClr>
                </a:solidFill>
              </a:rPr>
              <a:t>Did doctors really let patients die without treating them?</a:t>
            </a:r>
            <a:endParaRPr lang="en-US" dirty="0">
              <a:solidFill>
                <a:schemeClr val="bg2">
                  <a:lumMod val="50000"/>
                </a:schemeClr>
              </a:solidFill>
            </a:endParaRPr>
          </a:p>
        </p:txBody>
      </p:sp>
      <p:sp>
        <p:nvSpPr>
          <p:cNvPr id="4" name="TextBox 3"/>
          <p:cNvSpPr txBox="1"/>
          <p:nvPr/>
        </p:nvSpPr>
        <p:spPr>
          <a:xfrm>
            <a:off x="685800" y="5562600"/>
            <a:ext cx="5181600" cy="615553"/>
          </a:xfrm>
          <a:prstGeom prst="rect">
            <a:avLst/>
          </a:prstGeom>
          <a:noFill/>
        </p:spPr>
        <p:txBody>
          <a:bodyPr wrap="square" rtlCol="0">
            <a:spAutoFit/>
          </a:bodyPr>
          <a:lstStyle/>
          <a:p>
            <a:r>
              <a:rPr lang="en-US" sz="1600" dirty="0" smtClean="0">
                <a:solidFill>
                  <a:schemeClr val="bg2">
                    <a:lumMod val="50000"/>
                  </a:schemeClr>
                </a:solidFill>
              </a:rPr>
              <a:t>By Megan Gilk</a:t>
            </a:r>
          </a:p>
          <a:p>
            <a:endParaRPr lang="en-US" dirty="0"/>
          </a:p>
        </p:txBody>
      </p:sp>
    </p:spTree>
    <p:extLst>
      <p:ext uri="{BB962C8B-B14F-4D97-AF65-F5344CB8AC3E}">
        <p14:creationId xmlns:p14="http://schemas.microsoft.com/office/powerpoint/2010/main" val="2450566868"/>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Syphilis Study</a:t>
            </a:r>
            <a:endParaRPr lang="en-US" dirty="0"/>
          </a:p>
        </p:txBody>
      </p:sp>
      <p:sp>
        <p:nvSpPr>
          <p:cNvPr id="3" name="Content Placeholder 2"/>
          <p:cNvSpPr>
            <a:spLocks noGrp="1"/>
          </p:cNvSpPr>
          <p:nvPr>
            <p:ph idx="1"/>
          </p:nvPr>
        </p:nvSpPr>
        <p:spPr/>
        <p:txBody>
          <a:bodyPr>
            <a:normAutofit/>
          </a:bodyPr>
          <a:lstStyle/>
          <a:p>
            <a:pPr marL="0" indent="0">
              <a:buNone/>
            </a:pPr>
            <a:r>
              <a:rPr lang="en-US" sz="1800" i="1" dirty="0" smtClean="0">
                <a:solidFill>
                  <a:schemeClr val="tx1">
                    <a:lumMod val="75000"/>
                    <a:lumOff val="25000"/>
                  </a:schemeClr>
                </a:solidFill>
              </a:rPr>
              <a:t>syphilis</a:t>
            </a:r>
            <a:r>
              <a:rPr lang="en-US" sz="1800" dirty="0" smtClean="0">
                <a:solidFill>
                  <a:schemeClr val="accent3">
                    <a:lumMod val="75000"/>
                  </a:schemeClr>
                </a:solidFill>
              </a:rPr>
              <a:t> [</a:t>
            </a:r>
            <a:r>
              <a:rPr lang="en-US" sz="1800" dirty="0" err="1" smtClean="0">
                <a:solidFill>
                  <a:schemeClr val="accent3">
                    <a:lumMod val="75000"/>
                  </a:schemeClr>
                </a:solidFill>
              </a:rPr>
              <a:t>sif</a:t>
            </a:r>
            <a:r>
              <a:rPr lang="en-US" sz="1800" dirty="0" smtClean="0">
                <a:solidFill>
                  <a:schemeClr val="accent3">
                    <a:lumMod val="75000"/>
                  </a:schemeClr>
                </a:solidFill>
              </a:rPr>
              <a:t>-uh-</a:t>
            </a:r>
            <a:r>
              <a:rPr lang="en-US" sz="1800" dirty="0" err="1" smtClean="0">
                <a:solidFill>
                  <a:schemeClr val="accent3">
                    <a:lumMod val="75000"/>
                  </a:schemeClr>
                </a:solidFill>
              </a:rPr>
              <a:t>lis</a:t>
            </a:r>
            <a:r>
              <a:rPr lang="en-US" sz="1800" dirty="0" smtClean="0">
                <a:solidFill>
                  <a:schemeClr val="accent3">
                    <a:lumMod val="75000"/>
                  </a:schemeClr>
                </a:solidFill>
              </a:rPr>
              <a:t>] : a chronic infectious disease, caused by a spirochete, Treponema pallidum, usually venereal in origin but often congenital, and affecting almost any organ or tissue in the body, especially the genitals, skin, mucous membranes, aorta, brain, liver, bones, and nerves</a:t>
            </a:r>
          </a:p>
          <a:p>
            <a:pPr marL="0" indent="0">
              <a:buNone/>
            </a:pPr>
            <a:endParaRPr lang="en-US" dirty="0"/>
          </a:p>
          <a:p>
            <a:pPr marL="0" indent="0">
              <a:buNone/>
            </a:pPr>
            <a:r>
              <a:rPr lang="en-US" dirty="0" smtClean="0"/>
              <a:t>The study of the natural history of syphilis began in 1932 in hope to treat black people. The study was called, “Tuskegee </a:t>
            </a:r>
            <a:r>
              <a:rPr lang="en-US" dirty="0"/>
              <a:t>S</a:t>
            </a:r>
            <a:r>
              <a:rPr lang="en-US" dirty="0" smtClean="0"/>
              <a:t>tudy of Untreated </a:t>
            </a:r>
            <a:r>
              <a:rPr lang="en-US" dirty="0"/>
              <a:t>S</a:t>
            </a:r>
            <a:r>
              <a:rPr lang="en-US" dirty="0" smtClean="0"/>
              <a:t>yphilis in the Negro Male.” </a:t>
            </a:r>
          </a:p>
          <a:p>
            <a:pPr marL="0" indent="0">
              <a:buNone/>
            </a:pPr>
            <a:endParaRPr lang="en-US" dirty="0" smtClean="0"/>
          </a:p>
          <a:p>
            <a:pPr marL="0" indent="0">
              <a:buNone/>
            </a:pPr>
            <a:r>
              <a:rPr lang="en-US" dirty="0" smtClean="0"/>
              <a:t>The study involved 600 black men, 399</a:t>
            </a:r>
          </a:p>
          <a:p>
            <a:pPr marL="0" indent="0">
              <a:buNone/>
            </a:pPr>
            <a:r>
              <a:rPr lang="en-US" dirty="0" smtClean="0"/>
              <a:t> with syphilis, and 201 without it. The</a:t>
            </a:r>
          </a:p>
          <a:p>
            <a:pPr marL="0" indent="0">
              <a:buNone/>
            </a:pPr>
            <a:r>
              <a:rPr lang="en-US" dirty="0" smtClean="0"/>
              <a:t> researchers told them that they were</a:t>
            </a:r>
          </a:p>
          <a:p>
            <a:pPr marL="0" indent="0">
              <a:buNone/>
            </a:pPr>
            <a:r>
              <a:rPr lang="en-US" dirty="0" smtClean="0"/>
              <a:t> being treated for “bad blood.” </a:t>
            </a:r>
            <a:endParaRPr lang="en-US" dirty="0"/>
          </a:p>
        </p:txBody>
      </p:sp>
      <p:pic>
        <p:nvPicPr>
          <p:cNvPr id="1026" name="Picture 2"/>
          <p:cNvPicPr>
            <a:picLocks noChangeAspect="1" noChangeArrowheads="1"/>
          </p:cNvPicPr>
          <p:nvPr/>
        </p:nvPicPr>
        <p:blipFill>
          <a:blip r:embed="rId2">
            <a:extLst>
              <a:ext uri="{BEBA8EAE-BF5A-486C-A8C5-ECC9F3942E4B}">
                <a14:imgProps xmlns:a14="http://schemas.microsoft.com/office/drawing/2010/main">
                  <a14:imgLayer r:embed="rId3">
                    <a14:imgEffect>
                      <a14:colorTemperature colorTemp="8800"/>
                    </a14:imgEffect>
                  </a14:imgLayer>
                </a14:imgProps>
              </a:ext>
              <a:ext uri="{28A0092B-C50C-407E-A947-70E740481C1C}">
                <a14:useLocalDpi xmlns:a14="http://schemas.microsoft.com/office/drawing/2010/main" val="0"/>
              </a:ext>
            </a:extLst>
          </a:blip>
          <a:srcRect/>
          <a:stretch>
            <a:fillRect/>
          </a:stretch>
        </p:blipFill>
        <p:spPr bwMode="auto">
          <a:xfrm>
            <a:off x="5398964" y="4582510"/>
            <a:ext cx="2389655" cy="17342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31740595"/>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Treatment</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Actually, they were not being treated,</a:t>
            </a:r>
          </a:p>
          <a:p>
            <a:pPr marL="0" indent="0">
              <a:buNone/>
            </a:pPr>
            <a:r>
              <a:rPr lang="en-US" dirty="0" smtClean="0"/>
              <a:t> but the black men didn’t know it. </a:t>
            </a:r>
          </a:p>
          <a:p>
            <a:pPr marL="0" indent="0">
              <a:buNone/>
            </a:pPr>
            <a:endParaRPr lang="en-US" dirty="0"/>
          </a:p>
          <a:p>
            <a:pPr marL="0" indent="0">
              <a:buNone/>
            </a:pPr>
            <a:r>
              <a:rPr lang="en-US" dirty="0" smtClean="0"/>
              <a:t>The study continued on for forty more</a:t>
            </a:r>
          </a:p>
          <a:p>
            <a:pPr marL="0" indent="0">
              <a:buNone/>
            </a:pPr>
            <a:r>
              <a:rPr lang="en-US" dirty="0" smtClean="0"/>
              <a:t> years. Penicillin, the drug choice for syphilis, came out in 1947. The researchers did not offer this treatment to the Negro men. </a:t>
            </a:r>
          </a:p>
          <a:p>
            <a:pPr marL="0" indent="0">
              <a:buNone/>
            </a:pPr>
            <a:endParaRPr lang="en-US" dirty="0"/>
          </a:p>
          <a:p>
            <a:pPr marL="0" indent="0">
              <a:buNone/>
            </a:pPr>
            <a:r>
              <a:rPr lang="en-US" dirty="0" smtClean="0"/>
              <a:t>The researchers said that the men agreed to the study. However, they were not informed about what the study was.  </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00650" y="325821"/>
            <a:ext cx="2857500" cy="2819400"/>
          </a:xfrm>
          <a:prstGeom prst="rect">
            <a:avLst/>
          </a:prstGeom>
          <a:noFill/>
          <a:ln>
            <a:noFill/>
          </a:ln>
          <a:effectLst>
            <a:glow rad="63500">
              <a:schemeClr val="accent1">
                <a:satMod val="175000"/>
                <a:alpha val="40000"/>
              </a:schemeClr>
            </a:glo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59830088"/>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 Advisory Panel</a:t>
            </a:r>
            <a:endParaRPr lang="en-US" dirty="0"/>
          </a:p>
        </p:txBody>
      </p:sp>
      <p:sp>
        <p:nvSpPr>
          <p:cNvPr id="3" name="Content Placeholder 2"/>
          <p:cNvSpPr>
            <a:spLocks noGrp="1"/>
          </p:cNvSpPr>
          <p:nvPr>
            <p:ph idx="1"/>
          </p:nvPr>
        </p:nvSpPr>
        <p:spPr/>
        <p:txBody>
          <a:bodyPr/>
          <a:lstStyle/>
          <a:p>
            <a:pPr marL="0" indent="0">
              <a:buNone/>
            </a:pPr>
            <a:r>
              <a:rPr lang="en-US" dirty="0" smtClean="0"/>
              <a:t>This panel found that the men had agreed to be examined and treated. There was no evidence of what the researchers had told them about the study.</a:t>
            </a:r>
          </a:p>
          <a:p>
            <a:pPr marL="0" indent="0">
              <a:buNone/>
            </a:pPr>
            <a:endParaRPr lang="en-US" dirty="0"/>
          </a:p>
          <a:p>
            <a:pPr marL="0" indent="0">
              <a:buNone/>
            </a:pPr>
            <a:r>
              <a:rPr lang="en-US" dirty="0" smtClean="0"/>
              <a:t>They were never given correct treatment for their disease. The panel found that the men were never given the choice to quit the study.</a:t>
            </a:r>
          </a:p>
        </p:txBody>
      </p:sp>
      <p:sp>
        <p:nvSpPr>
          <p:cNvPr id="4" name="TextBox 3"/>
          <p:cNvSpPr txBox="1"/>
          <p:nvPr/>
        </p:nvSpPr>
        <p:spPr>
          <a:xfrm>
            <a:off x="2514600" y="4953000"/>
            <a:ext cx="4800600" cy="369332"/>
          </a:xfrm>
          <a:prstGeom prst="rect">
            <a:avLst/>
          </a:prstGeom>
          <a:noFill/>
        </p:spPr>
        <p:txBody>
          <a:bodyPr wrap="square" rtlCol="0">
            <a:spAutoFit/>
          </a:bodyPr>
          <a:lstStyle/>
          <a:p>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8028" y="4206851"/>
            <a:ext cx="2887717" cy="2230961"/>
          </a:xfrm>
          <a:prstGeom prst="rect">
            <a:avLst/>
          </a:prstGeom>
          <a:noFill/>
          <a:ln>
            <a:noFill/>
          </a:ln>
          <a:effectLst>
            <a:glow rad="228600">
              <a:schemeClr val="accent1">
                <a:satMod val="175000"/>
                <a:alpha val="40000"/>
              </a:schemeClr>
            </a:glo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1752600" y="5606815"/>
            <a:ext cx="3733800" cy="830997"/>
          </a:xfrm>
          <a:prstGeom prst="rect">
            <a:avLst/>
          </a:prstGeom>
          <a:noFill/>
        </p:spPr>
        <p:txBody>
          <a:bodyPr wrap="square" rtlCol="0">
            <a:spAutoFit/>
          </a:bodyPr>
          <a:lstStyle/>
          <a:p>
            <a:r>
              <a:rPr lang="en-US" sz="2400" dirty="0" smtClean="0">
                <a:solidFill>
                  <a:schemeClr val="accent3">
                    <a:lumMod val="50000"/>
                  </a:schemeClr>
                </a:solidFill>
              </a:rPr>
              <a:t>New York Times article about the syphilis study.</a:t>
            </a:r>
            <a:endParaRPr lang="en-US" sz="2400" dirty="0">
              <a:solidFill>
                <a:schemeClr val="accent3">
                  <a:lumMod val="50000"/>
                </a:schemeClr>
              </a:solidFill>
            </a:endParaRPr>
          </a:p>
        </p:txBody>
      </p:sp>
    </p:spTree>
    <p:extLst>
      <p:ext uri="{BB962C8B-B14F-4D97-AF65-F5344CB8AC3E}">
        <p14:creationId xmlns:p14="http://schemas.microsoft.com/office/powerpoint/2010/main" val="632721490"/>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Advisory Panel</a:t>
            </a:r>
            <a:endParaRPr lang="en-US"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dirty="0" smtClean="0"/>
              <a:t>Concluded that the study was “ethically unjustified”</a:t>
            </a:r>
          </a:p>
          <a:p>
            <a:pPr>
              <a:buFont typeface="Wingdings" panose="05000000000000000000" pitchFamily="2" charset="2"/>
              <a:buChar char="§"/>
            </a:pPr>
            <a:r>
              <a:rPr lang="en-US" dirty="0" smtClean="0"/>
              <a:t>October 1972 – panel stopped the study and one month later, the end of the Tuskegee Study was announced</a:t>
            </a:r>
          </a:p>
          <a:p>
            <a:pPr>
              <a:buFont typeface="Wingdings" panose="05000000000000000000" pitchFamily="2" charset="2"/>
              <a:buChar char="§"/>
            </a:pPr>
            <a:r>
              <a:rPr lang="en-US" dirty="0" smtClean="0"/>
              <a:t>In 1974, a $10 million out-of-court settlement was reached – promised to give all living participants of the study lifetime medical benefits and burial services</a:t>
            </a:r>
          </a:p>
          <a:p>
            <a:pPr>
              <a:buFont typeface="Wingdings" panose="05000000000000000000" pitchFamily="2" charset="2"/>
              <a:buChar char="§"/>
            </a:pPr>
            <a:r>
              <a:rPr lang="en-US" dirty="0" smtClean="0"/>
              <a:t>Later on, wives, widows, and offspring were added. The last study participant died in January of 2004, and the last widow died in January 2009. There are currently fifteen offspring receiving the medical benefits.</a:t>
            </a:r>
          </a:p>
        </p:txBody>
      </p:sp>
    </p:spTree>
    <p:extLst>
      <p:ext uri="{BB962C8B-B14F-4D97-AF65-F5344CB8AC3E}">
        <p14:creationId xmlns:p14="http://schemas.microsoft.com/office/powerpoint/2010/main" val="3189957479"/>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Major Points </a:t>
            </a:r>
            <a:endParaRPr lang="en-US"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sz="2800" b="1" dirty="0" smtClean="0">
                <a:solidFill>
                  <a:schemeClr val="accent1">
                    <a:lumMod val="75000"/>
                  </a:schemeClr>
                </a:solidFill>
              </a:rPr>
              <a:t>1932</a:t>
            </a:r>
            <a:r>
              <a:rPr lang="en-US" sz="2800" dirty="0" smtClean="0"/>
              <a:t> – Study began including 322 with the disease and 201 without</a:t>
            </a:r>
          </a:p>
          <a:p>
            <a:pPr>
              <a:buFont typeface="Wingdings" panose="05000000000000000000" pitchFamily="2" charset="2"/>
              <a:buChar char="§"/>
            </a:pPr>
            <a:r>
              <a:rPr lang="en-US" sz="2800" b="1" dirty="0" smtClean="0">
                <a:solidFill>
                  <a:schemeClr val="accent1">
                    <a:lumMod val="75000"/>
                  </a:schemeClr>
                </a:solidFill>
              </a:rPr>
              <a:t>1940</a:t>
            </a:r>
            <a:r>
              <a:rPr lang="en-US" sz="2800" dirty="0" smtClean="0"/>
              <a:t> – efforts made to delay men from receiving treatment </a:t>
            </a:r>
          </a:p>
          <a:p>
            <a:pPr>
              <a:buFont typeface="Wingdings" panose="05000000000000000000" pitchFamily="2" charset="2"/>
              <a:buChar char="§"/>
            </a:pPr>
            <a:r>
              <a:rPr lang="en-US" sz="2800" b="1" dirty="0" smtClean="0">
                <a:solidFill>
                  <a:schemeClr val="accent1">
                    <a:lumMod val="75000"/>
                  </a:schemeClr>
                </a:solidFill>
              </a:rPr>
              <a:t>1945</a:t>
            </a:r>
            <a:r>
              <a:rPr lang="en-US" sz="2800" dirty="0" smtClean="0"/>
              <a:t>- Penicillin accepted as treatment choice for syphilis </a:t>
            </a:r>
          </a:p>
          <a:p>
            <a:pPr>
              <a:buFont typeface="Wingdings" panose="05000000000000000000" pitchFamily="2" charset="2"/>
              <a:buChar char="§"/>
            </a:pPr>
            <a:r>
              <a:rPr lang="en-US" sz="2800" b="1" dirty="0" smtClean="0">
                <a:solidFill>
                  <a:schemeClr val="accent1">
                    <a:lumMod val="75000"/>
                  </a:schemeClr>
                </a:solidFill>
              </a:rPr>
              <a:t>1972</a:t>
            </a:r>
            <a:r>
              <a:rPr lang="en-US" sz="2800" dirty="0" smtClean="0"/>
              <a:t> – Study ends</a:t>
            </a:r>
          </a:p>
          <a:p>
            <a:pPr>
              <a:buFont typeface="Wingdings" panose="05000000000000000000" pitchFamily="2" charset="2"/>
              <a:buChar char="§"/>
            </a:pPr>
            <a:r>
              <a:rPr lang="en-US" sz="2800" b="1" dirty="0" smtClean="0">
                <a:solidFill>
                  <a:schemeClr val="accent1">
                    <a:lumMod val="75000"/>
                  </a:schemeClr>
                </a:solidFill>
              </a:rPr>
              <a:t>1974</a:t>
            </a:r>
            <a:r>
              <a:rPr lang="en-US" sz="2800" dirty="0" smtClean="0"/>
              <a:t> – Tuskegee Health Benefit Program (THBP) was established to provide health benefits for participants of study, and families </a:t>
            </a:r>
          </a:p>
        </p:txBody>
      </p:sp>
    </p:spTree>
    <p:extLst>
      <p:ext uri="{BB962C8B-B14F-4D97-AF65-F5344CB8AC3E}">
        <p14:creationId xmlns:p14="http://schemas.microsoft.com/office/powerpoint/2010/main" val="4024631559"/>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a:t>
            </a:r>
            <a:endParaRPr lang="en-US" dirty="0"/>
          </a:p>
        </p:txBody>
      </p:sp>
      <p:sp>
        <p:nvSpPr>
          <p:cNvPr id="3" name="Content Placeholder 2"/>
          <p:cNvSpPr>
            <a:spLocks noGrp="1"/>
          </p:cNvSpPr>
          <p:nvPr>
            <p:ph idx="1"/>
          </p:nvPr>
        </p:nvSpPr>
        <p:spPr/>
        <p:txBody>
          <a:bodyPr/>
          <a:lstStyle/>
          <a:p>
            <a:r>
              <a:rPr lang="en-US" dirty="0">
                <a:hlinkClick r:id="rId2"/>
              </a:rPr>
              <a:t>http://</a:t>
            </a:r>
            <a:r>
              <a:rPr lang="en-US" dirty="0" smtClean="0">
                <a:hlinkClick r:id="rId2"/>
              </a:rPr>
              <a:t>www.cdc.gov/tuskegee/timeline.htm</a:t>
            </a:r>
            <a:endParaRPr lang="en-US" dirty="0" smtClean="0"/>
          </a:p>
          <a:p>
            <a:r>
              <a:rPr lang="en-US" dirty="0">
                <a:hlinkClick r:id="rId3"/>
              </a:rPr>
              <a:t>http://</a:t>
            </a:r>
            <a:r>
              <a:rPr lang="en-US" dirty="0" smtClean="0">
                <a:hlinkClick r:id="rId3"/>
              </a:rPr>
              <a:t>dictionary.reference.com/browse/syphilis?s=t</a:t>
            </a:r>
            <a:endParaRPr lang="en-US" dirty="0" smtClean="0"/>
          </a:p>
          <a:p>
            <a:r>
              <a:rPr lang="en-US" dirty="0">
                <a:hlinkClick r:id="rId4"/>
              </a:rPr>
              <a:t>http://</a:t>
            </a:r>
            <a:r>
              <a:rPr lang="en-US" dirty="0" smtClean="0">
                <a:hlinkClick r:id="rId4"/>
              </a:rPr>
              <a:t>en.wikipedia.org/wiki/Tuskegee_syphilis_experiment</a:t>
            </a:r>
            <a:endParaRPr lang="en-US" dirty="0" smtClean="0"/>
          </a:p>
          <a:p>
            <a:r>
              <a:rPr lang="en-US" dirty="0">
                <a:hlinkClick r:id="rId5"/>
              </a:rPr>
              <a:t>https://alondranelson.wordpress.com/2012/07/25/tuskegee-and-the-black-panther-party</a:t>
            </a:r>
            <a:r>
              <a:rPr lang="en-US" dirty="0" smtClean="0">
                <a:hlinkClick r:id="rId5"/>
              </a:rPr>
              <a:t>/</a:t>
            </a:r>
            <a:endParaRPr lang="en-US" dirty="0" smtClean="0"/>
          </a:p>
          <a:p>
            <a:r>
              <a:rPr lang="en-US" dirty="0">
                <a:hlinkClick r:id="rId6"/>
              </a:rPr>
              <a:t>http://</a:t>
            </a:r>
            <a:r>
              <a:rPr lang="en-US" dirty="0" smtClean="0">
                <a:hlinkClick r:id="rId6"/>
              </a:rPr>
              <a:t>www.usrf.org/uro-video/Tuskegee_2004/Article_Header.jpg</a:t>
            </a:r>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323875836"/>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67</TotalTime>
  <Words>462</Words>
  <Application>Microsoft Office PowerPoint</Application>
  <PresentationFormat>On-screen Show (4:3)</PresentationFormat>
  <Paragraphs>45</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Adjacency</vt:lpstr>
      <vt:lpstr>Tuskegee Syphilis Study</vt:lpstr>
      <vt:lpstr>Syphilis Study</vt:lpstr>
      <vt:lpstr>The Treatment</vt:lpstr>
      <vt:lpstr>Ad Hoc Advisory Panel</vt:lpstr>
      <vt:lpstr>Advisory Panel</vt:lpstr>
      <vt:lpstr>Review of Major Points </vt:lpstr>
      <vt:lpstr>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Tuskegee Syphilis Study</dc:title>
  <dc:creator>Kelly Riedell</dc:creator>
  <cp:lastModifiedBy>Megan Gilk</cp:lastModifiedBy>
  <cp:revision>10</cp:revision>
  <dcterms:created xsi:type="dcterms:W3CDTF">2015-05-18T14:43:07Z</dcterms:created>
  <dcterms:modified xsi:type="dcterms:W3CDTF">2015-05-19T16:18:22Z</dcterms:modified>
</cp:coreProperties>
</file>