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1"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9" d="100"/>
          <a:sy n="89" d="100"/>
        </p:scale>
        <p:origin x="466"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F45E25D-9854-4C31-90CB-8EEF5DE3BD09}"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AA1745-FE1E-4006-908E-FC561F6BE1A6}" type="slidenum">
              <a:rPr lang="en-US" smtClean="0"/>
              <a:t>‹#›</a:t>
            </a:fld>
            <a:endParaRPr lang="en-US"/>
          </a:p>
        </p:txBody>
      </p:sp>
    </p:spTree>
    <p:extLst>
      <p:ext uri="{BB962C8B-B14F-4D97-AF65-F5344CB8AC3E}">
        <p14:creationId xmlns:p14="http://schemas.microsoft.com/office/powerpoint/2010/main" val="383324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45E25D-9854-4C31-90CB-8EEF5DE3BD09}" type="datetimeFigureOut">
              <a:rPr lang="en-US" smtClean="0"/>
              <a:t>5/19/2015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AA1745-FE1E-4006-908E-FC561F6BE1A6}" type="slidenum">
              <a:rPr lang="en-US" smtClean="0"/>
              <a:t>‹#›</a:t>
            </a:fld>
            <a:endParaRPr lang="en-US"/>
          </a:p>
        </p:txBody>
      </p:sp>
    </p:spTree>
    <p:extLst>
      <p:ext uri="{BB962C8B-B14F-4D97-AF65-F5344CB8AC3E}">
        <p14:creationId xmlns:p14="http://schemas.microsoft.com/office/powerpoint/2010/main" val="1814663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45E25D-9854-4C31-90CB-8EEF5DE3BD09}"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AA1745-FE1E-4006-908E-FC561F6BE1A6}" type="slidenum">
              <a:rPr lang="en-US" smtClean="0"/>
              <a:t>‹#›</a:t>
            </a:fld>
            <a:endParaRPr lang="en-US"/>
          </a:p>
        </p:txBody>
      </p:sp>
    </p:spTree>
    <p:extLst>
      <p:ext uri="{BB962C8B-B14F-4D97-AF65-F5344CB8AC3E}">
        <p14:creationId xmlns:p14="http://schemas.microsoft.com/office/powerpoint/2010/main" val="30124358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45E25D-9854-4C31-90CB-8EEF5DE3BD09}"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AA1745-FE1E-4006-908E-FC561F6BE1A6}"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49612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45E25D-9854-4C31-90CB-8EEF5DE3BD09}"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AA1745-FE1E-4006-908E-FC561F6BE1A6}" type="slidenum">
              <a:rPr lang="en-US" smtClean="0"/>
              <a:t>‹#›</a:t>
            </a:fld>
            <a:endParaRPr lang="en-US"/>
          </a:p>
        </p:txBody>
      </p:sp>
    </p:spTree>
    <p:extLst>
      <p:ext uri="{BB962C8B-B14F-4D97-AF65-F5344CB8AC3E}">
        <p14:creationId xmlns:p14="http://schemas.microsoft.com/office/powerpoint/2010/main" val="24453808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F45E25D-9854-4C31-90CB-8EEF5DE3BD09}" type="datetimeFigureOut">
              <a:rPr lang="en-US" smtClean="0"/>
              <a:t>5/19/2015</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AA1745-FE1E-4006-908E-FC561F6BE1A6}" type="slidenum">
              <a:rPr lang="en-US" smtClean="0"/>
              <a:t>‹#›</a:t>
            </a:fld>
            <a:endParaRPr lang="en-US"/>
          </a:p>
        </p:txBody>
      </p:sp>
    </p:spTree>
    <p:extLst>
      <p:ext uri="{BB962C8B-B14F-4D97-AF65-F5344CB8AC3E}">
        <p14:creationId xmlns:p14="http://schemas.microsoft.com/office/powerpoint/2010/main" val="18366500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F45E25D-9854-4C31-90CB-8EEF5DE3BD09}" type="datetimeFigureOut">
              <a:rPr lang="en-US" smtClean="0"/>
              <a:t>5/19/2015</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AA1745-FE1E-4006-908E-FC561F6BE1A6}" type="slidenum">
              <a:rPr lang="en-US" smtClean="0"/>
              <a:t>‹#›</a:t>
            </a:fld>
            <a:endParaRPr lang="en-US"/>
          </a:p>
        </p:txBody>
      </p:sp>
    </p:spTree>
    <p:extLst>
      <p:ext uri="{BB962C8B-B14F-4D97-AF65-F5344CB8AC3E}">
        <p14:creationId xmlns:p14="http://schemas.microsoft.com/office/powerpoint/2010/main" val="34175197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F45E25D-9854-4C31-90CB-8EEF5DE3BD09}"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AA1745-FE1E-4006-908E-FC561F6BE1A6}" type="slidenum">
              <a:rPr lang="en-US" smtClean="0"/>
              <a:t>‹#›</a:t>
            </a:fld>
            <a:endParaRPr lang="en-US"/>
          </a:p>
        </p:txBody>
      </p:sp>
    </p:spTree>
    <p:extLst>
      <p:ext uri="{BB962C8B-B14F-4D97-AF65-F5344CB8AC3E}">
        <p14:creationId xmlns:p14="http://schemas.microsoft.com/office/powerpoint/2010/main" val="8044023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F45E25D-9854-4C31-90CB-8EEF5DE3BD09}"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AA1745-FE1E-4006-908E-FC561F6BE1A6}" type="slidenum">
              <a:rPr lang="en-US" smtClean="0"/>
              <a:t>‹#›</a:t>
            </a:fld>
            <a:endParaRPr lang="en-US"/>
          </a:p>
        </p:txBody>
      </p:sp>
    </p:spTree>
    <p:extLst>
      <p:ext uri="{BB962C8B-B14F-4D97-AF65-F5344CB8AC3E}">
        <p14:creationId xmlns:p14="http://schemas.microsoft.com/office/powerpoint/2010/main" val="3617854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F45E25D-9854-4C31-90CB-8EEF5DE3BD09}"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AA1745-FE1E-4006-908E-FC561F6BE1A6}" type="slidenum">
              <a:rPr lang="en-US" smtClean="0"/>
              <a:t>‹#›</a:t>
            </a:fld>
            <a:endParaRPr lang="en-US"/>
          </a:p>
        </p:txBody>
      </p:sp>
    </p:spTree>
    <p:extLst>
      <p:ext uri="{BB962C8B-B14F-4D97-AF65-F5344CB8AC3E}">
        <p14:creationId xmlns:p14="http://schemas.microsoft.com/office/powerpoint/2010/main" val="49998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45E25D-9854-4C31-90CB-8EEF5DE3BD09}"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AA1745-FE1E-4006-908E-FC561F6BE1A6}" type="slidenum">
              <a:rPr lang="en-US" smtClean="0"/>
              <a:t>‹#›</a:t>
            </a:fld>
            <a:endParaRPr lang="en-US"/>
          </a:p>
        </p:txBody>
      </p:sp>
    </p:spTree>
    <p:extLst>
      <p:ext uri="{BB962C8B-B14F-4D97-AF65-F5344CB8AC3E}">
        <p14:creationId xmlns:p14="http://schemas.microsoft.com/office/powerpoint/2010/main" val="1564549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F45E25D-9854-4C31-90CB-8EEF5DE3BD09}" type="datetimeFigureOut">
              <a:rPr lang="en-US" smtClean="0"/>
              <a:t>5/19/2015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AA1745-FE1E-4006-908E-FC561F6BE1A6}" type="slidenum">
              <a:rPr lang="en-US" smtClean="0"/>
              <a:t>‹#›</a:t>
            </a:fld>
            <a:endParaRPr lang="en-US"/>
          </a:p>
        </p:txBody>
      </p:sp>
    </p:spTree>
    <p:extLst>
      <p:ext uri="{BB962C8B-B14F-4D97-AF65-F5344CB8AC3E}">
        <p14:creationId xmlns:p14="http://schemas.microsoft.com/office/powerpoint/2010/main" val="2688535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F45E25D-9854-4C31-90CB-8EEF5DE3BD09}" type="datetimeFigureOut">
              <a:rPr lang="en-US" smtClean="0"/>
              <a:t>5/19/2015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AA1745-FE1E-4006-908E-FC561F6BE1A6}" type="slidenum">
              <a:rPr lang="en-US" smtClean="0"/>
              <a:t>‹#›</a:t>
            </a:fld>
            <a:endParaRPr lang="en-US"/>
          </a:p>
        </p:txBody>
      </p:sp>
    </p:spTree>
    <p:extLst>
      <p:ext uri="{BB962C8B-B14F-4D97-AF65-F5344CB8AC3E}">
        <p14:creationId xmlns:p14="http://schemas.microsoft.com/office/powerpoint/2010/main" val="103759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F45E25D-9854-4C31-90CB-8EEF5DE3BD09}" type="datetimeFigureOut">
              <a:rPr lang="en-US" smtClean="0"/>
              <a:t>5/19/2015</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CDAA1745-FE1E-4006-908E-FC561F6BE1A6}" type="slidenum">
              <a:rPr lang="en-US" smtClean="0"/>
              <a:t>‹#›</a:t>
            </a:fld>
            <a:endParaRPr lang="en-US"/>
          </a:p>
        </p:txBody>
      </p:sp>
    </p:spTree>
    <p:extLst>
      <p:ext uri="{BB962C8B-B14F-4D97-AF65-F5344CB8AC3E}">
        <p14:creationId xmlns:p14="http://schemas.microsoft.com/office/powerpoint/2010/main" val="24500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F45E25D-9854-4C31-90CB-8EEF5DE3BD09}" type="datetimeFigureOut">
              <a:rPr lang="en-US" smtClean="0"/>
              <a:t>5/19/2015</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CDAA1745-FE1E-4006-908E-FC561F6BE1A6}" type="slidenum">
              <a:rPr lang="en-US" smtClean="0"/>
              <a:t>‹#›</a:t>
            </a:fld>
            <a:endParaRPr lang="en-US"/>
          </a:p>
        </p:txBody>
      </p:sp>
    </p:spTree>
    <p:extLst>
      <p:ext uri="{BB962C8B-B14F-4D97-AF65-F5344CB8AC3E}">
        <p14:creationId xmlns:p14="http://schemas.microsoft.com/office/powerpoint/2010/main" val="3350333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F45E25D-9854-4C31-90CB-8EEF5DE3BD09}" type="datetimeFigureOut">
              <a:rPr lang="en-US" smtClean="0"/>
              <a:t>5/19/2015</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CDAA1745-FE1E-4006-908E-FC561F6BE1A6}" type="slidenum">
              <a:rPr lang="en-US" smtClean="0"/>
              <a:t>‹#›</a:t>
            </a:fld>
            <a:endParaRPr lang="en-US"/>
          </a:p>
        </p:txBody>
      </p:sp>
    </p:spTree>
    <p:extLst>
      <p:ext uri="{BB962C8B-B14F-4D97-AF65-F5344CB8AC3E}">
        <p14:creationId xmlns:p14="http://schemas.microsoft.com/office/powerpoint/2010/main" val="3003329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45E25D-9854-4C31-90CB-8EEF5DE3BD09}" type="datetimeFigureOut">
              <a:rPr lang="en-US" smtClean="0"/>
              <a:t>5/19/2015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AA1745-FE1E-4006-908E-FC561F6BE1A6}" type="slidenum">
              <a:rPr lang="en-US" smtClean="0"/>
              <a:t>‹#›</a:t>
            </a:fld>
            <a:endParaRPr lang="en-US"/>
          </a:p>
        </p:txBody>
      </p:sp>
    </p:spTree>
    <p:extLst>
      <p:ext uri="{BB962C8B-B14F-4D97-AF65-F5344CB8AC3E}">
        <p14:creationId xmlns:p14="http://schemas.microsoft.com/office/powerpoint/2010/main" val="2609797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F45E25D-9854-4C31-90CB-8EEF5DE3BD09}" type="datetimeFigureOut">
              <a:rPr lang="en-US" smtClean="0"/>
              <a:t>5/19/2015</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DAA1745-FE1E-4006-908E-FC561F6BE1A6}" type="slidenum">
              <a:rPr lang="en-US" smtClean="0"/>
              <a:t>‹#›</a:t>
            </a:fld>
            <a:endParaRPr lang="en-US"/>
          </a:p>
        </p:txBody>
      </p:sp>
    </p:spTree>
    <p:extLst>
      <p:ext uri="{BB962C8B-B14F-4D97-AF65-F5344CB8AC3E}">
        <p14:creationId xmlns:p14="http://schemas.microsoft.com/office/powerpoint/2010/main" val="352331337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lobby.la.psu.edu/066_Nuclear_Repository/Agency_Activities/EPA/EPA_Yucca_Mountain_Frequently_Asked_Questions.htm" TargetMode="External"/><Relationship Id="rId2" Type="http://schemas.openxmlformats.org/officeDocument/2006/relationships/hyperlink" Target="http://www.slate.com/articles/health_and_science/nuclear_power/2013/01/nuclear_waste_storage_why_did_yucca_mountain_fail_and_what_next.html" TargetMode="External"/><Relationship Id="rId1" Type="http://schemas.openxmlformats.org/officeDocument/2006/relationships/slideLayout" Target="../slideLayouts/slideLayout2.xml"/><Relationship Id="rId5" Type="http://schemas.openxmlformats.org/officeDocument/2006/relationships/hyperlink" Target="http://www.nirs.org/factsheets/yucca.pdf" TargetMode="External"/><Relationship Id="rId4" Type="http://schemas.openxmlformats.org/officeDocument/2006/relationships/hyperlink" Target="http://tisdelstirades.blogspot.com/2011/06/yucca-mountain-is-bad-idea-redux.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Yucca Mountain</a:t>
            </a:r>
            <a:endParaRPr lang="en-US" dirty="0"/>
          </a:p>
        </p:txBody>
      </p:sp>
      <p:sp>
        <p:nvSpPr>
          <p:cNvPr id="3" name="Subtitle 2"/>
          <p:cNvSpPr>
            <a:spLocks noGrp="1"/>
          </p:cNvSpPr>
          <p:nvPr>
            <p:ph type="subTitle" idx="1"/>
          </p:nvPr>
        </p:nvSpPr>
        <p:spPr/>
        <p:txBody>
          <a:bodyPr/>
          <a:lstStyle/>
          <a:p>
            <a:r>
              <a:rPr lang="en-US" dirty="0" smtClean="0"/>
              <a:t>Bella Kappenman</a:t>
            </a:r>
            <a:endParaRPr lang="en-US" dirty="0"/>
          </a:p>
        </p:txBody>
      </p:sp>
    </p:spTree>
    <p:extLst>
      <p:ext uri="{BB962C8B-B14F-4D97-AF65-F5344CB8AC3E}">
        <p14:creationId xmlns:p14="http://schemas.microsoft.com/office/powerpoint/2010/main" val="2536395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it?</a:t>
            </a:r>
            <a:endParaRPr lang="en-US" dirty="0"/>
          </a:p>
        </p:txBody>
      </p:sp>
      <p:sp>
        <p:nvSpPr>
          <p:cNvPr id="3" name="Content Placeholder 2"/>
          <p:cNvSpPr>
            <a:spLocks noGrp="1"/>
          </p:cNvSpPr>
          <p:nvPr>
            <p:ph idx="1"/>
          </p:nvPr>
        </p:nvSpPr>
        <p:spPr>
          <a:xfrm>
            <a:off x="500444" y="1152983"/>
            <a:ext cx="6918273" cy="5066662"/>
          </a:xfrm>
        </p:spPr>
        <p:txBody>
          <a:bodyPr>
            <a:normAutofit lnSpcReduction="10000"/>
          </a:bodyPr>
          <a:lstStyle/>
          <a:p>
            <a:r>
              <a:rPr lang="en-US" sz="2400" dirty="0" smtClean="0"/>
              <a:t>       Yucca Mountain is a</a:t>
            </a:r>
            <a:r>
              <a:rPr lang="en-US" sz="2400" dirty="0" smtClean="0"/>
              <a:t> </a:t>
            </a:r>
            <a:r>
              <a:rPr lang="en-US" sz="2400" dirty="0"/>
              <a:t>site in Nevada designed for the permanent storage of nuclear </a:t>
            </a:r>
            <a:r>
              <a:rPr lang="en-US" sz="2400" dirty="0" smtClean="0"/>
              <a:t>waste.</a:t>
            </a:r>
            <a:r>
              <a:rPr lang="en-US" sz="2400" dirty="0"/>
              <a:t> The Department of Energy (DOE) is studying Yucca Mountain </a:t>
            </a:r>
            <a:r>
              <a:rPr lang="en-US" sz="2400" dirty="0" smtClean="0"/>
              <a:t>to see if this would be a safe storage plan.</a:t>
            </a:r>
          </a:p>
          <a:p>
            <a:r>
              <a:rPr lang="en-US" sz="2400" dirty="0" smtClean="0"/>
              <a:t>If </a:t>
            </a:r>
            <a:r>
              <a:rPr lang="en-US" sz="2400" dirty="0"/>
              <a:t>approved, the site would be the nation's first </a:t>
            </a:r>
            <a:r>
              <a:rPr lang="en-US" sz="2400" dirty="0" smtClean="0"/>
              <a:t>storehouse for </a:t>
            </a:r>
            <a:r>
              <a:rPr lang="en-US" sz="2400" dirty="0"/>
              <a:t>permanent disposal of </a:t>
            </a:r>
            <a:r>
              <a:rPr lang="en-US" sz="2400" dirty="0" smtClean="0"/>
              <a:t>this high-level </a:t>
            </a:r>
            <a:r>
              <a:rPr lang="en-US" sz="2400" dirty="0"/>
              <a:t>radioactive </a:t>
            </a:r>
            <a:r>
              <a:rPr lang="en-US" sz="2400" dirty="0" smtClean="0"/>
              <a:t>waste</a:t>
            </a:r>
            <a:r>
              <a:rPr lang="en-US" sz="2400" dirty="0"/>
              <a:t> </a:t>
            </a:r>
            <a:r>
              <a:rPr lang="en-US" sz="2400" dirty="0" smtClean="0"/>
              <a:t>and spent </a:t>
            </a:r>
            <a:r>
              <a:rPr lang="en-US" sz="2400" dirty="0"/>
              <a:t>nuclear fuel</a:t>
            </a:r>
            <a:r>
              <a:rPr lang="en-US" sz="2400" dirty="0" smtClean="0"/>
              <a:t>.</a:t>
            </a:r>
            <a:r>
              <a:rPr lang="en-US" sz="2400" dirty="0"/>
              <a:t>  </a:t>
            </a:r>
            <a:endParaRPr lang="en-US" sz="2400" dirty="0" smtClean="0"/>
          </a:p>
          <a:p>
            <a:r>
              <a:rPr lang="en-US" sz="2400" dirty="0" smtClean="0"/>
              <a:t>Yucca </a:t>
            </a:r>
            <a:r>
              <a:rPr lang="en-US" sz="2400" dirty="0"/>
              <a:t>mountain is located in Nye county, Nevada, 100 miles northwest of Las Vegas on federally-owned land on the edge of the Nevada Test Site.</a:t>
            </a:r>
            <a:endParaRPr lang="en-US" sz="2400"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94762" y="2082089"/>
            <a:ext cx="4010563" cy="3208450"/>
          </a:xfrm>
          <a:prstGeom prst="rect">
            <a:avLst/>
          </a:prstGeom>
        </p:spPr>
      </p:pic>
    </p:spTree>
    <p:extLst>
      <p:ext uri="{BB962C8B-B14F-4D97-AF65-F5344CB8AC3E}">
        <p14:creationId xmlns:p14="http://schemas.microsoft.com/office/powerpoint/2010/main" val="2268901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Problem?</a:t>
            </a:r>
            <a:endParaRPr lang="en-US" dirty="0"/>
          </a:p>
        </p:txBody>
      </p:sp>
      <p:sp>
        <p:nvSpPr>
          <p:cNvPr id="3" name="Content Placeholder 2"/>
          <p:cNvSpPr>
            <a:spLocks noGrp="1"/>
          </p:cNvSpPr>
          <p:nvPr>
            <p:ph idx="1"/>
          </p:nvPr>
        </p:nvSpPr>
        <p:spPr>
          <a:xfrm>
            <a:off x="1104293" y="1224782"/>
            <a:ext cx="8946541" cy="4195481"/>
          </a:xfrm>
        </p:spPr>
        <p:txBody>
          <a:bodyPr>
            <a:normAutofit fontScale="85000" lnSpcReduction="10000"/>
          </a:bodyPr>
          <a:lstStyle/>
          <a:p>
            <a:r>
              <a:rPr lang="en-US" dirty="0"/>
              <a:t>The DOE is finding more and </a:t>
            </a:r>
            <a:r>
              <a:rPr lang="en-US" dirty="0" smtClean="0"/>
              <a:t>more problems </a:t>
            </a:r>
            <a:r>
              <a:rPr lang="en-US" dirty="0"/>
              <a:t>with the “natural barrier”</a:t>
            </a:r>
            <a:r>
              <a:rPr lang="en-US" b="1" dirty="0"/>
              <a:t> </a:t>
            </a:r>
            <a:r>
              <a:rPr lang="en-US" dirty="0"/>
              <a:t>system </a:t>
            </a:r>
            <a:r>
              <a:rPr lang="en-US" dirty="0" smtClean="0"/>
              <a:t>at Yucca Mountain. They appear to be </a:t>
            </a:r>
            <a:r>
              <a:rPr lang="en-US" dirty="0"/>
              <a:t>scrambling to piece together an </a:t>
            </a:r>
            <a:r>
              <a:rPr lang="en-US" dirty="0" smtClean="0"/>
              <a:t>engineered barrier </a:t>
            </a:r>
            <a:r>
              <a:rPr lang="en-US" dirty="0"/>
              <a:t>system that delay but not </a:t>
            </a:r>
            <a:r>
              <a:rPr lang="en-US" dirty="0" smtClean="0"/>
              <a:t>prevent leakage </a:t>
            </a:r>
            <a:r>
              <a:rPr lang="en-US" dirty="0"/>
              <a:t>into the </a:t>
            </a:r>
            <a:r>
              <a:rPr lang="en-US" dirty="0" smtClean="0"/>
              <a:t>groundwater. </a:t>
            </a:r>
          </a:p>
          <a:p>
            <a:r>
              <a:rPr lang="en-US" dirty="0" smtClean="0"/>
              <a:t>The </a:t>
            </a:r>
            <a:r>
              <a:rPr lang="en-US" dirty="0"/>
              <a:t>Department of Energy’s </a:t>
            </a:r>
            <a:r>
              <a:rPr lang="en-US" dirty="0" smtClean="0"/>
              <a:t>own studies </a:t>
            </a:r>
            <a:r>
              <a:rPr lang="en-US" dirty="0"/>
              <a:t>show that if the groundwater is </a:t>
            </a:r>
            <a:r>
              <a:rPr lang="en-US" dirty="0" smtClean="0"/>
              <a:t>contaminated, people </a:t>
            </a:r>
            <a:r>
              <a:rPr lang="en-US" dirty="0"/>
              <a:t>will be harmed by </a:t>
            </a:r>
            <a:r>
              <a:rPr lang="en-US" dirty="0" smtClean="0"/>
              <a:t>drinking this water</a:t>
            </a:r>
            <a:r>
              <a:rPr lang="en-US" dirty="0"/>
              <a:t>, eating </a:t>
            </a:r>
            <a:r>
              <a:rPr lang="en-US" dirty="0" smtClean="0"/>
              <a:t>produce grown </a:t>
            </a:r>
            <a:r>
              <a:rPr lang="en-US" dirty="0"/>
              <a:t>w</a:t>
            </a:r>
            <a:r>
              <a:rPr lang="en-US" dirty="0" smtClean="0"/>
              <a:t>ith the </a:t>
            </a:r>
            <a:r>
              <a:rPr lang="en-US" dirty="0"/>
              <a:t>contaminated water, and drinking </a:t>
            </a:r>
            <a:r>
              <a:rPr lang="en-US" dirty="0" smtClean="0"/>
              <a:t>milk from </a:t>
            </a:r>
            <a:r>
              <a:rPr lang="en-US" dirty="0"/>
              <a:t>cows that have been exposed to </a:t>
            </a:r>
            <a:r>
              <a:rPr lang="en-US" dirty="0" smtClean="0"/>
              <a:t>the contamination </a:t>
            </a:r>
            <a:r>
              <a:rPr lang="en-US" dirty="0"/>
              <a:t>through their feed and </a:t>
            </a:r>
            <a:r>
              <a:rPr lang="en-US" dirty="0" smtClean="0"/>
              <a:t>drink.</a:t>
            </a:r>
          </a:p>
          <a:p>
            <a:r>
              <a:rPr lang="en-US" dirty="0" smtClean="0"/>
              <a:t>Another problem is transportation. The </a:t>
            </a:r>
            <a:r>
              <a:rPr lang="en-US" dirty="0"/>
              <a:t>waste from 104+ separate sites around the U.S. would have to be relocated </a:t>
            </a:r>
            <a:r>
              <a:rPr lang="en-US" dirty="0" smtClean="0"/>
              <a:t>here</a:t>
            </a:r>
            <a:r>
              <a:rPr lang="en-US" dirty="0"/>
              <a:t>, </a:t>
            </a:r>
            <a:r>
              <a:rPr lang="en-US" dirty="0" smtClean="0"/>
              <a:t>this would take hundreds of </a:t>
            </a:r>
            <a:r>
              <a:rPr lang="en-US" dirty="0"/>
              <a:t>trips by truck (with the waste encased in specially made </a:t>
            </a:r>
            <a:r>
              <a:rPr lang="en-US" dirty="0" smtClean="0"/>
              <a:t>containers. Most </a:t>
            </a:r>
            <a:r>
              <a:rPr lang="en-US" dirty="0"/>
              <a:t>shipments would run through one or more major metropolitan areas. The casks do not leak </a:t>
            </a:r>
            <a:r>
              <a:rPr lang="en-US" dirty="0" smtClean="0"/>
              <a:t>radiation </a:t>
            </a:r>
            <a:r>
              <a:rPr lang="en-US" dirty="0"/>
              <a:t>in harmful amounts, but if an accident were to happen, it could result in massive radioactive contamination of an American city. </a:t>
            </a:r>
            <a:br>
              <a:rPr lang="en-US" dirty="0"/>
            </a:b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16393" y="4868413"/>
            <a:ext cx="3707512" cy="1884652"/>
          </a:xfrm>
          <a:prstGeom prst="rect">
            <a:avLst/>
          </a:prstGeom>
        </p:spPr>
      </p:pic>
    </p:spTree>
    <p:extLst>
      <p:ext uri="{BB962C8B-B14F-4D97-AF65-F5344CB8AC3E}">
        <p14:creationId xmlns:p14="http://schemas.microsoft.com/office/powerpoint/2010/main" val="673475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Effects of Nuclear Waste?</a:t>
            </a:r>
            <a:endParaRPr lang="en-US" dirty="0"/>
          </a:p>
        </p:txBody>
      </p:sp>
      <p:sp>
        <p:nvSpPr>
          <p:cNvPr id="3" name="Content Placeholder 2"/>
          <p:cNvSpPr>
            <a:spLocks noGrp="1"/>
          </p:cNvSpPr>
          <p:nvPr>
            <p:ph idx="1"/>
          </p:nvPr>
        </p:nvSpPr>
        <p:spPr/>
        <p:txBody>
          <a:bodyPr/>
          <a:lstStyle/>
          <a:p>
            <a:r>
              <a:rPr lang="en-US" dirty="0"/>
              <a:t>Ionizing radiation is powerful enough to alter cellular chemicals and disrupt normal cell functioning. Ionizing radiation is potentially harmful to humans by causing damage to tissue. The </a:t>
            </a:r>
            <a:r>
              <a:rPr lang="en-US" dirty="0" smtClean="0"/>
              <a:t>level of damage </a:t>
            </a:r>
            <a:r>
              <a:rPr lang="en-US" dirty="0"/>
              <a:t>depends on the amount of </a:t>
            </a:r>
            <a:r>
              <a:rPr lang="en-US" dirty="0" smtClean="0"/>
              <a:t>radiation. </a:t>
            </a:r>
            <a:r>
              <a:rPr lang="en-US" dirty="0"/>
              <a:t>The effects of low levels of radiation range from being insignificant to the </a:t>
            </a:r>
            <a:r>
              <a:rPr lang="en-US" dirty="0" smtClean="0"/>
              <a:t>start </a:t>
            </a:r>
            <a:r>
              <a:rPr lang="en-US" dirty="0"/>
              <a:t>of cancer or </a:t>
            </a:r>
            <a:r>
              <a:rPr lang="en-US" dirty="0" smtClean="0"/>
              <a:t>genetic effects.</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89762" y="3864633"/>
            <a:ext cx="2648309" cy="2648309"/>
          </a:xfrm>
          <a:prstGeom prst="rect">
            <a:avLst/>
          </a:prstGeom>
        </p:spPr>
      </p:pic>
    </p:spTree>
    <p:extLst>
      <p:ext uri="{BB962C8B-B14F-4D97-AF65-F5344CB8AC3E}">
        <p14:creationId xmlns:p14="http://schemas.microsoft.com/office/powerpoint/2010/main" val="3067490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isn’t it being used?</a:t>
            </a:r>
            <a:endParaRPr lang="en-US" dirty="0"/>
          </a:p>
        </p:txBody>
      </p:sp>
      <p:sp>
        <p:nvSpPr>
          <p:cNvPr id="3" name="Content Placeholder 2"/>
          <p:cNvSpPr>
            <a:spLocks noGrp="1"/>
          </p:cNvSpPr>
          <p:nvPr>
            <p:ph idx="1"/>
          </p:nvPr>
        </p:nvSpPr>
        <p:spPr/>
        <p:txBody>
          <a:bodyPr/>
          <a:lstStyle/>
          <a:p>
            <a:r>
              <a:rPr lang="en-US" dirty="0" smtClean="0"/>
              <a:t>As of right now Yucca Mountain sits empty and unused</a:t>
            </a:r>
            <a:r>
              <a:rPr lang="en-US" dirty="0"/>
              <a:t>. The answer in one word: politics. </a:t>
            </a:r>
            <a:r>
              <a:rPr lang="en-US" dirty="0" smtClean="0"/>
              <a:t>Under </a:t>
            </a:r>
            <a:r>
              <a:rPr lang="en-US" dirty="0"/>
              <a:t>the 1982 Nuclear Waste Policy Act, the feds were supposed to find a place to bury the old fuel for good. </a:t>
            </a:r>
            <a:r>
              <a:rPr lang="en-US" dirty="0" smtClean="0"/>
              <a:t>They picked Yucca Mountain. But </a:t>
            </a:r>
            <a:r>
              <a:rPr lang="en-US" dirty="0"/>
              <a:t>there is a</a:t>
            </a:r>
            <a:r>
              <a:rPr lang="en-US" dirty="0" smtClean="0"/>
              <a:t> problem: </a:t>
            </a:r>
            <a:r>
              <a:rPr lang="en-US" dirty="0"/>
              <a:t>Almost everybody in Nevada hates the project. </a:t>
            </a:r>
            <a:r>
              <a:rPr lang="en-US" dirty="0" smtClean="0"/>
              <a:t>In </a:t>
            </a:r>
            <a:r>
              <a:rPr lang="en-US" dirty="0"/>
              <a:t>a 2008 campaign speech in Las Vegas, President Obama promised to find “some place other than right here at Yucca Mountain" for the nation's nuclear waste. He went on to win the state. There's only one problem: The 1987 law specifically names Yucca Mountain as the U.S. site for the nation's first nuclear waste dump. Legally, there is no other option.</a:t>
            </a:r>
          </a:p>
        </p:txBody>
      </p:sp>
    </p:spTree>
    <p:extLst>
      <p:ext uri="{BB962C8B-B14F-4D97-AF65-F5344CB8AC3E}">
        <p14:creationId xmlns:p14="http://schemas.microsoft.com/office/powerpoint/2010/main" val="580042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www.slate.com/articles/health_and_science/nuclear_power/2013/01/nuclear_waste_storage_why_did_yucca_mountain_fail_and_what_next.html</a:t>
            </a:r>
            <a:endParaRPr lang="en-US" dirty="0" smtClean="0"/>
          </a:p>
          <a:p>
            <a:r>
              <a:rPr lang="en-US" dirty="0">
                <a:hlinkClick r:id="rId3"/>
              </a:rPr>
              <a:t>http://</a:t>
            </a:r>
            <a:r>
              <a:rPr lang="en-US" dirty="0" smtClean="0">
                <a:hlinkClick r:id="rId3"/>
              </a:rPr>
              <a:t>lobby.la.psu.edu/066_Nuclear_Repository/Agency_Activities/EPA/EPA_Yucca_Mountain_Frequently_Asked_Questions.htm</a:t>
            </a:r>
            <a:endParaRPr lang="en-US" dirty="0" smtClean="0"/>
          </a:p>
          <a:p>
            <a:r>
              <a:rPr lang="en-US" dirty="0">
                <a:hlinkClick r:id="rId4"/>
              </a:rPr>
              <a:t>http://</a:t>
            </a:r>
            <a:r>
              <a:rPr lang="en-US" dirty="0" smtClean="0">
                <a:hlinkClick r:id="rId4"/>
              </a:rPr>
              <a:t>tisdelstirades.blogspot.com/2011/06/yucca-mountain-is-bad-idea-redux.html</a:t>
            </a:r>
            <a:endParaRPr lang="en-US" dirty="0" smtClean="0"/>
          </a:p>
          <a:p>
            <a:r>
              <a:rPr lang="en-US">
                <a:hlinkClick r:id="rId5"/>
              </a:rPr>
              <a:t>http</a:t>
            </a:r>
            <a:r>
              <a:rPr lang="en-US">
                <a:hlinkClick r:id="rId5"/>
              </a:rPr>
              <a:t>://</a:t>
            </a:r>
            <a:r>
              <a:rPr lang="en-US" smtClean="0">
                <a:hlinkClick r:id="rId5"/>
              </a:rPr>
              <a:t>www.nirs.org/factsheets/yucca.pdf</a:t>
            </a:r>
            <a:endParaRPr lang="en-US" smtClean="0"/>
          </a:p>
          <a:p>
            <a:endParaRPr lang="en-US" dirty="0"/>
          </a:p>
        </p:txBody>
      </p:sp>
    </p:spTree>
    <p:extLst>
      <p:ext uri="{BB962C8B-B14F-4D97-AF65-F5344CB8AC3E}">
        <p14:creationId xmlns:p14="http://schemas.microsoft.com/office/powerpoint/2010/main" val="4441043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83</TotalTime>
  <Words>469</Words>
  <Application>Microsoft Office PowerPoint</Application>
  <PresentationFormat>Widescreen</PresentationFormat>
  <Paragraphs>19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Century Gothic</vt:lpstr>
      <vt:lpstr>Wingdings 3</vt:lpstr>
      <vt:lpstr>Ion</vt:lpstr>
      <vt:lpstr>Yucca Mountain</vt:lpstr>
      <vt:lpstr>What is it?</vt:lpstr>
      <vt:lpstr>What is the Problem?</vt:lpstr>
      <vt:lpstr>What are the Effects of Nuclear Waste?</vt:lpstr>
      <vt:lpstr>Why isn’t it being used?</vt:lpstr>
      <vt:lpstr>Sources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Yucca Mountain</dc:title>
  <dc:creator>Isabella Kappenman</dc:creator>
  <cp:lastModifiedBy>Kappenman</cp:lastModifiedBy>
  <cp:revision>12</cp:revision>
  <dcterms:created xsi:type="dcterms:W3CDTF">2015-05-18T19:00:42Z</dcterms:created>
  <dcterms:modified xsi:type="dcterms:W3CDTF">2015-05-20T04:07:58Z</dcterms:modified>
</cp:coreProperties>
</file>