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06" r:id="rId2"/>
    <p:sldId id="266" r:id="rId3"/>
    <p:sldId id="303" r:id="rId4"/>
    <p:sldId id="305" r:id="rId5"/>
    <p:sldId id="269" r:id="rId6"/>
    <p:sldId id="304" r:id="rId7"/>
    <p:sldId id="270" r:id="rId8"/>
    <p:sldId id="351" r:id="rId9"/>
    <p:sldId id="274" r:id="rId10"/>
    <p:sldId id="346" r:id="rId11"/>
    <p:sldId id="278" r:id="rId12"/>
    <p:sldId id="364" r:id="rId13"/>
    <p:sldId id="299" r:id="rId14"/>
    <p:sldId id="300" r:id="rId15"/>
    <p:sldId id="301" r:id="rId16"/>
    <p:sldId id="302" r:id="rId17"/>
    <p:sldId id="281" r:id="rId18"/>
    <p:sldId id="288" r:id="rId19"/>
    <p:sldId id="283" r:id="rId20"/>
    <p:sldId id="284" r:id="rId21"/>
    <p:sldId id="309" r:id="rId22"/>
    <p:sldId id="285" r:id="rId23"/>
    <p:sldId id="286" r:id="rId24"/>
    <p:sldId id="287" r:id="rId25"/>
    <p:sldId id="312" r:id="rId26"/>
    <p:sldId id="307" r:id="rId27"/>
    <p:sldId id="308" r:id="rId28"/>
    <p:sldId id="310" r:id="rId29"/>
    <p:sldId id="311" r:id="rId30"/>
    <p:sldId id="314" r:id="rId31"/>
    <p:sldId id="356" r:id="rId32"/>
    <p:sldId id="355" r:id="rId33"/>
    <p:sldId id="315" r:id="rId34"/>
    <p:sldId id="289" r:id="rId35"/>
    <p:sldId id="316" r:id="rId36"/>
    <p:sldId id="317" r:id="rId37"/>
    <p:sldId id="313" r:id="rId38"/>
    <p:sldId id="290" r:id="rId39"/>
    <p:sldId id="291" r:id="rId40"/>
    <p:sldId id="292" r:id="rId41"/>
    <p:sldId id="293" r:id="rId42"/>
    <p:sldId id="294" r:id="rId43"/>
    <p:sldId id="295" r:id="rId44"/>
    <p:sldId id="297" r:id="rId45"/>
    <p:sldId id="325" r:id="rId46"/>
    <p:sldId id="298" r:id="rId47"/>
    <p:sldId id="320" r:id="rId48"/>
    <p:sldId id="324" r:id="rId49"/>
    <p:sldId id="319" r:id="rId50"/>
    <p:sldId id="323" r:id="rId51"/>
    <p:sldId id="322" r:id="rId52"/>
    <p:sldId id="328" r:id="rId53"/>
    <p:sldId id="326" r:id="rId54"/>
    <p:sldId id="327" r:id="rId55"/>
    <p:sldId id="321" r:id="rId56"/>
    <p:sldId id="332" r:id="rId57"/>
    <p:sldId id="329" r:id="rId58"/>
    <p:sldId id="330" r:id="rId59"/>
    <p:sldId id="331" r:id="rId60"/>
    <p:sldId id="353" r:id="rId61"/>
    <p:sldId id="333" r:id="rId62"/>
    <p:sldId id="334" r:id="rId63"/>
    <p:sldId id="348" r:id="rId64"/>
    <p:sldId id="335" r:id="rId65"/>
    <p:sldId id="336" r:id="rId66"/>
    <p:sldId id="352" r:id="rId67"/>
    <p:sldId id="337" r:id="rId68"/>
    <p:sldId id="338" r:id="rId69"/>
    <p:sldId id="350" r:id="rId70"/>
    <p:sldId id="339" r:id="rId71"/>
    <p:sldId id="340" r:id="rId72"/>
    <p:sldId id="342" r:id="rId73"/>
    <p:sldId id="344" r:id="rId74"/>
    <p:sldId id="347" r:id="rId75"/>
    <p:sldId id="349" r:id="rId76"/>
    <p:sldId id="354" r:id="rId77"/>
    <p:sldId id="359" r:id="rId78"/>
    <p:sldId id="357" r:id="rId79"/>
    <p:sldId id="343" r:id="rId80"/>
    <p:sldId id="345" r:id="rId81"/>
    <p:sldId id="358" r:id="rId82"/>
    <p:sldId id="361" r:id="rId83"/>
    <p:sldId id="363" r:id="rId84"/>
    <p:sldId id="36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506" y="-240"/>
      </p:cViewPr>
      <p:guideLst>
        <p:guide orient="horz" pos="2160"/>
        <p:guide pos="2880"/>
      </p:guideLst>
    </p:cSldViewPr>
  </p:slideViewPr>
  <p:notesTextViewPr>
    <p:cViewPr>
      <p:scale>
        <a:sx n="1" d="1"/>
        <a:sy n="1" d="1"/>
      </p:scale>
      <p:origin x="0" y="0"/>
    </p:cViewPr>
  </p:notesTextViewPr>
  <p:sorterViewPr>
    <p:cViewPr>
      <p:scale>
        <a:sx n="100" d="100"/>
        <a:sy n="100" d="100"/>
      </p:scale>
      <p:origin x="0" y="187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274048-AC51-4CFB-8200-FF7542000356}" type="datetimeFigureOut">
              <a:rPr lang="en-US" smtClean="0"/>
              <a:t>2/19/2017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E2D4E-B498-49BF-98E3-30B853067519}" type="slidenum">
              <a:rPr lang="en-US" smtClean="0"/>
              <a:t>‹#›</a:t>
            </a:fld>
            <a:endParaRPr lang="en-US"/>
          </a:p>
        </p:txBody>
      </p:sp>
    </p:spTree>
    <p:extLst>
      <p:ext uri="{BB962C8B-B14F-4D97-AF65-F5344CB8AC3E}">
        <p14:creationId xmlns:p14="http://schemas.microsoft.com/office/powerpoint/2010/main" val="350115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169" indent="-284732" eaLnBrk="0" hangingPunct="0">
              <a:spcBef>
                <a:spcPct val="30000"/>
              </a:spcBef>
              <a:defRPr sz="1200">
                <a:solidFill>
                  <a:schemeClr val="tx1"/>
                </a:solidFill>
                <a:latin typeface="Times New Roman" pitchFamily="18" charset="0"/>
              </a:defRPr>
            </a:lvl2pPr>
            <a:lvl3pPr marL="1142037" indent="-227163" eaLnBrk="0" hangingPunct="0">
              <a:spcBef>
                <a:spcPct val="30000"/>
              </a:spcBef>
              <a:defRPr sz="1200">
                <a:solidFill>
                  <a:schemeClr val="tx1"/>
                </a:solidFill>
                <a:latin typeface="Times New Roman" pitchFamily="18" charset="0"/>
              </a:defRPr>
            </a:lvl3pPr>
            <a:lvl4pPr marL="1599474" indent="-227163" eaLnBrk="0" hangingPunct="0">
              <a:spcBef>
                <a:spcPct val="30000"/>
              </a:spcBef>
              <a:defRPr sz="1200">
                <a:solidFill>
                  <a:schemeClr val="tx1"/>
                </a:solidFill>
                <a:latin typeface="Times New Roman" pitchFamily="18" charset="0"/>
              </a:defRPr>
            </a:lvl4pPr>
            <a:lvl5pPr marL="2056911" indent="-227163" eaLnBrk="0" hangingPunct="0">
              <a:spcBef>
                <a:spcPct val="30000"/>
              </a:spcBef>
              <a:defRPr sz="1200">
                <a:solidFill>
                  <a:schemeClr val="tx1"/>
                </a:solidFill>
                <a:latin typeface="Times New Roman" pitchFamily="18" charset="0"/>
              </a:defRPr>
            </a:lvl5pPr>
            <a:lvl6pPr marL="2505013" indent="-227163" eaLnBrk="0" fontAlgn="base" hangingPunct="0">
              <a:spcBef>
                <a:spcPct val="30000"/>
              </a:spcBef>
              <a:spcAft>
                <a:spcPct val="0"/>
              </a:spcAft>
              <a:defRPr sz="1200">
                <a:solidFill>
                  <a:schemeClr val="tx1"/>
                </a:solidFill>
                <a:latin typeface="Times New Roman" pitchFamily="18" charset="0"/>
              </a:defRPr>
            </a:lvl6pPr>
            <a:lvl7pPr marL="2953115" indent="-227163" eaLnBrk="0" fontAlgn="base" hangingPunct="0">
              <a:spcBef>
                <a:spcPct val="30000"/>
              </a:spcBef>
              <a:spcAft>
                <a:spcPct val="0"/>
              </a:spcAft>
              <a:defRPr sz="1200">
                <a:solidFill>
                  <a:schemeClr val="tx1"/>
                </a:solidFill>
                <a:latin typeface="Times New Roman" pitchFamily="18" charset="0"/>
              </a:defRPr>
            </a:lvl7pPr>
            <a:lvl8pPr marL="3401217" indent="-227163" eaLnBrk="0" fontAlgn="base" hangingPunct="0">
              <a:spcBef>
                <a:spcPct val="30000"/>
              </a:spcBef>
              <a:spcAft>
                <a:spcPct val="0"/>
              </a:spcAft>
              <a:defRPr sz="1200">
                <a:solidFill>
                  <a:schemeClr val="tx1"/>
                </a:solidFill>
                <a:latin typeface="Times New Roman" pitchFamily="18" charset="0"/>
              </a:defRPr>
            </a:lvl8pPr>
            <a:lvl9pPr marL="3849318" indent="-2271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712BC38-E448-4210-8330-A78C65F13420}" type="slidenum">
              <a:rPr lang="en-US" altLang="en-US" smtClean="0"/>
              <a:pPr eaLnBrk="1" hangingPunct="1">
                <a:spcBef>
                  <a:spcPct val="0"/>
                </a:spcBef>
              </a:pPr>
              <a:t>8</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5021" y="4342699"/>
            <a:ext cx="5027959" cy="4114956"/>
          </a:xfrm>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E2D4E-B498-49BF-98E3-30B853067519}" type="slidenum">
              <a:rPr lang="en-US" smtClean="0"/>
              <a:t>57</a:t>
            </a:fld>
            <a:endParaRPr lang="en-US"/>
          </a:p>
        </p:txBody>
      </p:sp>
    </p:spTree>
    <p:extLst>
      <p:ext uri="{BB962C8B-B14F-4D97-AF65-F5344CB8AC3E}">
        <p14:creationId xmlns:p14="http://schemas.microsoft.com/office/powerpoint/2010/main" val="2346383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01E39-4B7C-4AF3-A2A6-D4A926CD2E74}" type="datetimeFigureOut">
              <a:rPr lang="en-US" smtClean="0"/>
              <a:t>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344449996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01E39-4B7C-4AF3-A2A6-D4A926CD2E74}" type="datetimeFigureOut">
              <a:rPr lang="en-US" smtClean="0"/>
              <a:t>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298818137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01E39-4B7C-4AF3-A2A6-D4A926CD2E74}" type="datetimeFigureOut">
              <a:rPr lang="en-US" smtClean="0"/>
              <a:t>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3795722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0804B76-6213-40B0-8636-2A3B767155D8}" type="slidenum">
              <a:rPr lang="en-US" altLang="en-US"/>
              <a:pPr>
                <a:defRPr/>
              </a:pPr>
              <a:t>‹#›</a:t>
            </a:fld>
            <a:endParaRPr lang="en-US" altLang="en-US"/>
          </a:p>
        </p:txBody>
      </p:sp>
    </p:spTree>
    <p:extLst>
      <p:ext uri="{BB962C8B-B14F-4D97-AF65-F5344CB8AC3E}">
        <p14:creationId xmlns:p14="http://schemas.microsoft.com/office/powerpoint/2010/main" val="190517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01E39-4B7C-4AF3-A2A6-D4A926CD2E74}" type="datetimeFigureOut">
              <a:rPr lang="en-US" smtClean="0"/>
              <a:t>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45927942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01E39-4B7C-4AF3-A2A6-D4A926CD2E74}" type="datetimeFigureOut">
              <a:rPr lang="en-US" smtClean="0"/>
              <a:t>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9676158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01E39-4B7C-4AF3-A2A6-D4A926CD2E74}" type="datetimeFigureOut">
              <a:rPr lang="en-US" smtClean="0"/>
              <a:t>2/19/2017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25425046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01E39-4B7C-4AF3-A2A6-D4A926CD2E74}" type="datetimeFigureOut">
              <a:rPr lang="en-US" smtClean="0"/>
              <a:t>2/19/2017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29524262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01E39-4B7C-4AF3-A2A6-D4A926CD2E74}" type="datetimeFigureOut">
              <a:rPr lang="en-US" smtClean="0"/>
              <a:t>2/19/2017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423632731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01E39-4B7C-4AF3-A2A6-D4A926CD2E74}" type="datetimeFigureOut">
              <a:rPr lang="en-US" smtClean="0"/>
              <a:t>2/19/2017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356336780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01E39-4B7C-4AF3-A2A6-D4A926CD2E74}" type="datetimeFigureOut">
              <a:rPr lang="en-US" smtClean="0"/>
              <a:t>2/19/2017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95115668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01E39-4B7C-4AF3-A2A6-D4A926CD2E74}" type="datetimeFigureOut">
              <a:rPr lang="en-US" smtClean="0"/>
              <a:t>2/19/2017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428483982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01E39-4B7C-4AF3-A2A6-D4A926CD2E74}" type="datetimeFigureOut">
              <a:rPr lang="en-US" smtClean="0"/>
              <a:t>2/19/2017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1FBF1-1421-4B61-8A4F-09D3B410308A}" type="slidenum">
              <a:rPr lang="en-US" smtClean="0"/>
              <a:t>‹#›</a:t>
            </a:fld>
            <a:endParaRPr lang="en-US"/>
          </a:p>
        </p:txBody>
      </p:sp>
    </p:spTree>
    <p:extLst>
      <p:ext uri="{BB962C8B-B14F-4D97-AF65-F5344CB8AC3E}">
        <p14:creationId xmlns:p14="http://schemas.microsoft.com/office/powerpoint/2010/main" val="350360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152400" y="64341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latin typeface="Arial" charset="0"/>
              </a:rPr>
              <a:t>Image modified from: https</a:t>
            </a:r>
            <a:r>
              <a:rPr lang="en-US" altLang="en-US" sz="1000" dirty="0">
                <a:solidFill>
                  <a:srgbClr val="D60093"/>
                </a:solidFill>
                <a:latin typeface="Arial" charset="0"/>
              </a:rPr>
              <a:t>://www.pinterest.com/pin/50313720815813086/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85738"/>
            <a:ext cx="9048750" cy="6248400"/>
          </a:xfrm>
          <a:prstGeom prst="rect">
            <a:avLst/>
          </a:prstGeom>
        </p:spPr>
      </p:pic>
    </p:spTree>
    <p:extLst>
      <p:ext uri="{BB962C8B-B14F-4D97-AF65-F5344CB8AC3E}">
        <p14:creationId xmlns:p14="http://schemas.microsoft.com/office/powerpoint/2010/main" val="295380346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Foods That Promise To Improve The Quality Of Sperm | Googloo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0999"/>
            <a:ext cx="8081394" cy="62473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782" y="0"/>
            <a:ext cx="4572000" cy="246221"/>
          </a:xfrm>
          <a:prstGeom prst="rect">
            <a:avLst/>
          </a:prstGeom>
        </p:spPr>
        <p:txBody>
          <a:bodyPr>
            <a:spAutoFit/>
          </a:bodyPr>
          <a:lstStyle/>
          <a:p>
            <a:r>
              <a:rPr lang="en-US" sz="1000" dirty="0">
                <a:solidFill>
                  <a:srgbClr val="CC3399"/>
                </a:solidFill>
              </a:rPr>
              <a:t>https://www.pinterest.com/pin/50313720817083952/</a:t>
            </a:r>
          </a:p>
        </p:txBody>
      </p:sp>
    </p:spTree>
    <p:extLst>
      <p:ext uri="{BB962C8B-B14F-4D97-AF65-F5344CB8AC3E}">
        <p14:creationId xmlns:p14="http://schemas.microsoft.com/office/powerpoint/2010/main" val="226291385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95250"/>
            <a:ext cx="2952750" cy="6667500"/>
          </a:xfrm>
          <a:prstGeom prst="rect">
            <a:avLst/>
          </a:prstGeom>
        </p:spPr>
      </p:pic>
      <p:sp>
        <p:nvSpPr>
          <p:cNvPr id="6" name="Rectangle 5"/>
          <p:cNvSpPr/>
          <p:nvPr/>
        </p:nvSpPr>
        <p:spPr>
          <a:xfrm>
            <a:off x="0" y="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https://www.pinterest.com/pin/50313720816820314/</a:t>
            </a:r>
          </a:p>
        </p:txBody>
      </p:sp>
    </p:spTree>
    <p:extLst>
      <p:ext uri="{BB962C8B-B14F-4D97-AF65-F5344CB8AC3E}">
        <p14:creationId xmlns:p14="http://schemas.microsoft.com/office/powerpoint/2010/main" val="426588265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
            <a:ext cx="7848600"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133350" y="6402388"/>
            <a:ext cx="899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solidFill>
                  <a:srgbClr val="FF0000"/>
                </a:solidFill>
              </a:rPr>
              <a:t>https://www.facebook.com/NotAnExactScienceShow/photos/ms.c.eJwzNDA0NTYzMTC2NDQ3MjW2NNAzRIiYmaOLWJgaoIlYmoLUAAD~;hw4~;.bps.a.10152750589635390.1073741842.137553580389/10153640391725390/?type=3&amp;theater</a:t>
            </a:r>
          </a:p>
        </p:txBody>
      </p:sp>
    </p:spTree>
    <p:extLst>
      <p:ext uri="{BB962C8B-B14F-4D97-AF65-F5344CB8AC3E}">
        <p14:creationId xmlns:p14="http://schemas.microsoft.com/office/powerpoint/2010/main" val="149740719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7699"/>
            <a:ext cx="82296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https://www.pinterest.com/pin/AchZDwm4IYPJsQLESVYqBjGVYNNxDEGYeE_rHaOisGZfy_lQHZmOCuA/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33399"/>
            <a:ext cx="7543800" cy="5990665"/>
          </a:xfrm>
          <a:prstGeom prst="rect">
            <a:avLst/>
          </a:prstGeom>
        </p:spPr>
      </p:pic>
    </p:spTree>
    <p:extLst>
      <p:ext uri="{BB962C8B-B14F-4D97-AF65-F5344CB8AC3E}">
        <p14:creationId xmlns:p14="http://schemas.microsoft.com/office/powerpoint/2010/main" val="367023064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
            <a:ext cx="60960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https://www.pinterest.com/pin/50313720816788943/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09600"/>
            <a:ext cx="8541131" cy="5638800"/>
          </a:xfrm>
          <a:prstGeom prst="rect">
            <a:avLst/>
          </a:prstGeom>
        </p:spPr>
      </p:pic>
    </p:spTree>
    <p:extLst>
      <p:ext uri="{BB962C8B-B14F-4D97-AF65-F5344CB8AC3E}">
        <p14:creationId xmlns:p14="http://schemas.microsoft.com/office/powerpoint/2010/main" val="332018103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65532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https://www.pinterest.com/pin/50313720816820344/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22421"/>
            <a:ext cx="5638800" cy="7443960"/>
          </a:xfrm>
          <a:prstGeom prst="rect">
            <a:avLst/>
          </a:prstGeom>
        </p:spPr>
      </p:pic>
    </p:spTree>
    <p:extLst>
      <p:ext uri="{BB962C8B-B14F-4D97-AF65-F5344CB8AC3E}">
        <p14:creationId xmlns:p14="http://schemas.microsoft.com/office/powerpoint/2010/main" val="272284641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les.umwblogs.org/blogs.dir/1689/files/2008/10/mitosis_cartoon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3077" y="367365"/>
            <a:ext cx="8342100" cy="6476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710" y="-52341"/>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https://www.pinterest.com/pin/50313720816545645/</a:t>
            </a:r>
          </a:p>
        </p:txBody>
      </p:sp>
    </p:spTree>
    <p:extLst>
      <p:ext uri="{BB962C8B-B14F-4D97-AF65-F5344CB8AC3E}">
        <p14:creationId xmlns:p14="http://schemas.microsoft.com/office/powerpoint/2010/main" val="224320082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https://www.pinterest.com/pin/50313720815906890/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4572000" cy="6314918"/>
          </a:xfrm>
          <a:prstGeom prst="rect">
            <a:avLst/>
          </a:prstGeom>
        </p:spPr>
      </p:pic>
    </p:spTree>
    <p:extLst>
      <p:ext uri="{BB962C8B-B14F-4D97-AF65-F5344CB8AC3E}">
        <p14:creationId xmlns:p14="http://schemas.microsoft.com/office/powerpoint/2010/main" val="271130972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310" t="14110" r="46167" b="17329"/>
          <a:stretch/>
        </p:blipFill>
        <p:spPr bwMode="auto">
          <a:xfrm>
            <a:off x="1143000" y="457200"/>
            <a:ext cx="6019800" cy="635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210979"/>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http://love-life-science.blogspot.com/2014/09/bacterial-gifts.html?spref=pi</a:t>
            </a:r>
          </a:p>
        </p:txBody>
      </p:sp>
    </p:spTree>
    <p:extLst>
      <p:ext uri="{BB962C8B-B14F-4D97-AF65-F5344CB8AC3E}">
        <p14:creationId xmlns:p14="http://schemas.microsoft.com/office/powerpoint/2010/main" val="268806915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originals/50/21/4a/50214a01e2ab00337d5c684d23d544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6220"/>
            <a:ext cx="6477000" cy="6487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19" y="0"/>
            <a:ext cx="66294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https://s-media-cache-ak0.pinimg.com/originals/50/21/4a/50214a01e2ab00337d5c684d23d544ff.jpg</a:t>
            </a:r>
          </a:p>
        </p:txBody>
      </p:sp>
    </p:spTree>
    <p:extLst>
      <p:ext uri="{BB962C8B-B14F-4D97-AF65-F5344CB8AC3E}">
        <p14:creationId xmlns:p14="http://schemas.microsoft.com/office/powerpoint/2010/main" val="257354212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ontech Cartoons - Mismatched bas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402848"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6324600"/>
            <a:ext cx="9067800" cy="369332"/>
          </a:xfrm>
          <a:prstGeom prst="rect">
            <a:avLst/>
          </a:prstGeom>
        </p:spPr>
        <p:txBody>
          <a:bodyPr wrap="square">
            <a:spAutoFit/>
          </a:bodyPr>
          <a:lstStyle/>
          <a:p>
            <a:r>
              <a:rPr lang="en-US" sz="1400" dirty="0">
                <a:solidFill>
                  <a:srgbClr val="D60093"/>
                </a:solidFill>
              </a:rPr>
              <a:t>http://www.kappit.com/img/235305/im-sorry-g-but-were-base-ically-not-a-good-match</a:t>
            </a:r>
            <a:r>
              <a:rPr lang="en-US" dirty="0"/>
              <a:t>/</a:t>
            </a:r>
          </a:p>
        </p:txBody>
      </p:sp>
    </p:spTree>
    <p:extLst>
      <p:ext uri="{BB962C8B-B14F-4D97-AF65-F5344CB8AC3E}">
        <p14:creationId xmlns:p14="http://schemas.microsoft.com/office/powerpoint/2010/main" val="381486797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adlo.com/Research_Cartoons/Then-Crick-asked-me-Watson-should-we-name-th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8377"/>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68580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http://vadlo.com/Research_Cartoons/Then-Crick-asked-me-Watson-should-we-name-them-.gif</a:t>
            </a:r>
          </a:p>
        </p:txBody>
      </p:sp>
    </p:spTree>
    <p:extLst>
      <p:ext uri="{BB962C8B-B14F-4D97-AF65-F5344CB8AC3E}">
        <p14:creationId xmlns:p14="http://schemas.microsoft.com/office/powerpoint/2010/main" val="166535491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8985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a:t>
            </a:r>
            <a:r>
              <a:rPr lang="en-US" altLang="en-US" sz="1000" dirty="0" smtClean="0">
                <a:solidFill>
                  <a:srgbClr val="D60093"/>
                </a:solidFill>
              </a:rPr>
              <a:t>content.science20.com/files/images/li163.jpg</a:t>
            </a:r>
            <a:endParaRPr lang="en-US" altLang="en-US" sz="1000" dirty="0">
              <a:solidFill>
                <a:srgbClr val="D60093"/>
              </a:solidFill>
            </a:endParaRPr>
          </a:p>
        </p:txBody>
      </p:sp>
      <p:pic>
        <p:nvPicPr>
          <p:cNvPr id="7174" name="Picture 6" descr="http://content.science20.com/files/images/li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077200" cy="63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6693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oonpool.com/user/589/files/dna_984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06908"/>
            <a:ext cx="6477000" cy="64510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http://www.toonpool.com/user/589/files/dna_984145.jpg</a:t>
            </a:r>
          </a:p>
        </p:txBody>
      </p:sp>
    </p:spTree>
    <p:extLst>
      <p:ext uri="{BB962C8B-B14F-4D97-AF65-F5344CB8AC3E}">
        <p14:creationId xmlns:p14="http://schemas.microsoft.com/office/powerpoint/2010/main" val="351410043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564x/78/fd/74/78fd74a45fad9c3d9fb5d75f729ac6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304800"/>
            <a:ext cx="8291189"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 y="58579"/>
            <a:ext cx="68580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https://s-media-cache-ak0.pinimg.com/564x/78/fd/74/78fd74a45fad9c3d9fb5d75f729ac679.jpg</a:t>
            </a:r>
          </a:p>
        </p:txBody>
      </p:sp>
    </p:spTree>
    <p:extLst>
      <p:ext uri="{BB962C8B-B14F-4D97-AF65-F5344CB8AC3E}">
        <p14:creationId xmlns:p14="http://schemas.microsoft.com/office/powerpoint/2010/main" val="63342724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oonpool.com/user/997/files/santa_dna_evidence_497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4495800" cy="62966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524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http://www.toonpool.com/user/997/files/santa_dna_evidence_497055.jpg</a:t>
            </a:r>
          </a:p>
        </p:txBody>
      </p:sp>
    </p:spTree>
    <p:extLst>
      <p:ext uri="{BB962C8B-B14F-4D97-AF65-F5344CB8AC3E}">
        <p14:creationId xmlns:p14="http://schemas.microsoft.com/office/powerpoint/2010/main" val="9999849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662"/>
            <a:ext cx="9144000" cy="5400675"/>
          </a:xfrm>
          <a:prstGeom prst="rect">
            <a:avLst/>
          </a:prstGeom>
        </p:spPr>
      </p:pic>
    </p:spTree>
    <p:extLst>
      <p:ext uri="{BB962C8B-B14F-4D97-AF65-F5344CB8AC3E}">
        <p14:creationId xmlns:p14="http://schemas.microsoft.com/office/powerpoint/2010/main" val="383095574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68583"/>
            <a:ext cx="6096000" cy="6590270"/>
          </a:xfrm>
          <a:prstGeom prst="rect">
            <a:avLst/>
          </a:prstGeom>
        </p:spPr>
      </p:pic>
    </p:spTree>
    <p:extLst>
      <p:ext uri="{BB962C8B-B14F-4D97-AF65-F5344CB8AC3E}">
        <p14:creationId xmlns:p14="http://schemas.microsoft.com/office/powerpoint/2010/main" val="288465765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81000"/>
            <a:ext cx="5943600" cy="6425514"/>
          </a:xfrm>
          <a:prstGeom prst="rect">
            <a:avLst/>
          </a:prstGeom>
        </p:spPr>
      </p:pic>
    </p:spTree>
    <p:extLst>
      <p:ext uri="{BB962C8B-B14F-4D97-AF65-F5344CB8AC3E}">
        <p14:creationId xmlns:p14="http://schemas.microsoft.com/office/powerpoint/2010/main" val="424466693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8458200" cy="6343650"/>
          </a:xfrm>
          <a:prstGeom prst="rect">
            <a:avLst/>
          </a:prstGeom>
        </p:spPr>
      </p:pic>
    </p:spTree>
    <p:extLst>
      <p:ext uri="{BB962C8B-B14F-4D97-AF65-F5344CB8AC3E}">
        <p14:creationId xmlns:p14="http://schemas.microsoft.com/office/powerpoint/2010/main" val="97721129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76" y="457200"/>
            <a:ext cx="8825923" cy="5529992"/>
          </a:xfrm>
          <a:prstGeom prst="rect">
            <a:avLst/>
          </a:prstGeom>
        </p:spPr>
      </p:pic>
    </p:spTree>
    <p:extLst>
      <p:ext uri="{BB962C8B-B14F-4D97-AF65-F5344CB8AC3E}">
        <p14:creationId xmlns:p14="http://schemas.microsoft.com/office/powerpoint/2010/main" val="19008786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5293"/>
            <a:ext cx="8229600" cy="4525963"/>
          </a:xfrm>
        </p:spPr>
        <p:txBody>
          <a:bodyPr>
            <a:normAutofit/>
          </a:bodyPr>
          <a:lstStyle/>
          <a:p>
            <a:pPr marL="0" indent="0">
              <a:buNone/>
            </a:pPr>
            <a:r>
              <a:rPr lang="en-US" sz="1000" dirty="0">
                <a:solidFill>
                  <a:srgbClr val="D60093"/>
                </a:solidFill>
                <a:latin typeface="Arial" panose="020B0604020202020204" pitchFamily="34" charset="0"/>
                <a:cs typeface="Arial" panose="020B0604020202020204" pitchFamily="34" charset="0"/>
              </a:rPr>
              <a:t>https://www.pinterest.com/pin/50313720815906551/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399"/>
            <a:ext cx="5791200" cy="6736703"/>
          </a:xfrm>
          <a:prstGeom prst="rect">
            <a:avLst/>
          </a:prstGeom>
        </p:spPr>
      </p:pic>
    </p:spTree>
    <p:extLst>
      <p:ext uri="{BB962C8B-B14F-4D97-AF65-F5344CB8AC3E}">
        <p14:creationId xmlns:p14="http://schemas.microsoft.com/office/powerpoint/2010/main" val="318635464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0999"/>
            <a:ext cx="5791200" cy="6434667"/>
          </a:xfrm>
          <a:prstGeom prst="rect">
            <a:avLst/>
          </a:prstGeom>
        </p:spPr>
      </p:pic>
    </p:spTree>
    <p:extLst>
      <p:ext uri="{BB962C8B-B14F-4D97-AF65-F5344CB8AC3E}">
        <p14:creationId xmlns:p14="http://schemas.microsoft.com/office/powerpoint/2010/main" val="373806299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rgot Valentine's day cards? We've got you cover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6477000" cy="63277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0479" y="0"/>
            <a:ext cx="6705600" cy="246221"/>
          </a:xfrm>
          <a:prstGeom prst="rect">
            <a:avLst/>
          </a:prstGeom>
        </p:spPr>
        <p:txBody>
          <a:bodyPr wrap="square">
            <a:spAutoFit/>
          </a:bodyPr>
          <a:lstStyle/>
          <a:p>
            <a:r>
              <a:rPr lang="en-US" sz="1000" dirty="0">
                <a:solidFill>
                  <a:srgbClr val="CC3399"/>
                </a:solidFill>
              </a:rPr>
              <a:t>https://s-media-cache-ak0.pinimg.com/originals/6b/19/13/6b19136b658d454f593013393b80e96b.png</a:t>
            </a:r>
          </a:p>
        </p:txBody>
      </p:sp>
    </p:spTree>
    <p:extLst>
      <p:ext uri="{BB962C8B-B14F-4D97-AF65-F5344CB8AC3E}">
        <p14:creationId xmlns:p14="http://schemas.microsoft.com/office/powerpoint/2010/main" val="414679906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82549"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7277" y="-25672"/>
            <a:ext cx="4572000" cy="246221"/>
          </a:xfrm>
          <a:prstGeom prst="rect">
            <a:avLst/>
          </a:prstGeom>
        </p:spPr>
        <p:txBody>
          <a:bodyPr>
            <a:spAutoFit/>
          </a:bodyPr>
          <a:lstStyle/>
          <a:p>
            <a:r>
              <a:rPr lang="en-US" sz="1000" dirty="0">
                <a:solidFill>
                  <a:srgbClr val="D60093"/>
                </a:solidFill>
              </a:rPr>
              <a:t>http://www.amoebasisters.com/parameciumparlorcomics/tryptophan-thanksgiving</a:t>
            </a:r>
          </a:p>
        </p:txBody>
      </p:sp>
    </p:spTree>
    <p:extLst>
      <p:ext uri="{BB962C8B-B14F-4D97-AF65-F5344CB8AC3E}">
        <p14:creationId xmlns:p14="http://schemas.microsoft.com/office/powerpoint/2010/main" val="95234687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5509"/>
            <a:ext cx="8610600" cy="6215777"/>
          </a:xfrm>
          <a:prstGeom prst="rect">
            <a:avLst/>
          </a:prstGeom>
        </p:spPr>
      </p:pic>
    </p:spTree>
    <p:extLst>
      <p:ext uri="{BB962C8B-B14F-4D97-AF65-F5344CB8AC3E}">
        <p14:creationId xmlns:p14="http://schemas.microsoft.com/office/powerpoint/2010/main" val="370864430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silenced"/>
          <p:cNvPicPr>
            <a:picLocks noChangeAspect="1" noChangeArrowheads="1"/>
          </p:cNvPicPr>
          <p:nvPr/>
        </p:nvPicPr>
        <p:blipFill rotWithShape="1">
          <a:blip r:embed="rId2">
            <a:extLst>
              <a:ext uri="{28A0092B-C50C-407E-A947-70E740481C1C}">
                <a14:useLocalDpi xmlns:a14="http://schemas.microsoft.com/office/drawing/2010/main" val="0"/>
              </a:ext>
            </a:extLst>
          </a:blip>
          <a:srcRect b="6552"/>
          <a:stretch/>
        </p:blipFill>
        <p:spPr bwMode="auto">
          <a:xfrm>
            <a:off x="2438400" y="43980"/>
            <a:ext cx="3505200" cy="6813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271"/>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http://www.beatricebiologist.com/2016/06/gene-silencing/</a:t>
            </a:r>
          </a:p>
        </p:txBody>
      </p:sp>
    </p:spTree>
    <p:extLst>
      <p:ext uri="{BB962C8B-B14F-4D97-AF65-F5344CB8AC3E}">
        <p14:creationId xmlns:p14="http://schemas.microsoft.com/office/powerpoint/2010/main" val="108440148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http://www.amoebasisters.com/parameciumparlorcomics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41" t="25513" r="23079" b="22260"/>
          <a:stretch/>
        </p:blipFill>
        <p:spPr bwMode="auto">
          <a:xfrm>
            <a:off x="152400" y="1066800"/>
            <a:ext cx="875708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57087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http://www.amoebasisters.com/parameciumparlorcomics</a:t>
            </a:r>
          </a:p>
        </p:txBody>
      </p:sp>
      <p:pic>
        <p:nvPicPr>
          <p:cNvPr id="3074" name="Picture 2" descr="http://s1.dmcdn.net/Myn8o/1280x720-8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669867"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6901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smtClean="0">
                <a:solidFill>
                  <a:srgbClr val="D60093"/>
                </a:solidFill>
              </a:rPr>
              <a:t>https://amoebasistersgifs.blogspot.com/</a:t>
            </a:r>
            <a:endParaRPr lang="en-US" altLang="en-US" sz="1000" dirty="0">
              <a:solidFill>
                <a:srgbClr val="D60093"/>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7" y="1066800"/>
            <a:ext cx="8810225" cy="4060963"/>
          </a:xfrm>
          <a:prstGeom prst="rect">
            <a:avLst/>
          </a:prstGeom>
        </p:spPr>
      </p:pic>
    </p:spTree>
    <p:extLst>
      <p:ext uri="{BB962C8B-B14F-4D97-AF65-F5344CB8AC3E}">
        <p14:creationId xmlns:p14="http://schemas.microsoft.com/office/powerpoint/2010/main" val="273490288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246221"/>
          </a:xfrm>
          <a:prstGeom prst="rect">
            <a:avLst/>
          </a:prstGeom>
        </p:spPr>
        <p:txBody>
          <a:bodyPr wrap="square">
            <a:spAutoFit/>
          </a:bodyPr>
          <a:lstStyle/>
          <a:p>
            <a:r>
              <a:rPr lang="en-US" sz="1000" dirty="0">
                <a:solidFill>
                  <a:srgbClr val="FF0000"/>
                </a:solidFill>
              </a:rPr>
              <a:t>http://amoebasisters.tumblr.com/post/131822918987/resist-the-road-rage-on-the-protein-super-highway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80856"/>
            <a:ext cx="5943600" cy="6426819"/>
          </a:xfrm>
          <a:prstGeom prst="rect">
            <a:avLst/>
          </a:prstGeom>
        </p:spPr>
      </p:pic>
    </p:spTree>
    <p:extLst>
      <p:ext uri="{BB962C8B-B14F-4D97-AF65-F5344CB8AC3E}">
        <p14:creationId xmlns:p14="http://schemas.microsoft.com/office/powerpoint/2010/main" val="139445954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36" y="76200"/>
            <a:ext cx="6705600" cy="246221"/>
          </a:xfrm>
          <a:prstGeom prst="rect">
            <a:avLst/>
          </a:prstGeom>
        </p:spPr>
        <p:txBody>
          <a:bodyPr wrap="square">
            <a:spAutoFit/>
          </a:bodyPr>
          <a:lstStyle/>
          <a:p>
            <a:r>
              <a:rPr lang="en-US" sz="1000" dirty="0">
                <a:solidFill>
                  <a:srgbClr val="FF0000"/>
                </a:solidFill>
              </a:rPr>
              <a:t>https://s-media-cache-ak0.pinimg.com/originals/45/38/c8/4538c8face7459cbe99b3e714dff6051.gif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22420"/>
            <a:ext cx="3276600" cy="6370173"/>
          </a:xfrm>
          <a:prstGeom prst="rect">
            <a:avLst/>
          </a:prstGeom>
        </p:spPr>
      </p:pic>
    </p:spTree>
    <p:extLst>
      <p:ext uri="{BB962C8B-B14F-4D97-AF65-F5344CB8AC3E}">
        <p14:creationId xmlns:p14="http://schemas.microsoft.com/office/powerpoint/2010/main" val="410569554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89" t="27035" r="30265" b="17606"/>
          <a:stretch/>
        </p:blipFill>
        <p:spPr bwMode="auto">
          <a:xfrm>
            <a:off x="457200" y="381682"/>
            <a:ext cx="8001000" cy="606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4300" y="152400"/>
            <a:ext cx="9067800" cy="200055"/>
          </a:xfrm>
          <a:prstGeom prst="rect">
            <a:avLst/>
          </a:prstGeom>
        </p:spPr>
        <p:txBody>
          <a:bodyPr wrap="square">
            <a:spAutoFit/>
          </a:bodyPr>
          <a:lstStyle/>
          <a:p>
            <a:r>
              <a:rPr lang="en-US" sz="700" dirty="0">
                <a:solidFill>
                  <a:srgbClr val="D60093"/>
                </a:solidFill>
                <a:latin typeface="Arial" panose="020B0604020202020204" pitchFamily="34" charset="0"/>
                <a:cs typeface="Arial" panose="020B0604020202020204" pitchFamily="34" charset="0"/>
              </a:rPr>
              <a:t>https://www.pinterest.com/pin/469218854912084693/?utm_campaign=bprecs&amp;e_t=033208929d04402992350c0c5d9654ae&amp;utm_content=469218854912084693&amp;utm_source=31&amp;utm_term=1&amp;utm_medium=2004</a:t>
            </a:r>
          </a:p>
        </p:txBody>
      </p:sp>
    </p:spTree>
    <p:extLst>
      <p:ext uri="{BB962C8B-B14F-4D97-AF65-F5344CB8AC3E}">
        <p14:creationId xmlns:p14="http://schemas.microsoft.com/office/powerpoint/2010/main" val="365362530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17"/>
            <a:ext cx="4572000" cy="246221"/>
          </a:xfrm>
          <a:prstGeom prst="rect">
            <a:avLst/>
          </a:prstGeom>
        </p:spPr>
        <p:txBody>
          <a:bodyPr>
            <a:spAutoFit/>
          </a:bodyPr>
          <a:lstStyle/>
          <a:p>
            <a:r>
              <a:rPr lang="en-US" sz="1000" dirty="0">
                <a:solidFill>
                  <a:srgbClr val="FF0000"/>
                </a:solidFill>
              </a:rPr>
              <a:t>https://i.makeagif.com/media/11-22-2015/ghSMm1.gif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040644" cy="5085362"/>
          </a:xfrm>
          <a:prstGeom prst="rect">
            <a:avLst/>
          </a:prstGeom>
        </p:spPr>
      </p:pic>
    </p:spTree>
    <p:extLst>
      <p:ext uri="{BB962C8B-B14F-4D97-AF65-F5344CB8AC3E}">
        <p14:creationId xmlns:p14="http://schemas.microsoft.com/office/powerpoint/2010/main" val="427732385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qph.ec.quoracdn.net/main-qimg-237dfd357fe5a5ec266818e2bde2496a?convert_to_webp=true"/>
          <p:cNvPicPr>
            <a:picLocks noChangeAspect="1" noChangeArrowheads="1"/>
          </p:cNvPicPr>
          <p:nvPr/>
        </p:nvPicPr>
        <p:blipFill rotWithShape="1">
          <a:blip r:embed="rId2">
            <a:extLst>
              <a:ext uri="{28A0092B-C50C-407E-A947-70E740481C1C}">
                <a14:useLocalDpi xmlns:a14="http://schemas.microsoft.com/office/drawing/2010/main" val="0"/>
              </a:ext>
            </a:extLst>
          </a:blip>
          <a:srcRect r="2109" b="4638"/>
          <a:stretch/>
        </p:blipFill>
        <p:spPr bwMode="auto">
          <a:xfrm>
            <a:off x="1600200" y="357056"/>
            <a:ext cx="5257800" cy="6484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76200"/>
            <a:ext cx="6781800" cy="246221"/>
          </a:xfrm>
          <a:prstGeom prst="rect">
            <a:avLst/>
          </a:prstGeom>
        </p:spPr>
        <p:txBody>
          <a:bodyPr wrap="square">
            <a:spAutoFit/>
          </a:bodyPr>
          <a:lstStyle/>
          <a:p>
            <a:r>
              <a:rPr lang="en-US" sz="1000" dirty="0">
                <a:solidFill>
                  <a:srgbClr val="FF0000"/>
                </a:solidFill>
              </a:rPr>
              <a:t>https://www.quora.com/Is-there-a-reason-for-the-DNA-being-made-of-A-T-C-G-and-not-any-other-nucleotides</a:t>
            </a:r>
          </a:p>
        </p:txBody>
      </p:sp>
    </p:spTree>
    <p:extLst>
      <p:ext uri="{BB962C8B-B14F-4D97-AF65-F5344CB8AC3E}">
        <p14:creationId xmlns:p14="http://schemas.microsoft.com/office/powerpoint/2010/main" val="302044212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member that amino acids are held together by a peptide bond! This is an image from our protein synthesis video! We go over the steps of transcription and translation and the roles that ribosomes, DNA, and RNA play. We also compare and contrast RNA and DNA and explain the three different types of RNA. Come learn and laugh with the zany Amoeba Sisters! https://www.youtube.com/watch?v=h5mJbP23Bu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512618"/>
            <a:ext cx="8073195" cy="60405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4572000" cy="246221"/>
          </a:xfrm>
          <a:prstGeom prst="rect">
            <a:avLst/>
          </a:prstGeom>
        </p:spPr>
        <p:txBody>
          <a:bodyPr>
            <a:spAutoFit/>
          </a:bodyPr>
          <a:lstStyle/>
          <a:p>
            <a:r>
              <a:rPr lang="en-US" sz="1000" dirty="0">
                <a:solidFill>
                  <a:srgbClr val="FF0000"/>
                </a:solidFill>
              </a:rPr>
              <a:t>https://www.pinterest.com/pin/50313720817088807/</a:t>
            </a:r>
          </a:p>
        </p:txBody>
      </p:sp>
    </p:spTree>
    <p:extLst>
      <p:ext uri="{BB962C8B-B14F-4D97-AF65-F5344CB8AC3E}">
        <p14:creationId xmlns:p14="http://schemas.microsoft.com/office/powerpoint/2010/main" val="19100751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originals/34/c8/0c/34c80c189815f7a8d1989e890ff01f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3955"/>
            <a:ext cx="4953000" cy="6734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764" y="123955"/>
            <a:ext cx="6705600" cy="246221"/>
          </a:xfrm>
          <a:prstGeom prst="rect">
            <a:avLst/>
          </a:prstGeom>
        </p:spPr>
        <p:txBody>
          <a:bodyPr wrap="square">
            <a:spAutoFit/>
          </a:bodyPr>
          <a:lstStyle/>
          <a:p>
            <a:r>
              <a:rPr lang="en-US" sz="1000" dirty="0">
                <a:solidFill>
                  <a:srgbClr val="FF0000"/>
                </a:solidFill>
              </a:rPr>
              <a:t>https://s-media-cache-ak0.pinimg.com/originals/34/c8/0c/34c80c189815f7a8d1989e890ff01f28.jpg</a:t>
            </a:r>
          </a:p>
        </p:txBody>
      </p:sp>
    </p:spTree>
    <p:extLst>
      <p:ext uri="{BB962C8B-B14F-4D97-AF65-F5344CB8AC3E}">
        <p14:creationId xmlns:p14="http://schemas.microsoft.com/office/powerpoint/2010/main" val="61950893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eatricebiologist.com/wp-content/uploads/2014/10/CancerMutation-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6330"/>
            <a:ext cx="8854225" cy="5974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4572000" cy="246221"/>
          </a:xfrm>
          <a:prstGeom prst="rect">
            <a:avLst/>
          </a:prstGeom>
        </p:spPr>
        <p:txBody>
          <a:bodyPr>
            <a:spAutoFit/>
          </a:bodyPr>
          <a:lstStyle/>
          <a:p>
            <a:r>
              <a:rPr lang="en-US" sz="1000" dirty="0">
                <a:solidFill>
                  <a:srgbClr val="FF0000"/>
                </a:solidFill>
              </a:rPr>
              <a:t>http://www.beatricebiologist.com/2014/10/cancer-gene/</a:t>
            </a:r>
          </a:p>
        </p:txBody>
      </p:sp>
    </p:spTree>
    <p:extLst>
      <p:ext uri="{BB962C8B-B14F-4D97-AF65-F5344CB8AC3E}">
        <p14:creationId xmlns:p14="http://schemas.microsoft.com/office/powerpoint/2010/main" val="345236153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 y="0"/>
            <a:ext cx="9130145" cy="246221"/>
          </a:xfrm>
          <a:prstGeom prst="rect">
            <a:avLst/>
          </a:prstGeom>
        </p:spPr>
        <p:txBody>
          <a:bodyPr wrap="square">
            <a:spAutoFit/>
          </a:bodyPr>
          <a:lstStyle/>
          <a:p>
            <a:r>
              <a:rPr lang="en-US" sz="1000" dirty="0" smtClean="0">
                <a:solidFill>
                  <a:srgbClr val="FF0000"/>
                </a:solidFill>
              </a:rPr>
              <a:t>Image edited from: https</a:t>
            </a:r>
            <a:r>
              <a:rPr lang="en-US" sz="1000" dirty="0">
                <a:solidFill>
                  <a:srgbClr val="FF0000"/>
                </a:solidFill>
              </a:rPr>
              <a:t>://s-media-cache-ak0.pinimg.com/originals/b3/48/68/b348680b5573528b0472c3c0fad01362.jpg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88" y="246221"/>
            <a:ext cx="8296275" cy="6505575"/>
          </a:xfrm>
          <a:prstGeom prst="rect">
            <a:avLst/>
          </a:prstGeom>
        </p:spPr>
      </p:pic>
    </p:spTree>
    <p:extLst>
      <p:ext uri="{BB962C8B-B14F-4D97-AF65-F5344CB8AC3E}">
        <p14:creationId xmlns:p14="http://schemas.microsoft.com/office/powerpoint/2010/main" val="407691583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ucleobase rom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6221"/>
            <a:ext cx="8763000" cy="65757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36" y="0"/>
            <a:ext cx="6629400" cy="246221"/>
          </a:xfrm>
          <a:prstGeom prst="rect">
            <a:avLst/>
          </a:prstGeom>
        </p:spPr>
        <p:txBody>
          <a:bodyPr wrap="square">
            <a:spAutoFit/>
          </a:bodyPr>
          <a:lstStyle/>
          <a:p>
            <a:r>
              <a:rPr lang="en-US" sz="1000" dirty="0">
                <a:solidFill>
                  <a:srgbClr val="FF0000"/>
                </a:solidFill>
              </a:rPr>
              <a:t>https://www.buzzfeed.com/babymantis/20-more-spectacularly-nerdy-science-jokes-1opu</a:t>
            </a:r>
          </a:p>
        </p:txBody>
      </p:sp>
    </p:spTree>
    <p:extLst>
      <p:ext uri="{BB962C8B-B14F-4D97-AF65-F5344CB8AC3E}">
        <p14:creationId xmlns:p14="http://schemas.microsoft.com/office/powerpoint/2010/main" val="252610642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PQ-1dW4x7yw/VXruZ-PlmfI/AAAAAAAAASQ/-b0nenx1y7w/s1600/unzipped_Himelblog.png"/>
          <p:cNvPicPr>
            <a:picLocks noChangeAspect="1" noChangeArrowheads="1"/>
          </p:cNvPicPr>
          <p:nvPr/>
        </p:nvPicPr>
        <p:blipFill rotWithShape="1">
          <a:blip r:embed="rId2">
            <a:extLst>
              <a:ext uri="{28A0092B-C50C-407E-A947-70E740481C1C}">
                <a14:useLocalDpi xmlns:a14="http://schemas.microsoft.com/office/drawing/2010/main" val="0"/>
              </a:ext>
            </a:extLst>
          </a:blip>
          <a:srcRect r="-1860" b="3239"/>
          <a:stretch/>
        </p:blipFill>
        <p:spPr bwMode="auto">
          <a:xfrm>
            <a:off x="761999" y="246220"/>
            <a:ext cx="7010401" cy="65586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4572000" cy="246221"/>
          </a:xfrm>
          <a:prstGeom prst="rect">
            <a:avLst/>
          </a:prstGeom>
        </p:spPr>
        <p:txBody>
          <a:bodyPr>
            <a:spAutoFit/>
          </a:bodyPr>
          <a:lstStyle/>
          <a:p>
            <a:r>
              <a:rPr lang="en-US" sz="1000" dirty="0">
                <a:solidFill>
                  <a:srgbClr val="FF0000"/>
                </a:solidFill>
              </a:rPr>
              <a:t>http://www.himelblog.com/2015/06/unzipped.html?spref=pi</a:t>
            </a:r>
          </a:p>
        </p:txBody>
      </p:sp>
    </p:spTree>
    <p:extLst>
      <p:ext uri="{BB962C8B-B14F-4D97-AF65-F5344CB8AC3E}">
        <p14:creationId xmlns:p14="http://schemas.microsoft.com/office/powerpoint/2010/main" val="91762123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2.bp.blogspot.com/-Mc1ngsfy17Q/UvKuquWrlvI/AAAAAAAAFGw/7AFUUhD6jng/s1600/17d137b69e0b7b3b2f65e4622cf4f3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27" y="209399"/>
            <a:ext cx="5486400" cy="65105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2417"/>
            <a:ext cx="6400800" cy="246221"/>
          </a:xfrm>
          <a:prstGeom prst="rect">
            <a:avLst/>
          </a:prstGeom>
        </p:spPr>
        <p:txBody>
          <a:bodyPr wrap="square">
            <a:spAutoFit/>
          </a:bodyPr>
          <a:lstStyle/>
          <a:p>
            <a:r>
              <a:rPr lang="en-US" sz="1000" dirty="0">
                <a:solidFill>
                  <a:srgbClr val="FF0000"/>
                </a:solidFill>
              </a:rPr>
              <a:t>http://bestlifemistake.blogspot.com/2014/02/middle-school-science-teacher-humor.html</a:t>
            </a:r>
          </a:p>
        </p:txBody>
      </p:sp>
    </p:spTree>
    <p:extLst>
      <p:ext uri="{BB962C8B-B14F-4D97-AF65-F5344CB8AC3E}">
        <p14:creationId xmlns:p14="http://schemas.microsoft.com/office/powerpoint/2010/main" val="274658659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0171"/>
            <a:ext cx="6553200" cy="246221"/>
          </a:xfrm>
          <a:prstGeom prst="rect">
            <a:avLst/>
          </a:prstGeom>
        </p:spPr>
        <p:txBody>
          <a:bodyPr wrap="square">
            <a:spAutoFit/>
          </a:bodyPr>
          <a:lstStyle/>
          <a:p>
            <a:r>
              <a:rPr lang="en-US" sz="1000" dirty="0">
                <a:solidFill>
                  <a:srgbClr val="FF0000"/>
                </a:solidFill>
              </a:rPr>
              <a:t>https://s-media-cache-ak0.pinimg.com/originals/26/78/a1/2678a1baacb000fc165741869dc80d66.jpg</a:t>
            </a:r>
            <a:endParaRPr lang="en-US" sz="1000" dirty="0">
              <a:solidFill>
                <a:srgbClr val="FF0000"/>
              </a:solidFill>
            </a:endParaRPr>
          </a:p>
        </p:txBody>
      </p:sp>
      <p:pic>
        <p:nvPicPr>
          <p:cNvPr id="6146" name="Picture 2" descr="https://s-media-cache-ak0.pinimg.com/originals/26/78/a1/2678a1baacb000fc165741869dc80d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86" y="914400"/>
            <a:ext cx="9067800" cy="510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00106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1906"/>
            <a:ext cx="4572000" cy="307777"/>
          </a:xfrm>
          <a:prstGeom prst="rect">
            <a:avLst/>
          </a:prstGeom>
        </p:spPr>
        <p:txBody>
          <a:bodyPr>
            <a:spAutoFit/>
          </a:bodyPr>
          <a:lstStyle/>
          <a:p>
            <a:r>
              <a:rPr lang="en-US" sz="1400" dirty="0">
                <a:solidFill>
                  <a:srgbClr val="D60093"/>
                </a:solidFill>
              </a:rPr>
              <a:t>http://themetapicture.com/geeky-pick-up-line/</a:t>
            </a:r>
          </a:p>
        </p:txBody>
      </p:sp>
      <p:pic>
        <p:nvPicPr>
          <p:cNvPr id="3074" name="Picture 2" descr="funny-Howard-Big-Bang-Theory-nerd-pick-up-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508"/>
            <a:ext cx="4114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8320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mistry Ca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4800600" cy="63559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0126"/>
            <a:ext cx="4572000" cy="246221"/>
          </a:xfrm>
          <a:prstGeom prst="rect">
            <a:avLst/>
          </a:prstGeom>
        </p:spPr>
        <p:txBody>
          <a:bodyPr>
            <a:spAutoFit/>
          </a:bodyPr>
          <a:lstStyle/>
          <a:p>
            <a:r>
              <a:rPr lang="en-US" sz="1000" dirty="0">
                <a:solidFill>
                  <a:srgbClr val="FF0000"/>
                </a:solidFill>
              </a:rPr>
              <a:t>http://knowyourmeme.com/photos/284244-chemistry-cat</a:t>
            </a:r>
          </a:p>
        </p:txBody>
      </p:sp>
    </p:spTree>
    <p:extLst>
      <p:ext uri="{BB962C8B-B14F-4D97-AF65-F5344CB8AC3E}">
        <p14:creationId xmlns:p14="http://schemas.microsoft.com/office/powerpoint/2010/main" val="15769292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otaniche.com/wp-content/uploads/2008/08/michael-helps-baby-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22" y="609600"/>
            <a:ext cx="9108281"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871" y="152400"/>
            <a:ext cx="4572000" cy="246221"/>
          </a:xfrm>
          <a:prstGeom prst="rect">
            <a:avLst/>
          </a:prstGeom>
        </p:spPr>
        <p:txBody>
          <a:bodyPr>
            <a:spAutoFit/>
          </a:bodyPr>
          <a:lstStyle/>
          <a:p>
            <a:r>
              <a:rPr lang="en-US" sz="1000" dirty="0">
                <a:solidFill>
                  <a:srgbClr val="FF0000"/>
                </a:solidFill>
              </a:rPr>
              <a:t>http://notaniche.com/wp-content/uploads/2008/08/michael-helps-baby-picture.jpg</a:t>
            </a:r>
          </a:p>
        </p:txBody>
      </p:sp>
    </p:spTree>
    <p:extLst>
      <p:ext uri="{BB962C8B-B14F-4D97-AF65-F5344CB8AC3E}">
        <p14:creationId xmlns:p14="http://schemas.microsoft.com/office/powerpoint/2010/main" val="414179911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225"/>
            <a:ext cx="2310248" cy="246221"/>
          </a:xfrm>
          <a:prstGeom prst="rect">
            <a:avLst/>
          </a:prstGeom>
        </p:spPr>
        <p:txBody>
          <a:bodyPr wrap="none">
            <a:spAutoFit/>
          </a:bodyPr>
          <a:lstStyle/>
          <a:p>
            <a:r>
              <a:rPr lang="en-US" sz="1000" dirty="0">
                <a:solidFill>
                  <a:srgbClr val="D60093"/>
                </a:solidFill>
              </a:rPr>
              <a:t>https://amoebasistersgifs.blogspot.com/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2" y="609600"/>
            <a:ext cx="9064312" cy="6075921"/>
          </a:xfrm>
          <a:prstGeom prst="rect">
            <a:avLst/>
          </a:prstGeom>
        </p:spPr>
      </p:pic>
    </p:spTree>
    <p:extLst>
      <p:ext uri="{BB962C8B-B14F-4D97-AF65-F5344CB8AC3E}">
        <p14:creationId xmlns:p14="http://schemas.microsoft.com/office/powerpoint/2010/main" val="93234180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844748"/>
          </a:xfrm>
        </p:spPr>
        <p:txBody>
          <a:bodyPr>
            <a:noAutofit/>
          </a:bodyPr>
          <a:lstStyle/>
          <a:p>
            <a:pPr>
              <a:spcBef>
                <a:spcPct val="0"/>
              </a:spcBef>
              <a:buNone/>
            </a:pPr>
            <a:r>
              <a:rPr lang="en-US" altLang="en-US" sz="2800" b="1" dirty="0">
                <a:latin typeface="Comic Sans MS" pitchFamily="66" charset="0"/>
              </a:rPr>
              <a:t>RANDOM </a:t>
            </a:r>
            <a:r>
              <a:rPr lang="en-US" altLang="en-US" sz="2800" b="1" dirty="0" smtClean="0">
                <a:latin typeface="Comic Sans MS" pitchFamily="66" charset="0"/>
              </a:rPr>
              <a:t>FERTILIZATION</a:t>
            </a:r>
            <a:endParaRPr lang="en-US" altLang="en-US" sz="2800" b="1" dirty="0">
              <a:latin typeface="Comic Sans MS" pitchFamily="66" charset="0"/>
            </a:endParaRPr>
          </a:p>
          <a:p>
            <a:pPr>
              <a:spcBef>
                <a:spcPct val="0"/>
              </a:spcBef>
              <a:buNone/>
            </a:pPr>
            <a:r>
              <a:rPr lang="en-US" altLang="en-US" sz="2800" b="1" dirty="0" smtClean="0">
                <a:latin typeface="Comic Sans MS" pitchFamily="66" charset="0"/>
              </a:rPr>
              <a:t>Average </a:t>
            </a:r>
            <a:r>
              <a:rPr lang="en-US" altLang="en-US" sz="2800" b="1" dirty="0">
                <a:latin typeface="Comic Sans MS" pitchFamily="66" charset="0"/>
              </a:rPr>
              <a:t>male between ages 15-30 makes</a:t>
            </a:r>
            <a:br>
              <a:rPr lang="en-US" altLang="en-US" sz="2800" b="1" dirty="0">
                <a:latin typeface="Comic Sans MS" pitchFamily="66" charset="0"/>
              </a:rPr>
            </a:br>
            <a:r>
              <a:rPr lang="en-US" altLang="en-US" sz="2800" b="1" dirty="0">
                <a:latin typeface="Comic Sans MS" pitchFamily="66" charset="0"/>
              </a:rPr>
              <a:t>    200,000,000-300,000,000 sperm/day</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Females born with 1-2 million immature eggs</a:t>
            </a:r>
            <a:br>
              <a:rPr lang="en-US" altLang="en-US" sz="2800" b="1" dirty="0">
                <a:latin typeface="Comic Sans MS" pitchFamily="66" charset="0"/>
              </a:rPr>
            </a:br>
            <a:r>
              <a:rPr lang="en-US" altLang="en-US" sz="2800" b="1" dirty="0">
                <a:latin typeface="Comic Sans MS" pitchFamily="66" charset="0"/>
              </a:rPr>
              <a:t>Releases 400-500 mature eggs in lifetime</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Egg 2</a:t>
            </a:r>
            <a:r>
              <a:rPr lang="en-US" altLang="en-US" sz="2800" b="1" baseline="30000" dirty="0">
                <a:latin typeface="Comic Sans MS" pitchFamily="66" charset="0"/>
              </a:rPr>
              <a:t>23 </a:t>
            </a:r>
            <a:r>
              <a:rPr lang="en-US" altLang="en-US" sz="2800" b="1" dirty="0">
                <a:latin typeface="Comic Sans MS" pitchFamily="66" charset="0"/>
              </a:rPr>
              <a:t>= 8.4 million possible </a:t>
            </a:r>
            <a:r>
              <a:rPr lang="en-US" altLang="en-US" sz="2800" b="1" dirty="0" smtClean="0">
                <a:latin typeface="Comic Sans MS" pitchFamily="66" charset="0"/>
              </a:rPr>
              <a:t>combinations</a:t>
            </a:r>
          </a:p>
          <a:p>
            <a:pPr>
              <a:spcBef>
                <a:spcPct val="0"/>
              </a:spcBef>
              <a:buNone/>
            </a:pPr>
            <a:r>
              <a:rPr lang="en-US" altLang="en-US" sz="2800" b="1" dirty="0" smtClean="0">
                <a:latin typeface="Comic Sans MS" pitchFamily="66" charset="0"/>
              </a:rPr>
              <a:t>Sperm 2</a:t>
            </a:r>
            <a:r>
              <a:rPr lang="en-US" altLang="en-US" sz="2800" b="1" baseline="30000" dirty="0" smtClean="0">
                <a:latin typeface="Comic Sans MS" pitchFamily="66" charset="0"/>
              </a:rPr>
              <a:t>23 </a:t>
            </a:r>
            <a:r>
              <a:rPr lang="en-US" altLang="en-US" sz="2800" b="1" dirty="0">
                <a:latin typeface="Comic Sans MS" pitchFamily="66" charset="0"/>
              </a:rPr>
              <a:t>=</a:t>
            </a:r>
            <a:r>
              <a:rPr lang="en-US" altLang="en-US" sz="2800" b="1" baseline="30000" dirty="0">
                <a:latin typeface="Comic Sans MS" pitchFamily="66" charset="0"/>
              </a:rPr>
              <a:t>  </a:t>
            </a:r>
            <a:r>
              <a:rPr lang="en-US" altLang="en-US" sz="2800" b="1" dirty="0">
                <a:latin typeface="Comic Sans MS" pitchFamily="66" charset="0"/>
              </a:rPr>
              <a:t>8.4 million possible </a:t>
            </a:r>
            <a:r>
              <a:rPr lang="en-US" altLang="en-US" sz="2800" b="1" dirty="0" smtClean="0">
                <a:latin typeface="Comic Sans MS" pitchFamily="66" charset="0"/>
              </a:rPr>
              <a:t>combinations</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2</a:t>
            </a:r>
            <a:r>
              <a:rPr lang="en-US" altLang="en-US" sz="2800" b="1" baseline="30000" dirty="0">
                <a:latin typeface="Comic Sans MS" pitchFamily="66" charset="0"/>
              </a:rPr>
              <a:t>23 </a:t>
            </a:r>
            <a:r>
              <a:rPr lang="en-US" altLang="en-US" sz="2800" b="1" dirty="0">
                <a:latin typeface="Comic Sans MS" pitchFamily="66" charset="0"/>
              </a:rPr>
              <a:t>X 2</a:t>
            </a:r>
            <a:r>
              <a:rPr lang="en-US" altLang="en-US" sz="2800" b="1" baseline="30000" dirty="0">
                <a:latin typeface="Comic Sans MS" pitchFamily="66" charset="0"/>
              </a:rPr>
              <a:t> 23 </a:t>
            </a:r>
            <a:r>
              <a:rPr lang="en-US" altLang="en-US" sz="2800" b="1" dirty="0">
                <a:latin typeface="Comic Sans MS" pitchFamily="66" charset="0"/>
              </a:rPr>
              <a:t>  ~ 70 trillion diploid combinations</a:t>
            </a:r>
          </a:p>
          <a:p>
            <a:pPr>
              <a:spcBef>
                <a:spcPct val="0"/>
              </a:spcBef>
              <a:buNone/>
            </a:pPr>
            <a:r>
              <a:rPr lang="en-US" altLang="en-US" sz="2800" b="1" dirty="0">
                <a:latin typeface="Comic Sans MS" pitchFamily="66" charset="0"/>
              </a:rPr>
              <a:t>    (This doesn’t include crossing over!)</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Odds of one particular egg getting together with one particular sperm is astronomical</a:t>
            </a:r>
            <a:r>
              <a:rPr lang="en-US" altLang="en-US" b="1" dirty="0" smtClean="0">
                <a:latin typeface="Comic Sans MS" pitchFamily="66" charset="0"/>
              </a:rPr>
              <a:t>.</a:t>
            </a:r>
            <a:r>
              <a:rPr lang="en-US" altLang="en-US" b="1" dirty="0">
                <a:latin typeface="Comic Sans MS" pitchFamily="66" charset="0"/>
              </a:rPr>
              <a:t/>
            </a:r>
            <a:br>
              <a:rPr lang="en-US" altLang="en-US" b="1" dirty="0">
                <a:latin typeface="Comic Sans MS" pitchFamily="66" charset="0"/>
              </a:rPr>
            </a:br>
            <a:r>
              <a:rPr lang="en-US" altLang="en-US" b="1" dirty="0">
                <a:latin typeface="Comic Sans MS" pitchFamily="66" charset="0"/>
              </a:rPr>
              <a:t>EVERYONE IS UNIQUE</a:t>
            </a:r>
            <a:r>
              <a:rPr lang="en-US" altLang="en-US" b="1" dirty="0" smtClean="0">
                <a:latin typeface="Comic Sans MS" pitchFamily="66" charset="0"/>
              </a:rPr>
              <a:t>!</a:t>
            </a:r>
            <a:endParaRPr lang="en-US" altLang="en-US" b="1" baseline="30000" dirty="0">
              <a:latin typeface="Comic Sans MS" pitchFamily="66" charset="0"/>
            </a:endParaRPr>
          </a:p>
        </p:txBody>
      </p:sp>
    </p:spTree>
    <p:extLst>
      <p:ext uri="{BB962C8B-B14F-4D97-AF65-F5344CB8AC3E}">
        <p14:creationId xmlns:p14="http://schemas.microsoft.com/office/powerpoint/2010/main" val="45920369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02/5f/87/025f877f5c0e80b2b6c4dc680ff580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0164" y="228600"/>
            <a:ext cx="6553200" cy="246221"/>
          </a:xfrm>
          <a:prstGeom prst="rect">
            <a:avLst/>
          </a:prstGeom>
        </p:spPr>
        <p:txBody>
          <a:bodyPr wrap="square">
            <a:spAutoFit/>
          </a:bodyPr>
          <a:lstStyle/>
          <a:p>
            <a:r>
              <a:rPr lang="en-US" sz="1000" dirty="0">
                <a:solidFill>
                  <a:srgbClr val="FF0000"/>
                </a:solidFill>
              </a:rPr>
              <a:t>https://s-media-cache-ak0.pinimg.com/736x/02/5f/87/025f877f5c0e80b2b6c4dc680ff580c3.jpg</a:t>
            </a:r>
          </a:p>
        </p:txBody>
      </p:sp>
    </p:spTree>
    <p:extLst>
      <p:ext uri="{BB962C8B-B14F-4D97-AF65-F5344CB8AC3E}">
        <p14:creationId xmlns:p14="http://schemas.microsoft.com/office/powerpoint/2010/main" val="292825821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07" y="0"/>
            <a:ext cx="3563796" cy="246221"/>
          </a:xfrm>
          <a:prstGeom prst="rect">
            <a:avLst/>
          </a:prstGeom>
        </p:spPr>
        <p:txBody>
          <a:bodyPr wrap="none">
            <a:spAutoFit/>
          </a:bodyPr>
          <a:lstStyle/>
          <a:p>
            <a:r>
              <a:rPr lang="en-US" sz="1000" dirty="0" smtClean="0">
                <a:solidFill>
                  <a:srgbClr val="FF0000"/>
                </a:solidFill>
              </a:rPr>
              <a:t>Image modified from: http</a:t>
            </a:r>
            <a:r>
              <a:rPr lang="en-US" sz="1000" dirty="0">
                <a:solidFill>
                  <a:srgbClr val="FF0000"/>
                </a:solidFill>
              </a:rPr>
              <a:t>://images1.tickld.com/live/183591.jpg</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5275"/>
            <a:ext cx="59817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74207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ocomicals.com/images/cartoon_web/lovebond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274"/>
            <a:ext cx="6629400" cy="6550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709" y="2417"/>
            <a:ext cx="4572000" cy="246221"/>
          </a:xfrm>
          <a:prstGeom prst="rect">
            <a:avLst/>
          </a:prstGeom>
        </p:spPr>
        <p:txBody>
          <a:bodyPr>
            <a:spAutoFit/>
          </a:bodyPr>
          <a:lstStyle/>
          <a:p>
            <a:r>
              <a:rPr lang="en-US" sz="1000" dirty="0">
                <a:solidFill>
                  <a:srgbClr val="FF0000"/>
                </a:solidFill>
              </a:rPr>
              <a:t>http://www.biocomicals.com/categocartoons.php?id=20150213.8</a:t>
            </a:r>
          </a:p>
        </p:txBody>
      </p:sp>
    </p:spTree>
    <p:extLst>
      <p:ext uri="{BB962C8B-B14F-4D97-AF65-F5344CB8AC3E}">
        <p14:creationId xmlns:p14="http://schemas.microsoft.com/office/powerpoint/2010/main" val="416759117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33399"/>
            <a:ext cx="8610600" cy="5943601"/>
          </a:xfrm>
          <a:prstGeom prst="rect">
            <a:avLst/>
          </a:prstGeom>
        </p:spPr>
      </p:pic>
      <p:sp>
        <p:nvSpPr>
          <p:cNvPr id="5" name="Rectangle 4"/>
          <p:cNvSpPr/>
          <p:nvPr/>
        </p:nvSpPr>
        <p:spPr>
          <a:xfrm>
            <a:off x="58882" y="152400"/>
            <a:ext cx="4572000" cy="253916"/>
          </a:xfrm>
          <a:prstGeom prst="rect">
            <a:avLst/>
          </a:prstGeom>
        </p:spPr>
        <p:txBody>
          <a:bodyPr>
            <a:spAutoFit/>
          </a:bodyPr>
          <a:lstStyle/>
          <a:p>
            <a:r>
              <a:rPr lang="en-US" sz="1000" dirty="0">
                <a:solidFill>
                  <a:srgbClr val="D60093"/>
                </a:solidFill>
              </a:rPr>
              <a:t>https://amoebasistersgifs.blogspot.com/2015/12/lysogenic-and-lytic-cycles.html</a:t>
            </a:r>
          </a:p>
        </p:txBody>
      </p:sp>
    </p:spTree>
    <p:extLst>
      <p:ext uri="{BB962C8B-B14F-4D97-AF65-F5344CB8AC3E}">
        <p14:creationId xmlns:p14="http://schemas.microsoft.com/office/powerpoint/2010/main" val="346890452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621"/>
            <a:ext cx="9144000" cy="65427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491" y="29289"/>
            <a:ext cx="4572000" cy="246221"/>
          </a:xfrm>
          <a:prstGeom prst="rect">
            <a:avLst/>
          </a:prstGeom>
        </p:spPr>
        <p:txBody>
          <a:bodyPr>
            <a:spAutoFit/>
          </a:bodyPr>
          <a:lstStyle/>
          <a:p>
            <a:r>
              <a:rPr lang="en-US" sz="1000" dirty="0">
                <a:solidFill>
                  <a:srgbClr val="D60093"/>
                </a:solidFill>
              </a:rPr>
              <a:t>http://www.amoebasisters.com/parameciumparlorcomics</a:t>
            </a:r>
          </a:p>
        </p:txBody>
      </p:sp>
    </p:spTree>
    <p:extLst>
      <p:ext uri="{BB962C8B-B14F-4D97-AF65-F5344CB8AC3E}">
        <p14:creationId xmlns:p14="http://schemas.microsoft.com/office/powerpoint/2010/main" val="215072021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ocomicals.com/images/cartoon_web/lostinsequenc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799"/>
            <a:ext cx="8988426" cy="65127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787" y="58578"/>
            <a:ext cx="4572000" cy="246221"/>
          </a:xfrm>
          <a:prstGeom prst="rect">
            <a:avLst/>
          </a:prstGeom>
        </p:spPr>
        <p:txBody>
          <a:bodyPr>
            <a:spAutoFit/>
          </a:bodyPr>
          <a:lstStyle/>
          <a:p>
            <a:r>
              <a:rPr lang="en-US" sz="1000" dirty="0">
                <a:solidFill>
                  <a:srgbClr val="FF0000"/>
                </a:solidFill>
              </a:rPr>
              <a:t>http://www.biocomicals.com/comicspage2.php?id=11</a:t>
            </a:r>
          </a:p>
        </p:txBody>
      </p:sp>
    </p:spTree>
    <p:extLst>
      <p:ext uri="{BB962C8B-B14F-4D97-AF65-F5344CB8AC3E}">
        <p14:creationId xmlns:p14="http://schemas.microsoft.com/office/powerpoint/2010/main" val="388898010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229600" cy="4525963"/>
          </a:xfrm>
        </p:spPr>
        <p:txBody>
          <a:bodyPr>
            <a:normAutofit/>
          </a:bodyPr>
          <a:lstStyle/>
          <a:p>
            <a:pPr marL="0" indent="0">
              <a:buNone/>
            </a:pPr>
            <a:r>
              <a:rPr lang="en-US" sz="1000" dirty="0">
                <a:solidFill>
                  <a:srgbClr val="D60093"/>
                </a:solidFill>
                <a:latin typeface="Arial" panose="020B0604020202020204" pitchFamily="34" charset="0"/>
                <a:cs typeface="Arial" panose="020B0604020202020204" pitchFamily="34" charset="0"/>
              </a:rPr>
              <a:t>http://www.asbmb.org/uploadedImages/ASBMBToday/Content/Issues/201512/Content/Features/_Images/clothes_uaa_shirt.jpg</a:t>
            </a:r>
          </a:p>
        </p:txBody>
      </p:sp>
      <p:pic>
        <p:nvPicPr>
          <p:cNvPr id="5" name="Picture 4"/>
          <p:cNvPicPr>
            <a:picLocks noChangeAspect="1"/>
          </p:cNvPicPr>
          <p:nvPr/>
        </p:nvPicPr>
        <p:blipFill rotWithShape="1">
          <a:blip r:embed="rId2"/>
          <a:srcRect l="27917" t="44445" r="62880" b="39259"/>
          <a:stretch/>
        </p:blipFill>
        <p:spPr>
          <a:xfrm>
            <a:off x="1600200" y="381000"/>
            <a:ext cx="6172200" cy="6147900"/>
          </a:xfrm>
          <a:prstGeom prst="rect">
            <a:avLst/>
          </a:prstGeom>
        </p:spPr>
      </p:pic>
    </p:spTree>
    <p:extLst>
      <p:ext uri="{BB962C8B-B14F-4D97-AF65-F5344CB8AC3E}">
        <p14:creationId xmlns:p14="http://schemas.microsoft.com/office/powerpoint/2010/main" val="258093117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ChangeArrowheads="1"/>
          </p:cNvSpPr>
          <p:nvPr/>
        </p:nvSpPr>
        <p:spPr bwMode="auto">
          <a:xfrm>
            <a:off x="228600" y="0"/>
            <a:ext cx="8312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000" b="1">
                <a:solidFill>
                  <a:srgbClr val="CC0099"/>
                </a:solidFill>
                <a:latin typeface="Arial" charset="0"/>
              </a:rPr>
              <a:t>Images from: http://www.bbc.co.uk/scotland/education/bitesize/higher/img/biology/genetics_adaptation/mutations/02gene_mutation.gif</a:t>
            </a:r>
          </a:p>
        </p:txBody>
      </p:sp>
      <p:pic>
        <p:nvPicPr>
          <p:cNvPr id="5128" name="Picture 8" descr="Chromosome mutations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 y="1676400"/>
            <a:ext cx="9105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5759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veryone loves the amino acid conga line! This is an image from our protein synthesis video! We go over the steps of transcription and translation and the roles that ribosomes, DNA, and RNA play. We also compare and contrast RNA and DNA and explain the three different types of RNA. Come learn and laugh with the zany Amoeba Sist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4" y="304800"/>
            <a:ext cx="9081656" cy="6416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172" y="-11438"/>
            <a:ext cx="4572000" cy="276999"/>
          </a:xfrm>
          <a:prstGeom prst="rect">
            <a:avLst/>
          </a:prstGeom>
        </p:spPr>
        <p:txBody>
          <a:bodyPr>
            <a:spAutoFit/>
          </a:bodyPr>
          <a:lstStyle/>
          <a:p>
            <a:r>
              <a:rPr lang="en-US" sz="1200" dirty="0">
                <a:solidFill>
                  <a:srgbClr val="FF0000"/>
                </a:solidFill>
              </a:rPr>
              <a:t>https://www.pinterest.com/pin/50313720817130182/</a:t>
            </a:r>
          </a:p>
        </p:txBody>
      </p:sp>
    </p:spTree>
    <p:extLst>
      <p:ext uri="{BB962C8B-B14F-4D97-AF65-F5344CB8AC3E}">
        <p14:creationId xmlns:p14="http://schemas.microsoft.com/office/powerpoint/2010/main" val="57666576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L! Repin if you love this pun as much as a #pirate loves #LArginine!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70559"/>
            <a:ext cx="7239000" cy="62275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85893"/>
            <a:ext cx="4572000" cy="246221"/>
          </a:xfrm>
          <a:prstGeom prst="rect">
            <a:avLst/>
          </a:prstGeom>
        </p:spPr>
        <p:txBody>
          <a:bodyPr>
            <a:spAutoFit/>
          </a:bodyPr>
          <a:lstStyle/>
          <a:p>
            <a:r>
              <a:rPr lang="en-US" sz="1000" dirty="0">
                <a:solidFill>
                  <a:srgbClr val="FF0000"/>
                </a:solidFill>
              </a:rPr>
              <a:t>https://</a:t>
            </a:r>
            <a:r>
              <a:rPr lang="en-US" sz="1000" dirty="0" smtClean="0">
                <a:solidFill>
                  <a:srgbClr val="FF0000"/>
                </a:solidFill>
              </a:rPr>
              <a:t>www.pinterest.com/pin/50313720817130181</a:t>
            </a:r>
            <a:endParaRPr lang="en-US" dirty="0"/>
          </a:p>
        </p:txBody>
      </p:sp>
    </p:spTree>
    <p:extLst>
      <p:ext uri="{BB962C8B-B14F-4D97-AF65-F5344CB8AC3E}">
        <p14:creationId xmlns:p14="http://schemas.microsoft.com/office/powerpoint/2010/main" val="38249543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otaniche.com/wp-content/uploads/2008/08/michael-helps-baby-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22" y="609600"/>
            <a:ext cx="9108281"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871" y="152400"/>
            <a:ext cx="4572000" cy="246221"/>
          </a:xfrm>
          <a:prstGeom prst="rect">
            <a:avLst/>
          </a:prstGeom>
        </p:spPr>
        <p:txBody>
          <a:bodyPr>
            <a:spAutoFit/>
          </a:bodyPr>
          <a:lstStyle/>
          <a:p>
            <a:r>
              <a:rPr lang="en-US" sz="1000" dirty="0">
                <a:solidFill>
                  <a:srgbClr val="FF0000"/>
                </a:solidFill>
              </a:rPr>
              <a:t>http://notaniche.com/wp-content/uploads/2008/08/michael-helps-baby-picture.jpg</a:t>
            </a:r>
          </a:p>
        </p:txBody>
      </p:sp>
    </p:spTree>
    <p:extLst>
      <p:ext uri="{BB962C8B-B14F-4D97-AF65-F5344CB8AC3E}">
        <p14:creationId xmlns:p14="http://schemas.microsoft.com/office/powerpoint/2010/main" val="16367649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ne perk about being mRNA? You get to leave the nucleus! This is an image from our protein synthesis video! We go over the steps of transcription and translation and the roles that ribosomes, DNA, and RNA play. We also compare and contrast RNA and DNA and explain the three different types of RNA. Come learn and laugh with the zany Amoeba Sisters! http://www.youtube.com/watch?v=lC2UV80PZp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99"/>
            <a:ext cx="9144000" cy="6663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58578"/>
            <a:ext cx="6629400" cy="246221"/>
          </a:xfrm>
          <a:prstGeom prst="rect">
            <a:avLst/>
          </a:prstGeom>
        </p:spPr>
        <p:txBody>
          <a:bodyPr wrap="square">
            <a:spAutoFit/>
          </a:bodyPr>
          <a:lstStyle/>
          <a:p>
            <a:r>
              <a:rPr lang="en-US" sz="1000" dirty="0">
                <a:solidFill>
                  <a:srgbClr val="FF0000"/>
                </a:solidFill>
              </a:rPr>
              <a:t>https://</a:t>
            </a:r>
            <a:r>
              <a:rPr lang="en-US" sz="1000" dirty="0" smtClean="0">
                <a:solidFill>
                  <a:srgbClr val="FF0000"/>
                </a:solidFill>
              </a:rPr>
              <a:t>www.pinterest.com/pin/AdfYJcS2vSqHKdPR9-bLT2xtUz8nP7eIU32zXYV5ZXoPN2_Vhfwp3EA</a:t>
            </a:r>
            <a:endParaRPr lang="en-US" dirty="0"/>
          </a:p>
        </p:txBody>
      </p:sp>
    </p:spTree>
    <p:extLst>
      <p:ext uri="{BB962C8B-B14F-4D97-AF65-F5344CB8AC3E}">
        <p14:creationId xmlns:p14="http://schemas.microsoft.com/office/powerpoint/2010/main" val="126038041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boratory Hum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0998"/>
            <a:ext cx="4724400" cy="6330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57835"/>
            <a:ext cx="4572000" cy="246221"/>
          </a:xfrm>
          <a:prstGeom prst="rect">
            <a:avLst/>
          </a:prstGeom>
        </p:spPr>
        <p:txBody>
          <a:bodyPr>
            <a:spAutoFit/>
          </a:bodyPr>
          <a:lstStyle/>
          <a:p>
            <a:r>
              <a:rPr lang="en-US" sz="1000" dirty="0">
                <a:solidFill>
                  <a:srgbClr val="FF0000"/>
                </a:solidFill>
              </a:rPr>
              <a:t>https://www.pinterest.com/pin/50313720817085039/</a:t>
            </a:r>
          </a:p>
        </p:txBody>
      </p:sp>
    </p:spTree>
    <p:extLst>
      <p:ext uri="{BB962C8B-B14F-4D97-AF65-F5344CB8AC3E}">
        <p14:creationId xmlns:p14="http://schemas.microsoft.com/office/powerpoint/2010/main" val="356239955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02gene_mutation 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8" y="1496291"/>
            <a:ext cx="902768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ChangeArrowheads="1"/>
          </p:cNvSpPr>
          <p:nvPr/>
        </p:nvSpPr>
        <p:spPr bwMode="auto">
          <a:xfrm>
            <a:off x="228600" y="0"/>
            <a:ext cx="8312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000" b="1">
                <a:solidFill>
                  <a:srgbClr val="CC0099"/>
                </a:solidFill>
                <a:latin typeface="Arial" charset="0"/>
              </a:rPr>
              <a:t>Images from: http://www.bbc.co.uk/scotland/education/bitesize/higher/img/biology/genetics_adaptation/mutations/02gene_mutation.gif</a:t>
            </a:r>
          </a:p>
        </p:txBody>
      </p:sp>
    </p:spTree>
    <p:extLst>
      <p:ext uri="{BB962C8B-B14F-4D97-AF65-F5344CB8AC3E}">
        <p14:creationId xmlns:p14="http://schemas.microsoft.com/office/powerpoint/2010/main" val="12817997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ttle Universe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66294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709" y="16271"/>
            <a:ext cx="4572000" cy="246221"/>
          </a:xfrm>
          <a:prstGeom prst="rect">
            <a:avLst/>
          </a:prstGeom>
        </p:spPr>
        <p:txBody>
          <a:bodyPr>
            <a:spAutoFit/>
          </a:bodyPr>
          <a:lstStyle/>
          <a:p>
            <a:r>
              <a:rPr lang="en-US" sz="1000" dirty="0">
                <a:solidFill>
                  <a:srgbClr val="FF0000"/>
                </a:solidFill>
              </a:rPr>
              <a:t>https://www.pinterest.com/pin/50313720817084918/</a:t>
            </a:r>
          </a:p>
        </p:txBody>
      </p:sp>
    </p:spTree>
    <p:extLst>
      <p:ext uri="{BB962C8B-B14F-4D97-AF65-F5344CB8AC3E}">
        <p14:creationId xmlns:p14="http://schemas.microsoft.com/office/powerpoint/2010/main" val="318742972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ust replicate it: "/>
          <p:cNvPicPr>
            <a:picLocks noChangeAspect="1" noChangeArrowheads="1"/>
          </p:cNvPicPr>
          <p:nvPr/>
        </p:nvPicPr>
        <p:blipFill rotWithShape="1">
          <a:blip r:embed="rId2">
            <a:extLst>
              <a:ext uri="{28A0092B-C50C-407E-A947-70E740481C1C}">
                <a14:useLocalDpi xmlns:a14="http://schemas.microsoft.com/office/drawing/2010/main" val="0"/>
              </a:ext>
            </a:extLst>
          </a:blip>
          <a:srcRect b="9320"/>
          <a:stretch/>
        </p:blipFill>
        <p:spPr bwMode="auto">
          <a:xfrm>
            <a:off x="824344" y="685800"/>
            <a:ext cx="6317673" cy="5728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228600"/>
            <a:ext cx="4572000" cy="246221"/>
          </a:xfrm>
          <a:prstGeom prst="rect">
            <a:avLst/>
          </a:prstGeom>
        </p:spPr>
        <p:txBody>
          <a:bodyPr>
            <a:spAutoFit/>
          </a:bodyPr>
          <a:lstStyle/>
          <a:p>
            <a:r>
              <a:rPr lang="en-US" sz="1000" dirty="0">
                <a:solidFill>
                  <a:srgbClr val="FF0000"/>
                </a:solidFill>
              </a:rPr>
              <a:t>https://www.pinterest.com/pin/50313720817088823/</a:t>
            </a:r>
          </a:p>
        </p:txBody>
      </p:sp>
    </p:spTree>
    <p:extLst>
      <p:ext uri="{BB962C8B-B14F-4D97-AF65-F5344CB8AC3E}">
        <p14:creationId xmlns:p14="http://schemas.microsoft.com/office/powerpoint/2010/main" val="301774845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533400"/>
            <a:ext cx="1624013" cy="5731811"/>
          </a:xfrm>
          <a:prstGeom prst="rect">
            <a:avLst/>
          </a:prstGeom>
        </p:spPr>
      </p:pic>
    </p:spTree>
    <p:extLst>
      <p:ext uri="{BB962C8B-B14F-4D97-AF65-F5344CB8AC3E}">
        <p14:creationId xmlns:p14="http://schemas.microsoft.com/office/powerpoint/2010/main" val="166031899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 love chemistry jok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96837"/>
            <a:ext cx="5036092" cy="676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118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ence fun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478155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34779"/>
            <a:ext cx="4572000" cy="246221"/>
          </a:xfrm>
          <a:prstGeom prst="rect">
            <a:avLst/>
          </a:prstGeom>
        </p:spPr>
        <p:txBody>
          <a:bodyPr>
            <a:spAutoFit/>
          </a:bodyPr>
          <a:lstStyle/>
          <a:p>
            <a:r>
              <a:rPr lang="en-US" sz="1000" dirty="0">
                <a:solidFill>
                  <a:srgbClr val="CC3399"/>
                </a:solidFill>
              </a:rPr>
              <a:t>http://www.teachwithfergy.com/science-jokes-and-funnies/</a:t>
            </a:r>
          </a:p>
        </p:txBody>
      </p:sp>
    </p:spTree>
    <p:extLst>
      <p:ext uri="{BB962C8B-B14F-4D97-AF65-F5344CB8AC3E}">
        <p14:creationId xmlns:p14="http://schemas.microsoft.com/office/powerpoint/2010/main" val="65816889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457200"/>
            <a:ext cx="89916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18" y="2417"/>
            <a:ext cx="4572000" cy="246221"/>
          </a:xfrm>
          <a:prstGeom prst="rect">
            <a:avLst/>
          </a:prstGeom>
        </p:spPr>
        <p:txBody>
          <a:bodyPr>
            <a:spAutoFit/>
          </a:bodyPr>
          <a:lstStyle/>
          <a:p>
            <a:r>
              <a:rPr lang="en-US" sz="1000" dirty="0">
                <a:solidFill>
                  <a:srgbClr val="D60093"/>
                </a:solidFill>
              </a:rPr>
              <a:t>https://pbs.twimg.com/media/CiN_f0CXAAAsgCW.jpg</a:t>
            </a:r>
          </a:p>
        </p:txBody>
      </p:sp>
    </p:spTree>
    <p:extLst>
      <p:ext uri="{BB962C8B-B14F-4D97-AF65-F5344CB8AC3E}">
        <p14:creationId xmlns:p14="http://schemas.microsoft.com/office/powerpoint/2010/main" val="263131513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A test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4909"/>
            <a:ext cx="8855825" cy="6359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4691" y="30126"/>
            <a:ext cx="4572000" cy="246221"/>
          </a:xfrm>
          <a:prstGeom prst="rect">
            <a:avLst/>
          </a:prstGeom>
        </p:spPr>
        <p:txBody>
          <a:bodyPr>
            <a:spAutoFit/>
          </a:bodyPr>
          <a:lstStyle/>
          <a:p>
            <a:r>
              <a:rPr lang="en-US" sz="1000" dirty="0">
                <a:solidFill>
                  <a:srgbClr val="D60093"/>
                </a:solidFill>
              </a:rPr>
              <a:t>https://www.pinterest.com/pin/50313720809187170/</a:t>
            </a:r>
          </a:p>
        </p:txBody>
      </p:sp>
    </p:spTree>
    <p:extLst>
      <p:ext uri="{BB962C8B-B14F-4D97-AF65-F5344CB8AC3E}">
        <p14:creationId xmlns:p14="http://schemas.microsoft.com/office/powerpoint/2010/main" val="61697345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572000" cy="246221"/>
          </a:xfrm>
          <a:prstGeom prst="rect">
            <a:avLst/>
          </a:prstGeom>
        </p:spPr>
        <p:txBody>
          <a:bodyPr>
            <a:spAutoFit/>
          </a:bodyPr>
          <a:lstStyle/>
          <a:p>
            <a:r>
              <a:rPr lang="en-US" sz="1000" dirty="0">
                <a:solidFill>
                  <a:srgbClr val="D60093"/>
                </a:solidFill>
              </a:rPr>
              <a:t>http://amoebasisters.tumblr.com/image/154443612911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4425989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 y="0"/>
            <a:ext cx="9130145" cy="246221"/>
          </a:xfrm>
          <a:prstGeom prst="rect">
            <a:avLst/>
          </a:prstGeom>
        </p:spPr>
        <p:txBody>
          <a:bodyPr wrap="square">
            <a:spAutoFit/>
          </a:bodyPr>
          <a:lstStyle/>
          <a:p>
            <a:r>
              <a:rPr lang="en-US" sz="1000" dirty="0" smtClean="0">
                <a:solidFill>
                  <a:srgbClr val="FF0000"/>
                </a:solidFill>
              </a:rPr>
              <a:t>Image edited from: https</a:t>
            </a:r>
            <a:r>
              <a:rPr lang="en-US" sz="1000" dirty="0">
                <a:solidFill>
                  <a:srgbClr val="FF0000"/>
                </a:solidFill>
              </a:rPr>
              <a:t>://s-media-cache-ak0.pinimg.com/originals/b3/48/68/b348680b5573528b0472c3c0fad01362.jpg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88" y="246221"/>
            <a:ext cx="8296275" cy="6505575"/>
          </a:xfrm>
          <a:prstGeom prst="rect">
            <a:avLst/>
          </a:prstGeom>
        </p:spPr>
      </p:pic>
    </p:spTree>
    <p:extLst>
      <p:ext uri="{BB962C8B-B14F-4D97-AF65-F5344CB8AC3E}">
        <p14:creationId xmlns:p14="http://schemas.microsoft.com/office/powerpoint/2010/main" val="398741793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844748"/>
          </a:xfrm>
        </p:spPr>
        <p:txBody>
          <a:bodyPr>
            <a:noAutofit/>
          </a:bodyPr>
          <a:lstStyle/>
          <a:p>
            <a:pPr>
              <a:spcBef>
                <a:spcPct val="0"/>
              </a:spcBef>
              <a:buNone/>
            </a:pPr>
            <a:r>
              <a:rPr lang="en-US" altLang="en-US" sz="2800" b="1" dirty="0">
                <a:latin typeface="Comic Sans MS" pitchFamily="66" charset="0"/>
              </a:rPr>
              <a:t>RANDOM </a:t>
            </a:r>
            <a:r>
              <a:rPr lang="en-US" altLang="en-US" sz="2800" b="1" dirty="0" smtClean="0">
                <a:latin typeface="Comic Sans MS" pitchFamily="66" charset="0"/>
              </a:rPr>
              <a:t>FERTILIZATION</a:t>
            </a:r>
            <a:endParaRPr lang="en-US" altLang="en-US" sz="2800" b="1" dirty="0">
              <a:latin typeface="Comic Sans MS" pitchFamily="66" charset="0"/>
            </a:endParaRPr>
          </a:p>
          <a:p>
            <a:pPr>
              <a:spcBef>
                <a:spcPct val="0"/>
              </a:spcBef>
              <a:buNone/>
            </a:pPr>
            <a:r>
              <a:rPr lang="en-US" altLang="en-US" sz="2800" b="1" dirty="0" smtClean="0">
                <a:latin typeface="Comic Sans MS" pitchFamily="66" charset="0"/>
              </a:rPr>
              <a:t>Average </a:t>
            </a:r>
            <a:r>
              <a:rPr lang="en-US" altLang="en-US" sz="2800" b="1" dirty="0">
                <a:latin typeface="Comic Sans MS" pitchFamily="66" charset="0"/>
              </a:rPr>
              <a:t>male between ages 15-30 makes</a:t>
            </a:r>
            <a:br>
              <a:rPr lang="en-US" altLang="en-US" sz="2800" b="1" dirty="0">
                <a:latin typeface="Comic Sans MS" pitchFamily="66" charset="0"/>
              </a:rPr>
            </a:br>
            <a:r>
              <a:rPr lang="en-US" altLang="en-US" sz="2800" b="1" dirty="0">
                <a:latin typeface="Comic Sans MS" pitchFamily="66" charset="0"/>
              </a:rPr>
              <a:t>    200,000,000-300,000,000 sperm/day</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Females born with 1-2 million immature eggs</a:t>
            </a:r>
            <a:br>
              <a:rPr lang="en-US" altLang="en-US" sz="2800" b="1" dirty="0">
                <a:latin typeface="Comic Sans MS" pitchFamily="66" charset="0"/>
              </a:rPr>
            </a:br>
            <a:r>
              <a:rPr lang="en-US" altLang="en-US" sz="2800" b="1" dirty="0">
                <a:latin typeface="Comic Sans MS" pitchFamily="66" charset="0"/>
              </a:rPr>
              <a:t>Releases 400-500 mature eggs in lifetime</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Egg 2</a:t>
            </a:r>
            <a:r>
              <a:rPr lang="en-US" altLang="en-US" sz="2800" b="1" baseline="30000" dirty="0">
                <a:latin typeface="Comic Sans MS" pitchFamily="66" charset="0"/>
              </a:rPr>
              <a:t>23 </a:t>
            </a:r>
            <a:r>
              <a:rPr lang="en-US" altLang="en-US" sz="2800" b="1" dirty="0">
                <a:latin typeface="Comic Sans MS" pitchFamily="66" charset="0"/>
              </a:rPr>
              <a:t>= 8.4 million possible </a:t>
            </a:r>
            <a:r>
              <a:rPr lang="en-US" altLang="en-US" sz="2800" b="1" dirty="0" smtClean="0">
                <a:latin typeface="Comic Sans MS" pitchFamily="66" charset="0"/>
              </a:rPr>
              <a:t>combinations</a:t>
            </a:r>
          </a:p>
          <a:p>
            <a:pPr>
              <a:spcBef>
                <a:spcPct val="0"/>
              </a:spcBef>
              <a:buNone/>
            </a:pPr>
            <a:r>
              <a:rPr lang="en-US" altLang="en-US" sz="2800" b="1" dirty="0" smtClean="0">
                <a:latin typeface="Comic Sans MS" pitchFamily="66" charset="0"/>
              </a:rPr>
              <a:t>Sperm 2</a:t>
            </a:r>
            <a:r>
              <a:rPr lang="en-US" altLang="en-US" sz="2800" b="1" baseline="30000" dirty="0" smtClean="0">
                <a:latin typeface="Comic Sans MS" pitchFamily="66" charset="0"/>
              </a:rPr>
              <a:t>23 </a:t>
            </a:r>
            <a:r>
              <a:rPr lang="en-US" altLang="en-US" sz="2800" b="1" dirty="0">
                <a:latin typeface="Comic Sans MS" pitchFamily="66" charset="0"/>
              </a:rPr>
              <a:t>=</a:t>
            </a:r>
            <a:r>
              <a:rPr lang="en-US" altLang="en-US" sz="2800" b="1" baseline="30000" dirty="0">
                <a:latin typeface="Comic Sans MS" pitchFamily="66" charset="0"/>
              </a:rPr>
              <a:t>  </a:t>
            </a:r>
            <a:r>
              <a:rPr lang="en-US" altLang="en-US" sz="2800" b="1" dirty="0">
                <a:latin typeface="Comic Sans MS" pitchFamily="66" charset="0"/>
              </a:rPr>
              <a:t>8.4 million possible </a:t>
            </a:r>
            <a:r>
              <a:rPr lang="en-US" altLang="en-US" sz="2800" b="1" dirty="0" smtClean="0">
                <a:latin typeface="Comic Sans MS" pitchFamily="66" charset="0"/>
              </a:rPr>
              <a:t>combinations</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2</a:t>
            </a:r>
            <a:r>
              <a:rPr lang="en-US" altLang="en-US" sz="2800" b="1" baseline="30000" dirty="0">
                <a:latin typeface="Comic Sans MS" pitchFamily="66" charset="0"/>
              </a:rPr>
              <a:t>23 </a:t>
            </a:r>
            <a:r>
              <a:rPr lang="en-US" altLang="en-US" sz="2800" b="1" dirty="0">
                <a:latin typeface="Comic Sans MS" pitchFamily="66" charset="0"/>
              </a:rPr>
              <a:t>X 2</a:t>
            </a:r>
            <a:r>
              <a:rPr lang="en-US" altLang="en-US" sz="2800" b="1" baseline="30000" dirty="0">
                <a:latin typeface="Comic Sans MS" pitchFamily="66" charset="0"/>
              </a:rPr>
              <a:t> 23 </a:t>
            </a:r>
            <a:r>
              <a:rPr lang="en-US" altLang="en-US" sz="2800" b="1" dirty="0">
                <a:latin typeface="Comic Sans MS" pitchFamily="66" charset="0"/>
              </a:rPr>
              <a:t>  ~ 70 trillion diploid combinations</a:t>
            </a:r>
          </a:p>
          <a:p>
            <a:pPr>
              <a:spcBef>
                <a:spcPct val="0"/>
              </a:spcBef>
              <a:buNone/>
            </a:pPr>
            <a:r>
              <a:rPr lang="en-US" altLang="en-US" sz="2800" b="1" dirty="0">
                <a:latin typeface="Comic Sans MS" pitchFamily="66" charset="0"/>
              </a:rPr>
              <a:t>    (This doesn’t include crossing over!)</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Odds of one particular egg getting together with one particular sperm is astronomical</a:t>
            </a:r>
            <a:r>
              <a:rPr lang="en-US" altLang="en-US" b="1" dirty="0" smtClean="0">
                <a:latin typeface="Comic Sans MS" pitchFamily="66" charset="0"/>
              </a:rPr>
              <a:t>.</a:t>
            </a:r>
            <a:r>
              <a:rPr lang="en-US" altLang="en-US" b="1" dirty="0">
                <a:latin typeface="Comic Sans MS" pitchFamily="66" charset="0"/>
              </a:rPr>
              <a:t/>
            </a:r>
            <a:br>
              <a:rPr lang="en-US" altLang="en-US" b="1" dirty="0">
                <a:latin typeface="Comic Sans MS" pitchFamily="66" charset="0"/>
              </a:rPr>
            </a:br>
            <a:r>
              <a:rPr lang="en-US" altLang="en-US" b="1" dirty="0">
                <a:latin typeface="Comic Sans MS" pitchFamily="66" charset="0"/>
              </a:rPr>
              <a:t>EVERYONE IS UNIQUE</a:t>
            </a:r>
            <a:r>
              <a:rPr lang="en-US" altLang="en-US" b="1" dirty="0" smtClean="0">
                <a:latin typeface="Comic Sans MS" pitchFamily="66" charset="0"/>
              </a:rPr>
              <a:t>!</a:t>
            </a:r>
            <a:endParaRPr lang="en-US" altLang="en-US" b="1" baseline="30000" dirty="0">
              <a:latin typeface="Comic Sans MS" pitchFamily="66" charset="0"/>
            </a:endParaRPr>
          </a:p>
        </p:txBody>
      </p:sp>
    </p:spTree>
    <p:extLst>
      <p:ext uri="{BB962C8B-B14F-4D97-AF65-F5344CB8AC3E}">
        <p14:creationId xmlns:p14="http://schemas.microsoft.com/office/powerpoint/2010/main" val="5904477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en it comes to mutations, insertions and deletions have the potential to be especially dangerous because they cause something called a frameshift. Come learn why with the Amoeba Sisters! http://www.youtube.com/watch?v=GieZ3pk9YVo: "/>
          <p:cNvPicPr>
            <a:picLocks noChangeAspect="1" noChangeArrowheads="1"/>
          </p:cNvPicPr>
          <p:nvPr/>
        </p:nvPicPr>
        <p:blipFill rotWithShape="1">
          <a:blip r:embed="rId2">
            <a:extLst>
              <a:ext uri="{28A0092B-C50C-407E-A947-70E740481C1C}">
                <a14:useLocalDpi xmlns:a14="http://schemas.microsoft.com/office/drawing/2010/main" val="0"/>
              </a:ext>
            </a:extLst>
          </a:blip>
          <a:srcRect l="31076"/>
          <a:stretch/>
        </p:blipFill>
        <p:spPr bwMode="auto">
          <a:xfrm>
            <a:off x="0" y="914400"/>
            <a:ext cx="4953001" cy="44356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782" y="0"/>
            <a:ext cx="6456218" cy="246221"/>
          </a:xfrm>
          <a:prstGeom prst="rect">
            <a:avLst/>
          </a:prstGeom>
        </p:spPr>
        <p:txBody>
          <a:bodyPr wrap="square">
            <a:spAutoFit/>
          </a:bodyPr>
          <a:lstStyle/>
          <a:p>
            <a:r>
              <a:rPr lang="en-US" sz="1000" dirty="0">
                <a:solidFill>
                  <a:srgbClr val="D60093"/>
                </a:solidFill>
              </a:rPr>
              <a:t>https://www.pinterest.com/pin/536772849322383541/</a:t>
            </a:r>
          </a:p>
        </p:txBody>
      </p:sp>
      <p:pic>
        <p:nvPicPr>
          <p:cNvPr id="6148" name="Picture 4" descr="Inversion is a type of mutation that occurs when a broken chromosome segment gets inversed (which means reversed) and put back on the chromosome. Learn more about gene and chromosome mutations with the Amoeba Sisters! http://www.youtube.com/watch?v=GieZ3pk9YVo: "/>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953001" y="900545"/>
            <a:ext cx="4191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89523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4026"/>
            <a:ext cx="6781800" cy="246221"/>
          </a:xfrm>
          <a:prstGeom prst="rect">
            <a:avLst/>
          </a:prstGeom>
        </p:spPr>
        <p:txBody>
          <a:bodyPr wrap="square">
            <a:spAutoFit/>
          </a:bodyPr>
          <a:lstStyle/>
          <a:p>
            <a:r>
              <a:rPr lang="en-US" sz="1000" dirty="0">
                <a:solidFill>
                  <a:srgbClr val="CC3399"/>
                </a:solidFill>
              </a:rPr>
              <a:t>https://s-media-cache-ak0.pinimg.com/originals/d8/bf/8e/d8bf8ed86d6fe84325ca5da5e770a16a.jpg</a:t>
            </a:r>
          </a:p>
        </p:txBody>
      </p:sp>
      <p:pic>
        <p:nvPicPr>
          <p:cNvPr id="3074" name="Picture 2" descr="https://s-media-cache-ak0.pinimg.com/originals/d8/bf/8e/d8bf8ed86d6fe84325ca5da5e770a1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1029"/>
            <a:ext cx="5181600" cy="690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80688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le Cell Ane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16271"/>
            <a:ext cx="4572000" cy="246221"/>
          </a:xfrm>
          <a:prstGeom prst="rect">
            <a:avLst/>
          </a:prstGeom>
        </p:spPr>
        <p:txBody>
          <a:bodyPr>
            <a:spAutoFit/>
          </a:bodyPr>
          <a:lstStyle/>
          <a:p>
            <a:r>
              <a:rPr lang="en-US" sz="1000" dirty="0">
                <a:solidFill>
                  <a:srgbClr val="CC3399"/>
                </a:solidFill>
              </a:rPr>
              <a:t>http://www.brainlesstales.com/2011-08-16/pickle-cell-anemia</a:t>
            </a:r>
          </a:p>
        </p:txBody>
      </p:sp>
    </p:spTree>
    <p:extLst>
      <p:ext uri="{BB962C8B-B14F-4D97-AF65-F5344CB8AC3E}">
        <p14:creationId xmlns:p14="http://schemas.microsoft.com/office/powerpoint/2010/main" val="193088682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4572000" cy="246221"/>
          </a:xfrm>
          <a:prstGeom prst="rect">
            <a:avLst/>
          </a:prstGeom>
        </p:spPr>
        <p:txBody>
          <a:bodyPr>
            <a:spAutoFit/>
          </a:bodyPr>
          <a:lstStyle/>
          <a:p>
            <a:r>
              <a:rPr lang="en-US" sz="1000" dirty="0">
                <a:solidFill>
                  <a:srgbClr val="D60093"/>
                </a:solidFill>
              </a:rPr>
              <a:t>http://amoebasisters.tumblr.com/image/154226822230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 y="609600"/>
            <a:ext cx="8802086" cy="5905197"/>
          </a:xfrm>
          <a:prstGeom prst="rect">
            <a:avLst/>
          </a:prstGeom>
        </p:spPr>
      </p:pic>
    </p:spTree>
    <p:extLst>
      <p:ext uri="{BB962C8B-B14F-4D97-AF65-F5344CB8AC3E}">
        <p14:creationId xmlns:p14="http://schemas.microsoft.com/office/powerpoint/2010/main" val="106417578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sz="half" idx="2"/>
          </p:nvPr>
        </p:nvSpPr>
        <p:spPr>
          <a:xfrm>
            <a:off x="1814945" y="457200"/>
            <a:ext cx="4114800" cy="685800"/>
          </a:xfrm>
        </p:spPr>
        <p:txBody>
          <a:bodyPr>
            <a:normAutofit lnSpcReduction="10000"/>
          </a:bodyPr>
          <a:lstStyle/>
          <a:p>
            <a:pPr eaLnBrk="1" hangingPunct="1">
              <a:lnSpc>
                <a:spcPct val="90000"/>
              </a:lnSpc>
              <a:buFontTx/>
              <a:buNone/>
            </a:pPr>
            <a:r>
              <a:rPr lang="en-US" altLang="en-US" sz="4400" b="1" dirty="0" smtClean="0"/>
              <a:t>Nondisjunction</a:t>
            </a:r>
          </a:p>
        </p:txBody>
      </p:sp>
      <p:pic>
        <p:nvPicPr>
          <p:cNvPr id="44036" name="Picture 4" descr="nondisjunction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92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p:cNvSpPr>
            <a:spLocks noChangeArrowheads="1"/>
          </p:cNvSpPr>
          <p:nvPr/>
        </p:nvSpPr>
        <p:spPr bwMode="auto">
          <a:xfrm>
            <a:off x="5867400" y="6248400"/>
            <a:ext cx="291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000">
                <a:solidFill>
                  <a:srgbClr val="CC0099"/>
                </a:solidFill>
                <a:latin typeface="Arial" charset="0"/>
              </a:rPr>
              <a:t>http://www.tokyo-med.ac.jp/genet/anm/domov.gif</a:t>
            </a:r>
          </a:p>
        </p:txBody>
      </p:sp>
    </p:spTree>
    <p:extLst>
      <p:ext uri="{BB962C8B-B14F-4D97-AF65-F5344CB8AC3E}">
        <p14:creationId xmlns:p14="http://schemas.microsoft.com/office/powerpoint/2010/main" val="37919433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8" y="13854"/>
            <a:ext cx="6934200" cy="246221"/>
          </a:xfrm>
          <a:prstGeom prst="rect">
            <a:avLst/>
          </a:prstGeom>
        </p:spPr>
        <p:txBody>
          <a:bodyPr wrap="square">
            <a:spAutoFit/>
          </a:bodyPr>
          <a:lstStyle/>
          <a:p>
            <a:r>
              <a:rPr lang="en-US" sz="1000" dirty="0">
                <a:solidFill>
                  <a:srgbClr val="CC3399"/>
                </a:solidFill>
              </a:rPr>
              <a:t>https://s-media-cache-ak0.pinimg.com/originals/2e/d6/14/2ed614055e67ad2f04c29a31c0c0b212.gif</a:t>
            </a:r>
          </a:p>
        </p:txBody>
      </p:sp>
      <p:pic>
        <p:nvPicPr>
          <p:cNvPr id="1026" name="Picture 2" descr="https://s-media-cache-ak0.pinimg.com/originals/2e/d6/14/2ed614055e67ad2f04c29a31c0c0b212.gif"/>
          <p:cNvPicPr>
            <a:picLocks noChangeAspect="1" noChangeArrowheads="1"/>
          </p:cNvPicPr>
          <p:nvPr/>
        </p:nvPicPr>
        <p:blipFill rotWithShape="1">
          <a:blip r:embed="rId2">
            <a:extLst>
              <a:ext uri="{28A0092B-C50C-407E-A947-70E740481C1C}">
                <a14:useLocalDpi xmlns:a14="http://schemas.microsoft.com/office/drawing/2010/main" val="0"/>
              </a:ext>
            </a:extLst>
          </a:blip>
          <a:srcRect t="4121" r="1845" b="7523"/>
          <a:stretch/>
        </p:blipFill>
        <p:spPr bwMode="auto">
          <a:xfrm>
            <a:off x="1295400" y="199310"/>
            <a:ext cx="5486400" cy="651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30029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media-cache-ak0.pinimg.com/originals/a3/1a/5e/a31a5e0fed5c645903d3600aa208e3a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
            <a:ext cx="4800600" cy="6400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5" y="44026"/>
            <a:ext cx="6705600" cy="246221"/>
          </a:xfrm>
          <a:prstGeom prst="rect">
            <a:avLst/>
          </a:prstGeom>
        </p:spPr>
        <p:txBody>
          <a:bodyPr wrap="square">
            <a:spAutoFit/>
          </a:bodyPr>
          <a:lstStyle/>
          <a:p>
            <a:r>
              <a:rPr lang="en-US" sz="1000" dirty="0">
                <a:solidFill>
                  <a:srgbClr val="CC3399"/>
                </a:solidFill>
              </a:rPr>
              <a:t>https://s-media-cache-ak0.pinimg.com/originals/a3/1a/5e/a31a5e0fed5c645903d3600aa208e3a9.gif</a:t>
            </a:r>
          </a:p>
        </p:txBody>
      </p:sp>
    </p:spTree>
    <p:extLst>
      <p:ext uri="{BB962C8B-B14F-4D97-AF65-F5344CB8AC3E}">
        <p14:creationId xmlns:p14="http://schemas.microsoft.com/office/powerpoint/2010/main" val="21810186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2" t="21230" r="55825" b="51786"/>
          <a:stretch/>
        </p:blipFill>
        <p:spPr bwMode="auto">
          <a:xfrm>
            <a:off x="13855" y="1553028"/>
            <a:ext cx="9053945" cy="385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52400"/>
            <a:ext cx="4572000" cy="246221"/>
          </a:xfrm>
          <a:prstGeom prst="rect">
            <a:avLst/>
          </a:prstGeom>
        </p:spPr>
        <p:txBody>
          <a:bodyPr>
            <a:spAutoFit/>
          </a:bodyPr>
          <a:lstStyle/>
          <a:p>
            <a:r>
              <a:rPr lang="en-US" sz="1000" dirty="0"/>
              <a:t>https://www.pinterest.com/pin/50313720817171839/</a:t>
            </a:r>
          </a:p>
        </p:txBody>
      </p:sp>
    </p:spTree>
    <p:extLst>
      <p:ext uri="{BB962C8B-B14F-4D97-AF65-F5344CB8AC3E}">
        <p14:creationId xmlns:p14="http://schemas.microsoft.com/office/powerpoint/2010/main" val="186960642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oose a complicated passwo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8"/>
            <a:ext cx="9144000" cy="66280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271"/>
            <a:ext cx="4572000" cy="246221"/>
          </a:xfrm>
          <a:prstGeom prst="rect">
            <a:avLst/>
          </a:prstGeom>
        </p:spPr>
        <p:txBody>
          <a:bodyPr>
            <a:spAutoFit/>
          </a:bodyPr>
          <a:lstStyle/>
          <a:p>
            <a:r>
              <a:rPr lang="en-US" sz="1000" dirty="0">
                <a:solidFill>
                  <a:srgbClr val="CC3399"/>
                </a:solidFill>
              </a:rPr>
              <a:t>https://www.pinterest.com/pin/50313720817171844/</a:t>
            </a:r>
          </a:p>
        </p:txBody>
      </p:sp>
    </p:spTree>
    <p:extLst>
      <p:ext uri="{BB962C8B-B14F-4D97-AF65-F5344CB8AC3E}">
        <p14:creationId xmlns:p14="http://schemas.microsoft.com/office/powerpoint/2010/main" val="296964182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43957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sapSCIENCE's photo.: "/>
          <p:cNvPicPr>
            <a:picLocks noChangeAspect="1" noChangeArrowheads="1"/>
          </p:cNvPicPr>
          <p:nvPr/>
        </p:nvPicPr>
        <p:blipFill rotWithShape="1">
          <a:blip r:embed="rId2">
            <a:extLst>
              <a:ext uri="{28A0092B-C50C-407E-A947-70E740481C1C}">
                <a14:useLocalDpi xmlns:a14="http://schemas.microsoft.com/office/drawing/2010/main" val="0"/>
              </a:ext>
            </a:extLst>
          </a:blip>
          <a:srcRect t="7447" b="13585"/>
          <a:stretch/>
        </p:blipFill>
        <p:spPr bwMode="auto">
          <a:xfrm>
            <a:off x="533399" y="307776"/>
            <a:ext cx="7908729" cy="62454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997" y="0"/>
            <a:ext cx="8991600" cy="307777"/>
          </a:xfrm>
          <a:prstGeom prst="rect">
            <a:avLst/>
          </a:prstGeom>
        </p:spPr>
        <p:txBody>
          <a:bodyPr wrap="square">
            <a:spAutoFit/>
          </a:bodyPr>
          <a:lstStyle/>
          <a:p>
            <a:r>
              <a:rPr lang="en-US" sz="1400" dirty="0">
                <a:solidFill>
                  <a:srgbClr val="D60093"/>
                </a:solidFill>
              </a:rPr>
              <a:t>https://pics.onsizzle.com/Instagram-Science-puns-doyoueven-b0349c.png</a:t>
            </a:r>
          </a:p>
        </p:txBody>
      </p:sp>
    </p:spTree>
    <p:extLst>
      <p:ext uri="{BB962C8B-B14F-4D97-AF65-F5344CB8AC3E}">
        <p14:creationId xmlns:p14="http://schemas.microsoft.com/office/powerpoint/2010/main" val="11290032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2810</TotalTime>
  <Words>322</Words>
  <Application>Microsoft Office PowerPoint</Application>
  <PresentationFormat>On-screen Show (4:3)</PresentationFormat>
  <Paragraphs>106</Paragraphs>
  <Slides>84</Slides>
  <Notes>2</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Riedell</dc:creator>
  <cp:lastModifiedBy>Kelly Riedell</cp:lastModifiedBy>
  <cp:revision>72</cp:revision>
  <dcterms:created xsi:type="dcterms:W3CDTF">2014-12-03T02:10:28Z</dcterms:created>
  <dcterms:modified xsi:type="dcterms:W3CDTF">2017-02-19T20:05:37Z</dcterms:modified>
</cp:coreProperties>
</file>