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6"/>
  </p:handoutMasterIdLst>
  <p:sldIdLst>
    <p:sldId id="261" r:id="rId3"/>
    <p:sldId id="256" r:id="rId4"/>
    <p:sldId id="257"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4651247-CDB7-4E41-8F14-BB8953D0F918}" type="datetimeFigureOut">
              <a:rPr lang="en-US" smtClean="0"/>
              <a:t>2/23/2021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8CAA343-6F6B-4E08-9F82-3DFE3D2C1FB7}" type="slidenum">
              <a:rPr lang="en-US" smtClean="0"/>
              <a:t>‹#›</a:t>
            </a:fld>
            <a:endParaRPr lang="en-US"/>
          </a:p>
        </p:txBody>
      </p:sp>
    </p:spTree>
    <p:extLst>
      <p:ext uri="{BB962C8B-B14F-4D97-AF65-F5344CB8AC3E}">
        <p14:creationId xmlns:p14="http://schemas.microsoft.com/office/powerpoint/2010/main" val="6308365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1599119-D648-4847-89CB-3ADBBD1E85B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32641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599119-D648-4847-89CB-3ADBBD1E85B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3659996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599119-D648-4847-89CB-3ADBBD1E85B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2184507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E1F484A-CA70-47D9-B83A-A0C39A4B9437}"/>
              </a:ext>
            </a:extLst>
          </p:cNvPr>
          <p:cNvSpPr>
            <a:spLocks noGrp="1"/>
          </p:cNvSpPr>
          <p:nvPr>
            <p:ph type="dt" sz="half" idx="10"/>
          </p:nvPr>
        </p:nvSpPr>
        <p:spPr/>
        <p:txBody>
          <a:bodyPr/>
          <a:lstStyle>
            <a:lvl1pPr>
              <a:defRPr/>
            </a:lvl1pPr>
          </a:lstStyle>
          <a:p>
            <a:pPr>
              <a:defRPr/>
            </a:pPr>
            <a:fld id="{2BF932E9-F939-4FC7-ABC8-7F651FEF0E4F}" type="datetimeFigureOut">
              <a:rPr lang="en-US"/>
              <a:pPr>
                <a:defRPr/>
              </a:pPr>
              <a:t>2/23/2021</a:t>
            </a:fld>
            <a:endParaRPr lang="en-US"/>
          </a:p>
        </p:txBody>
      </p:sp>
      <p:sp>
        <p:nvSpPr>
          <p:cNvPr id="5" name="Footer Placeholder 4">
            <a:extLst>
              <a:ext uri="{FF2B5EF4-FFF2-40B4-BE49-F238E27FC236}">
                <a16:creationId xmlns:a16="http://schemas.microsoft.com/office/drawing/2014/main" id="{D5754EE5-2993-4156-8981-25DADEDF98F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9F43796-0B33-469A-8430-CC519C44CC30}"/>
              </a:ext>
            </a:extLst>
          </p:cNvPr>
          <p:cNvSpPr>
            <a:spLocks noGrp="1"/>
          </p:cNvSpPr>
          <p:nvPr>
            <p:ph type="sldNum" sz="quarter" idx="12"/>
          </p:nvPr>
        </p:nvSpPr>
        <p:spPr/>
        <p:txBody>
          <a:bodyPr/>
          <a:lstStyle>
            <a:lvl1pPr>
              <a:defRPr/>
            </a:lvl1pPr>
          </a:lstStyle>
          <a:p>
            <a:pPr>
              <a:defRPr/>
            </a:pPr>
            <a:fld id="{66A72C94-C2A3-4F70-83E5-DB7310204CEA}" type="slidenum">
              <a:rPr lang="en-US" altLang="en-US"/>
              <a:pPr>
                <a:defRPr/>
              </a:pPr>
              <a:t>‹#›</a:t>
            </a:fld>
            <a:endParaRPr lang="en-US" altLang="en-US"/>
          </a:p>
        </p:txBody>
      </p:sp>
    </p:spTree>
    <p:extLst>
      <p:ext uri="{BB962C8B-B14F-4D97-AF65-F5344CB8AC3E}">
        <p14:creationId xmlns:p14="http://schemas.microsoft.com/office/powerpoint/2010/main" val="3690243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7157B-FA10-4D0F-ABF8-FBB09DBED1AD}"/>
              </a:ext>
            </a:extLst>
          </p:cNvPr>
          <p:cNvSpPr>
            <a:spLocks noGrp="1"/>
          </p:cNvSpPr>
          <p:nvPr>
            <p:ph type="dt" sz="half" idx="10"/>
          </p:nvPr>
        </p:nvSpPr>
        <p:spPr/>
        <p:txBody>
          <a:bodyPr/>
          <a:lstStyle>
            <a:lvl1pPr>
              <a:defRPr/>
            </a:lvl1pPr>
          </a:lstStyle>
          <a:p>
            <a:pPr>
              <a:defRPr/>
            </a:pPr>
            <a:fld id="{BBBE5402-84B8-4088-8A7A-C506DE756167}" type="datetimeFigureOut">
              <a:rPr lang="en-US"/>
              <a:pPr>
                <a:defRPr/>
              </a:pPr>
              <a:t>2/23/2021</a:t>
            </a:fld>
            <a:endParaRPr lang="en-US"/>
          </a:p>
        </p:txBody>
      </p:sp>
      <p:sp>
        <p:nvSpPr>
          <p:cNvPr id="5" name="Footer Placeholder 4">
            <a:extLst>
              <a:ext uri="{FF2B5EF4-FFF2-40B4-BE49-F238E27FC236}">
                <a16:creationId xmlns:a16="http://schemas.microsoft.com/office/drawing/2014/main" id="{7E27B0DF-C112-40C3-A280-750168B441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9D16CEB-F946-4F03-8E29-32321BF1667A}"/>
              </a:ext>
            </a:extLst>
          </p:cNvPr>
          <p:cNvSpPr>
            <a:spLocks noGrp="1"/>
          </p:cNvSpPr>
          <p:nvPr>
            <p:ph type="sldNum" sz="quarter" idx="12"/>
          </p:nvPr>
        </p:nvSpPr>
        <p:spPr/>
        <p:txBody>
          <a:bodyPr/>
          <a:lstStyle>
            <a:lvl1pPr>
              <a:defRPr/>
            </a:lvl1pPr>
          </a:lstStyle>
          <a:p>
            <a:pPr>
              <a:defRPr/>
            </a:pPr>
            <a:fld id="{E3BCAA16-30E7-465E-BA39-5989AC8237AA}" type="slidenum">
              <a:rPr lang="en-US" altLang="en-US"/>
              <a:pPr>
                <a:defRPr/>
              </a:pPr>
              <a:t>‹#›</a:t>
            </a:fld>
            <a:endParaRPr lang="en-US" altLang="en-US"/>
          </a:p>
        </p:txBody>
      </p:sp>
    </p:spTree>
    <p:extLst>
      <p:ext uri="{BB962C8B-B14F-4D97-AF65-F5344CB8AC3E}">
        <p14:creationId xmlns:p14="http://schemas.microsoft.com/office/powerpoint/2010/main" val="2099705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E685F0-0889-4883-98D0-BB5DDF0A4B55}"/>
              </a:ext>
            </a:extLst>
          </p:cNvPr>
          <p:cNvSpPr>
            <a:spLocks noGrp="1"/>
          </p:cNvSpPr>
          <p:nvPr>
            <p:ph type="dt" sz="half" idx="10"/>
          </p:nvPr>
        </p:nvSpPr>
        <p:spPr/>
        <p:txBody>
          <a:bodyPr/>
          <a:lstStyle>
            <a:lvl1pPr>
              <a:defRPr/>
            </a:lvl1pPr>
          </a:lstStyle>
          <a:p>
            <a:pPr>
              <a:defRPr/>
            </a:pPr>
            <a:fld id="{B40412AF-DC12-4C42-93FB-474BF48DCB81}" type="datetimeFigureOut">
              <a:rPr lang="en-US"/>
              <a:pPr>
                <a:defRPr/>
              </a:pPr>
              <a:t>2/23/2021</a:t>
            </a:fld>
            <a:endParaRPr lang="en-US"/>
          </a:p>
        </p:txBody>
      </p:sp>
      <p:sp>
        <p:nvSpPr>
          <p:cNvPr id="5" name="Footer Placeholder 4">
            <a:extLst>
              <a:ext uri="{FF2B5EF4-FFF2-40B4-BE49-F238E27FC236}">
                <a16:creationId xmlns:a16="http://schemas.microsoft.com/office/drawing/2014/main" id="{384759B9-B9C6-4DCD-B79B-017724C578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51F059-E82B-4AA9-989C-792ACEC6740A}"/>
              </a:ext>
            </a:extLst>
          </p:cNvPr>
          <p:cNvSpPr>
            <a:spLocks noGrp="1"/>
          </p:cNvSpPr>
          <p:nvPr>
            <p:ph type="sldNum" sz="quarter" idx="12"/>
          </p:nvPr>
        </p:nvSpPr>
        <p:spPr/>
        <p:txBody>
          <a:bodyPr/>
          <a:lstStyle>
            <a:lvl1pPr>
              <a:defRPr/>
            </a:lvl1pPr>
          </a:lstStyle>
          <a:p>
            <a:pPr>
              <a:defRPr/>
            </a:pPr>
            <a:fld id="{029212BD-859C-49A5-9B3C-3E491B9CB24D}" type="slidenum">
              <a:rPr lang="en-US" altLang="en-US"/>
              <a:pPr>
                <a:defRPr/>
              </a:pPr>
              <a:t>‹#›</a:t>
            </a:fld>
            <a:endParaRPr lang="en-US" altLang="en-US"/>
          </a:p>
        </p:txBody>
      </p:sp>
    </p:spTree>
    <p:extLst>
      <p:ext uri="{BB962C8B-B14F-4D97-AF65-F5344CB8AC3E}">
        <p14:creationId xmlns:p14="http://schemas.microsoft.com/office/powerpoint/2010/main" val="2905807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B41F55B-77BB-4D1F-9C6A-4C273773CF09}"/>
              </a:ext>
            </a:extLst>
          </p:cNvPr>
          <p:cNvSpPr>
            <a:spLocks noGrp="1"/>
          </p:cNvSpPr>
          <p:nvPr>
            <p:ph type="dt" sz="half" idx="10"/>
          </p:nvPr>
        </p:nvSpPr>
        <p:spPr/>
        <p:txBody>
          <a:bodyPr/>
          <a:lstStyle>
            <a:lvl1pPr>
              <a:defRPr/>
            </a:lvl1pPr>
          </a:lstStyle>
          <a:p>
            <a:pPr>
              <a:defRPr/>
            </a:pPr>
            <a:fld id="{7914BABF-4ED6-417A-BBFC-795B7A658A51}" type="datetimeFigureOut">
              <a:rPr lang="en-US"/>
              <a:pPr>
                <a:defRPr/>
              </a:pPr>
              <a:t>2/23/2021</a:t>
            </a:fld>
            <a:endParaRPr lang="en-US"/>
          </a:p>
        </p:txBody>
      </p:sp>
      <p:sp>
        <p:nvSpPr>
          <p:cNvPr id="6" name="Footer Placeholder 4">
            <a:extLst>
              <a:ext uri="{FF2B5EF4-FFF2-40B4-BE49-F238E27FC236}">
                <a16:creationId xmlns:a16="http://schemas.microsoft.com/office/drawing/2014/main" id="{A818665E-8CC7-47B5-83E9-E2D866277B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99AF013-75F2-48AD-8BAD-99536B0A60D6}"/>
              </a:ext>
            </a:extLst>
          </p:cNvPr>
          <p:cNvSpPr>
            <a:spLocks noGrp="1"/>
          </p:cNvSpPr>
          <p:nvPr>
            <p:ph type="sldNum" sz="quarter" idx="12"/>
          </p:nvPr>
        </p:nvSpPr>
        <p:spPr/>
        <p:txBody>
          <a:bodyPr/>
          <a:lstStyle>
            <a:lvl1pPr>
              <a:defRPr/>
            </a:lvl1pPr>
          </a:lstStyle>
          <a:p>
            <a:pPr>
              <a:defRPr/>
            </a:pPr>
            <a:fld id="{472D24EB-9770-4F5A-BA3A-B86DB911AB0D}" type="slidenum">
              <a:rPr lang="en-US" altLang="en-US"/>
              <a:pPr>
                <a:defRPr/>
              </a:pPr>
              <a:t>‹#›</a:t>
            </a:fld>
            <a:endParaRPr lang="en-US" altLang="en-US"/>
          </a:p>
        </p:txBody>
      </p:sp>
    </p:spTree>
    <p:extLst>
      <p:ext uri="{BB962C8B-B14F-4D97-AF65-F5344CB8AC3E}">
        <p14:creationId xmlns:p14="http://schemas.microsoft.com/office/powerpoint/2010/main" val="3791172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309258B-68DE-4919-8B58-2CB686992A1E}"/>
              </a:ext>
            </a:extLst>
          </p:cNvPr>
          <p:cNvSpPr>
            <a:spLocks noGrp="1"/>
          </p:cNvSpPr>
          <p:nvPr>
            <p:ph type="dt" sz="half" idx="10"/>
          </p:nvPr>
        </p:nvSpPr>
        <p:spPr/>
        <p:txBody>
          <a:bodyPr/>
          <a:lstStyle>
            <a:lvl1pPr>
              <a:defRPr/>
            </a:lvl1pPr>
          </a:lstStyle>
          <a:p>
            <a:pPr>
              <a:defRPr/>
            </a:pPr>
            <a:fld id="{F4C7C0CC-A5ED-4B8B-A370-783B64D82895}" type="datetimeFigureOut">
              <a:rPr lang="en-US"/>
              <a:pPr>
                <a:defRPr/>
              </a:pPr>
              <a:t>2/23/2021</a:t>
            </a:fld>
            <a:endParaRPr lang="en-US"/>
          </a:p>
        </p:txBody>
      </p:sp>
      <p:sp>
        <p:nvSpPr>
          <p:cNvPr id="8" name="Footer Placeholder 4">
            <a:extLst>
              <a:ext uri="{FF2B5EF4-FFF2-40B4-BE49-F238E27FC236}">
                <a16:creationId xmlns:a16="http://schemas.microsoft.com/office/drawing/2014/main" id="{B177D81F-890F-427B-B797-0C19D73497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999B561-8955-43A6-AD9E-9E6554879A49}"/>
              </a:ext>
            </a:extLst>
          </p:cNvPr>
          <p:cNvSpPr>
            <a:spLocks noGrp="1"/>
          </p:cNvSpPr>
          <p:nvPr>
            <p:ph type="sldNum" sz="quarter" idx="12"/>
          </p:nvPr>
        </p:nvSpPr>
        <p:spPr/>
        <p:txBody>
          <a:bodyPr/>
          <a:lstStyle>
            <a:lvl1pPr>
              <a:defRPr/>
            </a:lvl1pPr>
          </a:lstStyle>
          <a:p>
            <a:pPr>
              <a:defRPr/>
            </a:pPr>
            <a:fld id="{FF0FC2EB-3519-4E00-A0BB-5D7EE0172246}" type="slidenum">
              <a:rPr lang="en-US" altLang="en-US"/>
              <a:pPr>
                <a:defRPr/>
              </a:pPr>
              <a:t>‹#›</a:t>
            </a:fld>
            <a:endParaRPr lang="en-US" altLang="en-US"/>
          </a:p>
        </p:txBody>
      </p:sp>
    </p:spTree>
    <p:extLst>
      <p:ext uri="{BB962C8B-B14F-4D97-AF65-F5344CB8AC3E}">
        <p14:creationId xmlns:p14="http://schemas.microsoft.com/office/powerpoint/2010/main" val="4046188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81D96E5-488E-4D4B-B9DE-74AB84DF1CBD}"/>
              </a:ext>
            </a:extLst>
          </p:cNvPr>
          <p:cNvSpPr>
            <a:spLocks noGrp="1"/>
          </p:cNvSpPr>
          <p:nvPr>
            <p:ph type="dt" sz="half" idx="10"/>
          </p:nvPr>
        </p:nvSpPr>
        <p:spPr/>
        <p:txBody>
          <a:bodyPr/>
          <a:lstStyle>
            <a:lvl1pPr>
              <a:defRPr/>
            </a:lvl1pPr>
          </a:lstStyle>
          <a:p>
            <a:pPr>
              <a:defRPr/>
            </a:pPr>
            <a:fld id="{21756C75-CED6-460D-B7CE-CC9E05E41005}" type="datetimeFigureOut">
              <a:rPr lang="en-US"/>
              <a:pPr>
                <a:defRPr/>
              </a:pPr>
              <a:t>2/23/2021</a:t>
            </a:fld>
            <a:endParaRPr lang="en-US"/>
          </a:p>
        </p:txBody>
      </p:sp>
      <p:sp>
        <p:nvSpPr>
          <p:cNvPr id="4" name="Footer Placeholder 4">
            <a:extLst>
              <a:ext uri="{FF2B5EF4-FFF2-40B4-BE49-F238E27FC236}">
                <a16:creationId xmlns:a16="http://schemas.microsoft.com/office/drawing/2014/main" id="{9974A05C-8BF1-4823-91AF-453C538FE9E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974AF7E-D235-4A7D-9260-C4281A38E356}"/>
              </a:ext>
            </a:extLst>
          </p:cNvPr>
          <p:cNvSpPr>
            <a:spLocks noGrp="1"/>
          </p:cNvSpPr>
          <p:nvPr>
            <p:ph type="sldNum" sz="quarter" idx="12"/>
          </p:nvPr>
        </p:nvSpPr>
        <p:spPr/>
        <p:txBody>
          <a:bodyPr/>
          <a:lstStyle>
            <a:lvl1pPr>
              <a:defRPr/>
            </a:lvl1pPr>
          </a:lstStyle>
          <a:p>
            <a:pPr>
              <a:defRPr/>
            </a:pPr>
            <a:fld id="{F373AA48-D2A2-423A-8EE6-4E428D894996}" type="slidenum">
              <a:rPr lang="en-US" altLang="en-US"/>
              <a:pPr>
                <a:defRPr/>
              </a:pPr>
              <a:t>‹#›</a:t>
            </a:fld>
            <a:endParaRPr lang="en-US" altLang="en-US"/>
          </a:p>
        </p:txBody>
      </p:sp>
    </p:spTree>
    <p:extLst>
      <p:ext uri="{BB962C8B-B14F-4D97-AF65-F5344CB8AC3E}">
        <p14:creationId xmlns:p14="http://schemas.microsoft.com/office/powerpoint/2010/main" val="3551190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AA979DB-367A-45E4-85D0-33BE1FC5993D}"/>
              </a:ext>
            </a:extLst>
          </p:cNvPr>
          <p:cNvSpPr>
            <a:spLocks noGrp="1"/>
          </p:cNvSpPr>
          <p:nvPr>
            <p:ph type="dt" sz="half" idx="10"/>
          </p:nvPr>
        </p:nvSpPr>
        <p:spPr/>
        <p:txBody>
          <a:bodyPr/>
          <a:lstStyle>
            <a:lvl1pPr>
              <a:defRPr/>
            </a:lvl1pPr>
          </a:lstStyle>
          <a:p>
            <a:pPr>
              <a:defRPr/>
            </a:pPr>
            <a:fld id="{C32C4CD1-EFD7-4889-BE0B-03FB5517CB11}" type="datetimeFigureOut">
              <a:rPr lang="en-US"/>
              <a:pPr>
                <a:defRPr/>
              </a:pPr>
              <a:t>2/23/2021</a:t>
            </a:fld>
            <a:endParaRPr lang="en-US"/>
          </a:p>
        </p:txBody>
      </p:sp>
      <p:sp>
        <p:nvSpPr>
          <p:cNvPr id="3" name="Footer Placeholder 4">
            <a:extLst>
              <a:ext uri="{FF2B5EF4-FFF2-40B4-BE49-F238E27FC236}">
                <a16:creationId xmlns:a16="http://schemas.microsoft.com/office/drawing/2014/main" id="{35BE8614-6190-433B-B0DF-D4213892412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F4122FD-D6A7-43B4-B3BE-C1789953AD96}"/>
              </a:ext>
            </a:extLst>
          </p:cNvPr>
          <p:cNvSpPr>
            <a:spLocks noGrp="1"/>
          </p:cNvSpPr>
          <p:nvPr>
            <p:ph type="sldNum" sz="quarter" idx="12"/>
          </p:nvPr>
        </p:nvSpPr>
        <p:spPr/>
        <p:txBody>
          <a:bodyPr/>
          <a:lstStyle>
            <a:lvl1pPr>
              <a:defRPr/>
            </a:lvl1pPr>
          </a:lstStyle>
          <a:p>
            <a:pPr>
              <a:defRPr/>
            </a:pPr>
            <a:fld id="{5B58EF23-67A1-4E82-BA57-08C770F6DBFF}" type="slidenum">
              <a:rPr lang="en-US" altLang="en-US"/>
              <a:pPr>
                <a:defRPr/>
              </a:pPr>
              <a:t>‹#›</a:t>
            </a:fld>
            <a:endParaRPr lang="en-US" altLang="en-US"/>
          </a:p>
        </p:txBody>
      </p:sp>
    </p:spTree>
    <p:extLst>
      <p:ext uri="{BB962C8B-B14F-4D97-AF65-F5344CB8AC3E}">
        <p14:creationId xmlns:p14="http://schemas.microsoft.com/office/powerpoint/2010/main" val="33911024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4C66234-3106-41B4-854D-1727FCFFB37E}"/>
              </a:ext>
            </a:extLst>
          </p:cNvPr>
          <p:cNvSpPr>
            <a:spLocks noGrp="1"/>
          </p:cNvSpPr>
          <p:nvPr>
            <p:ph type="dt" sz="half" idx="10"/>
          </p:nvPr>
        </p:nvSpPr>
        <p:spPr/>
        <p:txBody>
          <a:bodyPr/>
          <a:lstStyle>
            <a:lvl1pPr>
              <a:defRPr/>
            </a:lvl1pPr>
          </a:lstStyle>
          <a:p>
            <a:pPr>
              <a:defRPr/>
            </a:pPr>
            <a:fld id="{7CB2F2F1-B310-4E41-AAA1-E4CF862488D6}" type="datetimeFigureOut">
              <a:rPr lang="en-US"/>
              <a:pPr>
                <a:defRPr/>
              </a:pPr>
              <a:t>2/23/2021</a:t>
            </a:fld>
            <a:endParaRPr lang="en-US"/>
          </a:p>
        </p:txBody>
      </p:sp>
      <p:sp>
        <p:nvSpPr>
          <p:cNvPr id="6" name="Footer Placeholder 4">
            <a:extLst>
              <a:ext uri="{FF2B5EF4-FFF2-40B4-BE49-F238E27FC236}">
                <a16:creationId xmlns:a16="http://schemas.microsoft.com/office/drawing/2014/main" id="{9B81E78D-756F-4597-92CC-A5D28C06EA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F82FB0A-AE0C-41D6-A327-1DB9A5114BDF}"/>
              </a:ext>
            </a:extLst>
          </p:cNvPr>
          <p:cNvSpPr>
            <a:spLocks noGrp="1"/>
          </p:cNvSpPr>
          <p:nvPr>
            <p:ph type="sldNum" sz="quarter" idx="12"/>
          </p:nvPr>
        </p:nvSpPr>
        <p:spPr/>
        <p:txBody>
          <a:bodyPr/>
          <a:lstStyle>
            <a:lvl1pPr>
              <a:defRPr/>
            </a:lvl1pPr>
          </a:lstStyle>
          <a:p>
            <a:pPr>
              <a:defRPr/>
            </a:pPr>
            <a:fld id="{CEDF77A5-10B9-45EC-BF7D-ACDD6BE0D649}" type="slidenum">
              <a:rPr lang="en-US" altLang="en-US"/>
              <a:pPr>
                <a:defRPr/>
              </a:pPr>
              <a:t>‹#›</a:t>
            </a:fld>
            <a:endParaRPr lang="en-US" altLang="en-US"/>
          </a:p>
        </p:txBody>
      </p:sp>
    </p:spTree>
    <p:extLst>
      <p:ext uri="{BB962C8B-B14F-4D97-AF65-F5344CB8AC3E}">
        <p14:creationId xmlns:p14="http://schemas.microsoft.com/office/powerpoint/2010/main" val="131721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599119-D648-4847-89CB-3ADBBD1E85B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37713939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65EF728-A8E4-4542-A633-CB4164DE9A1C}"/>
              </a:ext>
            </a:extLst>
          </p:cNvPr>
          <p:cNvSpPr>
            <a:spLocks noGrp="1"/>
          </p:cNvSpPr>
          <p:nvPr>
            <p:ph type="dt" sz="half" idx="10"/>
          </p:nvPr>
        </p:nvSpPr>
        <p:spPr/>
        <p:txBody>
          <a:bodyPr/>
          <a:lstStyle>
            <a:lvl1pPr>
              <a:defRPr/>
            </a:lvl1pPr>
          </a:lstStyle>
          <a:p>
            <a:pPr>
              <a:defRPr/>
            </a:pPr>
            <a:fld id="{827F5FBD-430B-48BE-9CD9-71B6D4EDEBB8}" type="datetimeFigureOut">
              <a:rPr lang="en-US"/>
              <a:pPr>
                <a:defRPr/>
              </a:pPr>
              <a:t>2/23/2021</a:t>
            </a:fld>
            <a:endParaRPr lang="en-US"/>
          </a:p>
        </p:txBody>
      </p:sp>
      <p:sp>
        <p:nvSpPr>
          <p:cNvPr id="6" name="Footer Placeholder 4">
            <a:extLst>
              <a:ext uri="{FF2B5EF4-FFF2-40B4-BE49-F238E27FC236}">
                <a16:creationId xmlns:a16="http://schemas.microsoft.com/office/drawing/2014/main" id="{A0B50B67-5EEE-48F2-B772-6CA5887634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0D49CE5-9D21-45FD-B2D2-F944FF7A78D4}"/>
              </a:ext>
            </a:extLst>
          </p:cNvPr>
          <p:cNvSpPr>
            <a:spLocks noGrp="1"/>
          </p:cNvSpPr>
          <p:nvPr>
            <p:ph type="sldNum" sz="quarter" idx="12"/>
          </p:nvPr>
        </p:nvSpPr>
        <p:spPr/>
        <p:txBody>
          <a:bodyPr/>
          <a:lstStyle>
            <a:lvl1pPr>
              <a:defRPr/>
            </a:lvl1pPr>
          </a:lstStyle>
          <a:p>
            <a:pPr>
              <a:defRPr/>
            </a:pPr>
            <a:fld id="{915DD35D-EC0C-4112-8991-8C0027F7A2A5}" type="slidenum">
              <a:rPr lang="en-US" altLang="en-US"/>
              <a:pPr>
                <a:defRPr/>
              </a:pPr>
              <a:t>‹#›</a:t>
            </a:fld>
            <a:endParaRPr lang="en-US" altLang="en-US"/>
          </a:p>
        </p:txBody>
      </p:sp>
    </p:spTree>
    <p:extLst>
      <p:ext uri="{BB962C8B-B14F-4D97-AF65-F5344CB8AC3E}">
        <p14:creationId xmlns:p14="http://schemas.microsoft.com/office/powerpoint/2010/main" val="3672604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056FC-35DA-46FE-9772-1EE0E12549A9}"/>
              </a:ext>
            </a:extLst>
          </p:cNvPr>
          <p:cNvSpPr>
            <a:spLocks noGrp="1"/>
          </p:cNvSpPr>
          <p:nvPr>
            <p:ph type="dt" sz="half" idx="10"/>
          </p:nvPr>
        </p:nvSpPr>
        <p:spPr/>
        <p:txBody>
          <a:bodyPr/>
          <a:lstStyle>
            <a:lvl1pPr>
              <a:defRPr/>
            </a:lvl1pPr>
          </a:lstStyle>
          <a:p>
            <a:pPr>
              <a:defRPr/>
            </a:pPr>
            <a:fld id="{A3DD4D32-32EB-4315-A14E-3FE91B3A9194}" type="datetimeFigureOut">
              <a:rPr lang="en-US"/>
              <a:pPr>
                <a:defRPr/>
              </a:pPr>
              <a:t>2/23/2021</a:t>
            </a:fld>
            <a:endParaRPr lang="en-US"/>
          </a:p>
        </p:txBody>
      </p:sp>
      <p:sp>
        <p:nvSpPr>
          <p:cNvPr id="5" name="Footer Placeholder 4">
            <a:extLst>
              <a:ext uri="{FF2B5EF4-FFF2-40B4-BE49-F238E27FC236}">
                <a16:creationId xmlns:a16="http://schemas.microsoft.com/office/drawing/2014/main" id="{66742362-0EBD-4CF1-A99D-CEA5CFDA5F9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3CB5F3-6E14-4104-912F-5990F48E31FA}"/>
              </a:ext>
            </a:extLst>
          </p:cNvPr>
          <p:cNvSpPr>
            <a:spLocks noGrp="1"/>
          </p:cNvSpPr>
          <p:nvPr>
            <p:ph type="sldNum" sz="quarter" idx="12"/>
          </p:nvPr>
        </p:nvSpPr>
        <p:spPr/>
        <p:txBody>
          <a:bodyPr/>
          <a:lstStyle>
            <a:lvl1pPr>
              <a:defRPr/>
            </a:lvl1pPr>
          </a:lstStyle>
          <a:p>
            <a:pPr>
              <a:defRPr/>
            </a:pPr>
            <a:fld id="{EF56A517-3A34-4073-A831-31B8EE837F5A}" type="slidenum">
              <a:rPr lang="en-US" altLang="en-US"/>
              <a:pPr>
                <a:defRPr/>
              </a:pPr>
              <a:t>‹#›</a:t>
            </a:fld>
            <a:endParaRPr lang="en-US" altLang="en-US"/>
          </a:p>
        </p:txBody>
      </p:sp>
    </p:spTree>
    <p:extLst>
      <p:ext uri="{BB962C8B-B14F-4D97-AF65-F5344CB8AC3E}">
        <p14:creationId xmlns:p14="http://schemas.microsoft.com/office/powerpoint/2010/main" val="913832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03AA25-E53C-42B3-A84F-3478D3333C76}"/>
              </a:ext>
            </a:extLst>
          </p:cNvPr>
          <p:cNvSpPr>
            <a:spLocks noGrp="1"/>
          </p:cNvSpPr>
          <p:nvPr>
            <p:ph type="dt" sz="half" idx="10"/>
          </p:nvPr>
        </p:nvSpPr>
        <p:spPr/>
        <p:txBody>
          <a:bodyPr/>
          <a:lstStyle>
            <a:lvl1pPr>
              <a:defRPr/>
            </a:lvl1pPr>
          </a:lstStyle>
          <a:p>
            <a:pPr>
              <a:defRPr/>
            </a:pPr>
            <a:fld id="{246215A0-F385-4697-BD6C-DAB04FA6257B}" type="datetimeFigureOut">
              <a:rPr lang="en-US"/>
              <a:pPr>
                <a:defRPr/>
              </a:pPr>
              <a:t>2/23/2021</a:t>
            </a:fld>
            <a:endParaRPr lang="en-US"/>
          </a:p>
        </p:txBody>
      </p:sp>
      <p:sp>
        <p:nvSpPr>
          <p:cNvPr id="5" name="Footer Placeholder 4">
            <a:extLst>
              <a:ext uri="{FF2B5EF4-FFF2-40B4-BE49-F238E27FC236}">
                <a16:creationId xmlns:a16="http://schemas.microsoft.com/office/drawing/2014/main" id="{6449C5E5-59FB-4E69-BA18-EF416D0794F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08E163-10E4-4668-A279-B3A557EA53C0}"/>
              </a:ext>
            </a:extLst>
          </p:cNvPr>
          <p:cNvSpPr>
            <a:spLocks noGrp="1"/>
          </p:cNvSpPr>
          <p:nvPr>
            <p:ph type="sldNum" sz="quarter" idx="12"/>
          </p:nvPr>
        </p:nvSpPr>
        <p:spPr/>
        <p:txBody>
          <a:bodyPr/>
          <a:lstStyle>
            <a:lvl1pPr>
              <a:defRPr/>
            </a:lvl1pPr>
          </a:lstStyle>
          <a:p>
            <a:pPr>
              <a:defRPr/>
            </a:pPr>
            <a:fld id="{24EF5362-31D6-4FD9-A62F-820F7A2F62CE}" type="slidenum">
              <a:rPr lang="en-US" altLang="en-US"/>
              <a:pPr>
                <a:defRPr/>
              </a:pPr>
              <a:t>‹#›</a:t>
            </a:fld>
            <a:endParaRPr lang="en-US" altLang="en-US"/>
          </a:p>
        </p:txBody>
      </p:sp>
    </p:spTree>
    <p:extLst>
      <p:ext uri="{BB962C8B-B14F-4D97-AF65-F5344CB8AC3E}">
        <p14:creationId xmlns:p14="http://schemas.microsoft.com/office/powerpoint/2010/main" val="386651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599119-D648-4847-89CB-3ADBBD1E85B5}"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360533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599119-D648-4847-89CB-3ADBBD1E85B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201005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599119-D648-4847-89CB-3ADBBD1E85B5}"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17873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1599119-D648-4847-89CB-3ADBBD1E85B5}"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133606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99119-D648-4847-89CB-3ADBBD1E85B5}"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4254658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599119-D648-4847-89CB-3ADBBD1E85B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3237993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599119-D648-4847-89CB-3ADBBD1E85B5}"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75B08-0B91-4051-9270-BE04991347AC}" type="slidenum">
              <a:rPr lang="en-US" smtClean="0"/>
              <a:t>‹#›</a:t>
            </a:fld>
            <a:endParaRPr lang="en-US"/>
          </a:p>
        </p:txBody>
      </p:sp>
    </p:spTree>
    <p:extLst>
      <p:ext uri="{BB962C8B-B14F-4D97-AF65-F5344CB8AC3E}">
        <p14:creationId xmlns:p14="http://schemas.microsoft.com/office/powerpoint/2010/main" val="118595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99119-D648-4847-89CB-3ADBBD1E85B5}" type="datetimeFigureOut">
              <a:rPr lang="en-US" smtClean="0"/>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75B08-0B91-4051-9270-BE04991347AC}" type="slidenum">
              <a:rPr lang="en-US" smtClean="0"/>
              <a:t>‹#›</a:t>
            </a:fld>
            <a:endParaRPr lang="en-US"/>
          </a:p>
        </p:txBody>
      </p:sp>
    </p:spTree>
    <p:extLst>
      <p:ext uri="{BB962C8B-B14F-4D97-AF65-F5344CB8AC3E}">
        <p14:creationId xmlns:p14="http://schemas.microsoft.com/office/powerpoint/2010/main" val="3926545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58E750E-64F5-4860-AD78-CE32A390283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F67E6F8-EE25-485A-85B6-0771074EF4F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854A5D-A3EA-480E-B9F2-D2FEF7D5A4D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861AB7D-4F6A-460A-8464-C6132B9692D7}" type="datetimeFigureOut">
              <a:rPr lang="en-US"/>
              <a:pPr>
                <a:defRPr/>
              </a:pPr>
              <a:t>2/23/2021</a:t>
            </a:fld>
            <a:endParaRPr lang="en-US"/>
          </a:p>
        </p:txBody>
      </p:sp>
      <p:sp>
        <p:nvSpPr>
          <p:cNvPr id="5" name="Footer Placeholder 4">
            <a:extLst>
              <a:ext uri="{FF2B5EF4-FFF2-40B4-BE49-F238E27FC236}">
                <a16:creationId xmlns:a16="http://schemas.microsoft.com/office/drawing/2014/main" id="{0788BF7E-9A86-422A-971C-C6DE230A02E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F5D1F8C5-AC9F-4090-81D4-40C04373AF2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18A5C4C-4B9A-4432-AE7F-606276C1CD1F}" type="slidenum">
              <a:rPr lang="en-US" altLang="en-US"/>
              <a:pPr>
                <a:defRPr/>
              </a:pPr>
              <a:t>‹#›</a:t>
            </a:fld>
            <a:endParaRPr lang="en-US" altLang="en-US"/>
          </a:p>
        </p:txBody>
      </p:sp>
    </p:spTree>
    <p:extLst>
      <p:ext uri="{BB962C8B-B14F-4D97-AF65-F5344CB8AC3E}">
        <p14:creationId xmlns:p14="http://schemas.microsoft.com/office/powerpoint/2010/main" val="1653330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957C328F-6951-45A5-B08B-CE9C6797E3A3}"/>
              </a:ext>
            </a:extLst>
          </p:cNvPr>
          <p:cNvSpPr>
            <a:spLocks noGrp="1"/>
          </p:cNvSpPr>
          <p:nvPr>
            <p:ph type="ctrTitle"/>
          </p:nvPr>
        </p:nvSpPr>
        <p:spPr>
          <a:xfrm>
            <a:off x="609600" y="304800"/>
            <a:ext cx="7924800" cy="2667000"/>
          </a:xfrm>
        </p:spPr>
        <p:txBody>
          <a:bodyPr/>
          <a:lstStyle/>
          <a:p>
            <a:pPr eaLnBrk="1" hangingPunct="1"/>
            <a:r>
              <a:rPr lang="en-US" altLang="en-US" dirty="0"/>
              <a:t>DNA POLYMERASE RULES</a:t>
            </a:r>
            <a:br>
              <a:rPr lang="en-US" altLang="en-US" dirty="0"/>
            </a:br>
            <a:br>
              <a:rPr lang="en-US" altLang="en-US" dirty="0"/>
            </a:br>
            <a:r>
              <a:rPr lang="en-US" altLang="en-US" sz="3200" dirty="0"/>
              <a:t>Slide show by Kelly Riedell/</a:t>
            </a:r>
            <a:r>
              <a:rPr lang="en-US" altLang="en-US" sz="3200"/>
              <a:t>Brookings Biology</a:t>
            </a:r>
            <a:endParaRPr lang="en-US" altLang="en-US" dirty="0"/>
          </a:p>
        </p:txBody>
      </p:sp>
      <p:sp>
        <p:nvSpPr>
          <p:cNvPr id="2051" name="TextBox 3">
            <a:extLst>
              <a:ext uri="{FF2B5EF4-FFF2-40B4-BE49-F238E27FC236}">
                <a16:creationId xmlns:a16="http://schemas.microsoft.com/office/drawing/2014/main" id="{4E4734DE-BBCD-49D4-8B92-02E68840D0DC}"/>
              </a:ext>
            </a:extLst>
          </p:cNvPr>
          <p:cNvSpPr txBox="1">
            <a:spLocks noChangeArrowheads="1"/>
          </p:cNvSpPr>
          <p:nvPr/>
        </p:nvSpPr>
        <p:spPr bwMode="auto">
          <a:xfrm>
            <a:off x="114300" y="4045510"/>
            <a:ext cx="8915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omic Sans MS" panose="030F0702030302020204" pitchFamily="66" charset="0"/>
                <a:cs typeface="Arial" panose="020B0604020202020204" pitchFamily="34" charset="0"/>
              </a:rPr>
              <a:t>2020 CED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omic Sans MS" panose="030F0702030302020204" pitchFamily="66" charset="0"/>
                <a:cs typeface="Arial" panose="020B0604020202020204" pitchFamily="34" charset="0"/>
              </a:rPr>
              <a:t>ESSENTIAL KNOWLEDGE</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600" dirty="0">
                <a:latin typeface="Comic Sans MS" panose="030F0702030302020204" pitchFamily="66" charset="0"/>
              </a:rPr>
              <a:t>IST-1.M.1 DNA replication ensures continuity of hereditary information— </a:t>
            </a:r>
            <a:br>
              <a:rPr lang="en-US" sz="1600" dirty="0">
                <a:latin typeface="Comic Sans MS" panose="030F0702030302020204" pitchFamily="66" charset="0"/>
              </a:rPr>
            </a:br>
            <a:r>
              <a:rPr lang="en-US" sz="1600" dirty="0">
                <a:latin typeface="Comic Sans MS" panose="030F0702030302020204" pitchFamily="66" charset="0"/>
              </a:rPr>
              <a:t>   a. DNA is synthesized in the 5’ to 3’ direction. </a:t>
            </a:r>
            <a:br>
              <a:rPr lang="en-US" sz="1600" dirty="0">
                <a:latin typeface="Comic Sans MS" panose="030F0702030302020204" pitchFamily="66" charset="0"/>
              </a:rPr>
            </a:br>
            <a:r>
              <a:rPr lang="en-US" sz="1600" dirty="0">
                <a:latin typeface="Comic Sans MS" panose="030F0702030302020204" pitchFamily="66" charset="0"/>
              </a:rPr>
              <a:t>   e. DNA polymerase requires RNA primers to initiate DNA synthesis.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srgbClr val="000000"/>
              </a:solidFill>
              <a:effectLst/>
              <a:uLnTx/>
              <a:uFillTx/>
              <a:latin typeface="Comic Sans MS" panose="030F0702030302020204" pitchFamily="66"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en-US" sz="1600" dirty="0">
                <a:latin typeface="Comic Sans MS" panose="030F0702030302020204" pitchFamily="66" charset="0"/>
              </a:rPr>
              <a:t>IST-1.K.2 Genetic information is transmitted from one generation to the next through DNA or RNA—</a:t>
            </a:r>
            <a:br>
              <a:rPr lang="en-US" sz="1600" dirty="0">
                <a:latin typeface="Comic Sans MS" panose="030F0702030302020204" pitchFamily="66" charset="0"/>
              </a:rPr>
            </a:br>
            <a:r>
              <a:rPr lang="en-US" sz="1600" dirty="0">
                <a:latin typeface="Comic Sans MS" panose="030F0702030302020204" pitchFamily="66" charset="0"/>
              </a:rPr>
              <a:t>b. Prokaryotic organisms typically have circular chromosomes, while eukaryotic organisms typically have multiple linear chromosomes.</a:t>
            </a:r>
            <a:endParaRPr kumimoji="0" lang="en-US" altLang="en-US" sz="1600" b="0" i="0" u="none" strike="noStrike" kern="1200" cap="none" spc="0" normalizeH="0" baseline="0" noProof="0" dirty="0">
              <a:ln>
                <a:noFill/>
              </a:ln>
              <a:solidFill>
                <a:srgbClr val="000000"/>
              </a:solidFill>
              <a:effectLst/>
              <a:uLnTx/>
              <a:uFillTx/>
              <a:latin typeface="Comic Sans MS" panose="030F0702030302020204" pitchFamily="66"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73" y="0"/>
            <a:ext cx="9067800" cy="6477000"/>
          </a:xfrm>
        </p:spPr>
        <p:txBody>
          <a:bodyPr>
            <a:normAutofit fontScale="90000"/>
          </a:bodyPr>
          <a:lstStyle/>
          <a:p>
            <a:pPr algn="l"/>
            <a:r>
              <a:rPr lang="en-US" sz="3600" u="sng" dirty="0"/>
              <a:t>BILL- DNA POLYMERASE RULES and TELOMERES</a:t>
            </a:r>
            <a:br>
              <a:rPr lang="en-US" sz="3600" u="sng" dirty="0"/>
            </a:br>
            <a:br>
              <a:rPr lang="en-US" sz="3600" u="sng" dirty="0"/>
            </a:br>
            <a:r>
              <a:rPr lang="en-US" sz="3600" dirty="0"/>
              <a:t> EXPLAIN the “rules” that limit how DNA polymerase works.</a:t>
            </a:r>
            <a:br>
              <a:rPr lang="en-US" sz="3600" dirty="0"/>
            </a:br>
            <a:br>
              <a:rPr lang="en-US" sz="3600" dirty="0"/>
            </a:br>
            <a:r>
              <a:rPr lang="en-US" sz="3600" dirty="0"/>
              <a:t>What is the connection between these rules and telomeres on the ends of chromosomes in eukaryotes?</a:t>
            </a:r>
            <a:br>
              <a:rPr lang="en-US" sz="3600" dirty="0"/>
            </a:br>
            <a:br>
              <a:rPr lang="en-US" sz="3600" dirty="0"/>
            </a:br>
            <a:r>
              <a:rPr lang="en-US" sz="3600" dirty="0"/>
              <a:t>Why don’t bacterial cells need telomeres?</a:t>
            </a:r>
            <a:br>
              <a:rPr lang="en-US" sz="3600" dirty="0"/>
            </a:br>
            <a:r>
              <a:rPr lang="en-US" sz="3600" dirty="0"/>
              <a:t> </a:t>
            </a:r>
            <a:br>
              <a:rPr lang="en-US" sz="3600" dirty="0"/>
            </a:br>
            <a:r>
              <a:rPr lang="en-US" sz="3600" dirty="0"/>
              <a:t> </a:t>
            </a:r>
          </a:p>
        </p:txBody>
      </p:sp>
    </p:spTree>
    <p:extLst>
      <p:ext uri="{BB962C8B-B14F-4D97-AF65-F5344CB8AC3E}">
        <p14:creationId xmlns:p14="http://schemas.microsoft.com/office/powerpoint/2010/main" val="166575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5" y="0"/>
            <a:ext cx="9144000" cy="6858000"/>
          </a:xfrm>
        </p:spPr>
        <p:txBody>
          <a:bodyPr>
            <a:normAutofit fontScale="77500" lnSpcReduction="20000"/>
          </a:bodyPr>
          <a:lstStyle/>
          <a:p>
            <a:pPr marL="0" indent="0">
              <a:buNone/>
            </a:pPr>
            <a:r>
              <a:rPr lang="en-US" sz="2800" dirty="0"/>
              <a:t>  5 POINTS POSSIBLE (</a:t>
            </a:r>
            <a:r>
              <a:rPr lang="en-US" sz="2800" i="1" u="sng" dirty="0">
                <a:solidFill>
                  <a:srgbClr val="FF0000"/>
                </a:solidFill>
              </a:rPr>
              <a:t>NEED 1 from each section</a:t>
            </a:r>
            <a:r>
              <a:rPr lang="en-US" sz="2800" dirty="0"/>
              <a:t>)</a:t>
            </a:r>
          </a:p>
          <a:p>
            <a:pPr marL="0" indent="0">
              <a:buNone/>
            </a:pPr>
            <a:endParaRPr lang="en-US" sz="2800" dirty="0"/>
          </a:p>
          <a:p>
            <a:pPr marL="0" indent="0">
              <a:buNone/>
            </a:pPr>
            <a:r>
              <a:rPr lang="en-US" sz="2800" dirty="0"/>
              <a:t>“Rules”:</a:t>
            </a:r>
          </a:p>
          <a:p>
            <a:r>
              <a:rPr lang="en-US" sz="2800" dirty="0"/>
              <a:t>Can’t start a new strand</a:t>
            </a:r>
          </a:p>
          <a:p>
            <a:r>
              <a:rPr lang="en-US" sz="2800" dirty="0"/>
              <a:t>Can only add on to an existing  strand</a:t>
            </a:r>
          </a:p>
          <a:p>
            <a:r>
              <a:rPr lang="en-US" sz="2800" dirty="0"/>
              <a:t>Can only add nucleotides to 3’ end of an existing DNA strand</a:t>
            </a:r>
          </a:p>
          <a:p>
            <a:pPr marL="0" indent="0">
              <a:buNone/>
            </a:pPr>
            <a:endParaRPr lang="en-US" sz="2800" dirty="0"/>
          </a:p>
          <a:p>
            <a:pPr marL="0" indent="0">
              <a:buNone/>
            </a:pPr>
            <a:r>
              <a:rPr lang="en-US" sz="2800" dirty="0"/>
              <a:t>CONNECTION:</a:t>
            </a:r>
          </a:p>
          <a:p>
            <a:r>
              <a:rPr lang="en-US" sz="2800" dirty="0"/>
              <a:t>Replication results in a double strand with places on each end that can not be fill in with nucleotides </a:t>
            </a:r>
          </a:p>
          <a:p>
            <a:endParaRPr lang="en-US" sz="2800" dirty="0"/>
          </a:p>
          <a:p>
            <a:r>
              <a:rPr lang="en-US" sz="2800" dirty="0"/>
              <a:t>So each time DNA is copied a segment of code is “lost”</a:t>
            </a:r>
            <a:br>
              <a:rPr lang="en-US" sz="2800" dirty="0"/>
            </a:br>
            <a:r>
              <a:rPr lang="en-US" sz="2800" dirty="0"/>
              <a:t>because it can’t be filled in </a:t>
            </a:r>
            <a:r>
              <a:rPr lang="en-US" sz="2800"/>
              <a:t>by Polymerase I</a:t>
            </a:r>
            <a:endParaRPr lang="en-US" sz="2800" dirty="0"/>
          </a:p>
          <a:p>
            <a:endParaRPr lang="en-US" sz="2800" dirty="0"/>
          </a:p>
          <a:p>
            <a:r>
              <a:rPr lang="en-US" sz="2800" dirty="0"/>
              <a:t>Telomeres are segments of DNA that are added to the ends of eukaryotic chromosomes which contain extra code that can be deleted/lost without losing important coding info</a:t>
            </a:r>
          </a:p>
          <a:p>
            <a:pPr marL="0" indent="0">
              <a:buNone/>
            </a:pPr>
            <a:endParaRPr lang="en-US" sz="2800" dirty="0"/>
          </a:p>
          <a:p>
            <a:pPr marL="0" indent="0">
              <a:buNone/>
            </a:pPr>
            <a:r>
              <a:rPr lang="en-US" sz="2800" dirty="0"/>
              <a:t>PROKARYOTES</a:t>
            </a:r>
          </a:p>
          <a:p>
            <a:r>
              <a:rPr lang="en-US" sz="2800" dirty="0"/>
              <a:t>DNA is circular so  DNA polymerase always has a 3’ end to attach a nucleotide to</a:t>
            </a:r>
          </a:p>
        </p:txBody>
      </p:sp>
    </p:spTree>
    <p:extLst>
      <p:ext uri="{BB962C8B-B14F-4D97-AF65-F5344CB8AC3E}">
        <p14:creationId xmlns:p14="http://schemas.microsoft.com/office/powerpoint/2010/main" val="832015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284</Words>
  <Application>Microsoft Office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Comic Sans MS</vt:lpstr>
      <vt:lpstr>Office Theme</vt:lpstr>
      <vt:lpstr>1_Office Theme</vt:lpstr>
      <vt:lpstr>DNA POLYMERASE RULES  Slide show by Kelly Riedell/Brookings Biology</vt:lpstr>
      <vt:lpstr>BILL- DNA POLYMERASE RULES and TELOMERES   EXPLAIN the “rules” that limit how DNA polymerase works.  What is the connection between these rules and telomeres on the ends of chromosomes in eukaryotes?  Why don’t bacterial cells need telomeres?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 the connection between telomeres on ends of chromosomes in eukaryotes and the “rules” that limit how DNA polymerase III works.</dc:title>
  <dc:creator>Kelly Riedell</dc:creator>
  <cp:lastModifiedBy>Kelly Riedell</cp:lastModifiedBy>
  <cp:revision>15</cp:revision>
  <cp:lastPrinted>2018-01-19T14:47:30Z</cp:lastPrinted>
  <dcterms:created xsi:type="dcterms:W3CDTF">2014-12-16T16:28:19Z</dcterms:created>
  <dcterms:modified xsi:type="dcterms:W3CDTF">2021-02-24T05:17:57Z</dcterms:modified>
</cp:coreProperties>
</file>