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59" r:id="rId6"/>
    <p:sldId id="262" r:id="rId7"/>
    <p:sldId id="270" r:id="rId8"/>
    <p:sldId id="260" r:id="rId9"/>
    <p:sldId id="261" r:id="rId10"/>
    <p:sldId id="266" r:id="rId11"/>
    <p:sldId id="268" r:id="rId12"/>
    <p:sldId id="267" r:id="rId13"/>
    <p:sldId id="271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43ECB-802B-4888-A3AC-2BAE8ADBD956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996DC-7BB7-45BE-9465-B70825785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4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996DC-7BB7-45BE-9465-B708257850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6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4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2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4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9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0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4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3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441E-220A-441C-873A-1FD21123D70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24F3-51C8-4468-883A-A3DB23A2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howstuffworks.com/wellness/food-nutrition/vitamin-supplements/question129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Modeling ISOMERS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Slide show by Kelly Riedell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7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Thalidomide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6400800"/>
            <a:ext cx="891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CC0099"/>
                </a:solidFill>
              </a:rPr>
              <a:t>http://2.bp.blogspot.com/-5hOytpGZBzg/Tfi6vUcyxgI/AAAAAAAAJnM/Lu0YT3yC8dA/s1600/optical+isomers+2.jpg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8927593" cy="4419600"/>
          </a:xfrm>
        </p:spPr>
      </p:pic>
    </p:spTree>
    <p:extLst>
      <p:ext uri="{BB962C8B-B14F-4D97-AF65-F5344CB8AC3E}">
        <p14:creationId xmlns:p14="http://schemas.microsoft.com/office/powerpoint/2010/main" val="424729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Thalidomide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6400800"/>
            <a:ext cx="891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CC0099"/>
                </a:solidFill>
              </a:rPr>
              <a:t>http://www.chm.bris.ac.uk/motm/thalidomide/first_pic.jpg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7086600" cy="4879631"/>
          </a:xfrm>
        </p:spPr>
      </p:pic>
    </p:spTree>
    <p:extLst>
      <p:ext uri="{BB962C8B-B14F-4D97-AF65-F5344CB8AC3E}">
        <p14:creationId xmlns:p14="http://schemas.microsoft.com/office/powerpoint/2010/main" val="4233312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4572000" cy="1143000"/>
          </a:xfrm>
        </p:spPr>
        <p:txBody>
          <a:bodyPr/>
          <a:lstStyle/>
          <a:p>
            <a:r>
              <a:rPr lang="en-US" dirty="0"/>
              <a:t>L-Dopa vs D-</a:t>
            </a:r>
            <a:r>
              <a:rPr lang="en-US" dirty="0" err="1"/>
              <a:t>Dopa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4008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99"/>
                </a:solidFill>
              </a:rPr>
              <a:t>http://o.quizlet.com/olaHF4dORR8vnqzIABRD1Q_m.jpg</a:t>
            </a:r>
          </a:p>
          <a:p>
            <a:r>
              <a:rPr lang="en-US" sz="1200" dirty="0">
                <a:solidFill>
                  <a:srgbClr val="CC0099"/>
                </a:solidFill>
              </a:rPr>
              <a:t>http://cp91279.biography.com/1120330742/1120330742_1713651343_bio-michaeljfox-parkinsons-97481438001.jpg?pubId=1120330742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" y="1981200"/>
            <a:ext cx="5626096" cy="411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0" y="76200"/>
            <a:ext cx="3860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482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Make a model of a 1 carbon molecule that has an ASYMMETRIC CARBON.</a:t>
            </a:r>
          </a:p>
          <a:p>
            <a:r>
              <a:rPr lang="en-US" dirty="0"/>
              <a:t>Make a model of a  ENANTIOMER isomer for this molecule.</a:t>
            </a:r>
          </a:p>
          <a:p>
            <a:r>
              <a:rPr lang="en-US" dirty="0"/>
              <a:t>Show your neighbor. </a:t>
            </a:r>
            <a:br>
              <a:rPr lang="en-US" dirty="0"/>
            </a:br>
            <a:r>
              <a:rPr lang="en-US" dirty="0"/>
              <a:t>Are these enantiomers?</a:t>
            </a:r>
          </a:p>
          <a:p>
            <a:endParaRPr lang="en-US" dirty="0"/>
          </a:p>
          <a:p>
            <a:r>
              <a:rPr lang="en-US" dirty="0"/>
              <a:t>DRAW a picture of your isomers in your BILL.</a:t>
            </a:r>
          </a:p>
          <a:p>
            <a:r>
              <a:rPr lang="en-US" dirty="0"/>
              <a:t>Give an example of enantiomer isomers with </a:t>
            </a:r>
            <a:r>
              <a:rPr lang="en-US"/>
              <a:t>different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2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35169"/>
            <a:ext cx="839685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dirty="0">
                <a:latin typeface="Comic Sans MS" pitchFamily="66" charset="0"/>
              </a:rPr>
              <a:t>Does this molecule have an </a:t>
            </a:r>
            <a:br>
              <a:rPr lang="en-US" altLang="en-US" sz="4000" dirty="0">
                <a:latin typeface="Comic Sans MS" pitchFamily="66" charset="0"/>
              </a:rPr>
            </a:br>
            <a:r>
              <a:rPr lang="en-US" altLang="en-US" sz="4000" dirty="0">
                <a:latin typeface="Comic Sans MS" pitchFamily="66" charset="0"/>
              </a:rPr>
              <a:t>asymmetric carbon? If so, which </a:t>
            </a:r>
            <a:br>
              <a:rPr lang="en-US" altLang="en-US" sz="4000" dirty="0">
                <a:latin typeface="Comic Sans MS" pitchFamily="66" charset="0"/>
              </a:rPr>
            </a:br>
            <a:r>
              <a:rPr lang="en-US" altLang="en-US" sz="4000" dirty="0">
                <a:latin typeface="Comic Sans MS" pitchFamily="66" charset="0"/>
              </a:rPr>
              <a:t>one is asymmetric?</a:t>
            </a:r>
            <a:br>
              <a:rPr lang="en-US" altLang="en-US" sz="4000" dirty="0">
                <a:latin typeface="Comic Sans MS" pitchFamily="66" charset="0"/>
              </a:rPr>
            </a:br>
            <a:endParaRPr lang="en-US" altLang="en-US" sz="4000" dirty="0">
              <a:latin typeface="Comic Sans MS" pitchFamily="66" charset="0"/>
            </a:endParaRPr>
          </a:p>
          <a:p>
            <a:endParaRPr lang="en-US" altLang="en-US" sz="4000" dirty="0">
              <a:latin typeface="Comic Sans MS" pitchFamily="66" charset="0"/>
            </a:endParaRPr>
          </a:p>
          <a:p>
            <a:endParaRPr lang="en-US" altLang="en-US" sz="4000" dirty="0">
              <a:latin typeface="Comic Sans MS" pitchFamily="66" charset="0"/>
            </a:endParaRPr>
          </a:p>
          <a:p>
            <a:endParaRPr lang="en-US" altLang="en-US" sz="4000" dirty="0">
              <a:latin typeface="Comic Sans MS" pitchFamily="66" charset="0"/>
            </a:endParaRPr>
          </a:p>
          <a:p>
            <a:endParaRPr lang="en-US" altLang="en-US" sz="4000" dirty="0">
              <a:latin typeface="Comic Sans MS" pitchFamily="66" charset="0"/>
            </a:endParaRPr>
          </a:p>
          <a:p>
            <a:endParaRPr lang="en-US" altLang="en-US" sz="4000" dirty="0">
              <a:latin typeface="Comic Sans MS" pitchFamily="66" charset="0"/>
            </a:endParaRPr>
          </a:p>
          <a:p>
            <a:r>
              <a:rPr lang="en-US" altLang="en-US" sz="4000" dirty="0">
                <a:latin typeface="Comic Sans MS" pitchFamily="66" charset="0"/>
              </a:rPr>
              <a:t>Would you expect this molecule to</a:t>
            </a:r>
            <a:br>
              <a:rPr lang="en-US" altLang="en-US" sz="4000" dirty="0">
                <a:latin typeface="Comic Sans MS" pitchFamily="66" charset="0"/>
              </a:rPr>
            </a:br>
            <a:r>
              <a:rPr lang="en-US" altLang="en-US" sz="4000" dirty="0">
                <a:latin typeface="Comic Sans MS" pitchFamily="66" charset="0"/>
              </a:rPr>
              <a:t>exist as enantiomer isomers?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9" t="26666" r="31667" b="33333"/>
          <a:stretch>
            <a:fillRect/>
          </a:stretch>
        </p:blipFill>
        <p:spPr bwMode="auto">
          <a:xfrm>
            <a:off x="914400" y="1905000"/>
            <a:ext cx="6248400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57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ISOMERS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7924800" cy="4270587"/>
          </a:xfrm>
        </p:spPr>
      </p:pic>
      <p:sp>
        <p:nvSpPr>
          <p:cNvPr id="4" name="Rectangle 3"/>
          <p:cNvSpPr/>
          <p:nvPr/>
        </p:nvSpPr>
        <p:spPr>
          <a:xfrm>
            <a:off x="304800" y="63246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CC0099"/>
                </a:solidFill>
              </a:rPr>
              <a:t>http://homepages.ius.edu/DSPURLOC/C122/images/structure.gif</a:t>
            </a:r>
          </a:p>
        </p:txBody>
      </p:sp>
    </p:spTree>
    <p:extLst>
      <p:ext uri="{BB962C8B-B14F-4D97-AF65-F5344CB8AC3E}">
        <p14:creationId xmlns:p14="http://schemas.microsoft.com/office/powerpoint/2010/main" val="728810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ISOMERS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6455405"/>
            <a:ext cx="8686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CC0099"/>
                </a:solidFill>
              </a:rPr>
              <a:t>http://kel-tay-lii.wikispaces.com/file/view/liner_glucose_galactose_and_fructose.jpg/296693972/314x214/liner_glucose_galactose_and_fructose.jpg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219200"/>
            <a:ext cx="7239000" cy="4933586"/>
          </a:xfrm>
        </p:spPr>
      </p:pic>
    </p:spTree>
    <p:extLst>
      <p:ext uri="{BB962C8B-B14F-4D97-AF65-F5344CB8AC3E}">
        <p14:creationId xmlns:p14="http://schemas.microsoft.com/office/powerpoint/2010/main" val="168912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4876800"/>
          </a:xfrm>
        </p:spPr>
        <p:txBody>
          <a:bodyPr/>
          <a:lstStyle/>
          <a:p>
            <a:r>
              <a:rPr lang="en-US" dirty="0"/>
              <a:t>Make a model of a MOLECULE WITH 4 CARBONS</a:t>
            </a:r>
          </a:p>
          <a:p>
            <a:r>
              <a:rPr lang="en-US" dirty="0"/>
              <a:t>Make a model of a  STRUCTURAL isomer for this molecule.</a:t>
            </a:r>
          </a:p>
          <a:p>
            <a:r>
              <a:rPr lang="en-US" dirty="0"/>
              <a:t>Show your neighbor. </a:t>
            </a:r>
            <a:br>
              <a:rPr lang="en-US" dirty="0"/>
            </a:br>
            <a:r>
              <a:rPr lang="en-US" dirty="0"/>
              <a:t>Are these structural isomers?</a:t>
            </a:r>
          </a:p>
          <a:p>
            <a:endParaRPr lang="en-US" dirty="0"/>
          </a:p>
          <a:p>
            <a:r>
              <a:rPr lang="en-US" dirty="0"/>
              <a:t>DRAW a picture of your isomers in your BILL.</a:t>
            </a:r>
          </a:p>
        </p:txBody>
      </p:sp>
    </p:spTree>
    <p:extLst>
      <p:ext uri="{BB962C8B-B14F-4D97-AF65-F5344CB8AC3E}">
        <p14:creationId xmlns:p14="http://schemas.microsoft.com/office/powerpoint/2010/main" val="163335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ISOMERS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740" b="18520"/>
          <a:stretch/>
        </p:blipFill>
        <p:spPr>
          <a:xfrm>
            <a:off x="1981200" y="2133600"/>
            <a:ext cx="4572000" cy="2473569"/>
          </a:xfrm>
        </p:spPr>
      </p:pic>
      <p:sp>
        <p:nvSpPr>
          <p:cNvPr id="8" name="Rectangle 7"/>
          <p:cNvSpPr/>
          <p:nvPr/>
        </p:nvSpPr>
        <p:spPr>
          <a:xfrm>
            <a:off x="381000" y="6324600"/>
            <a:ext cx="5638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99"/>
                </a:solidFill>
              </a:rPr>
              <a:t>http://cnx.org/resources/f3e046c6759f35392adfb71267acaa03/Fig2.jpg</a:t>
            </a:r>
          </a:p>
        </p:txBody>
      </p:sp>
    </p:spTree>
    <p:extLst>
      <p:ext uri="{BB962C8B-B14F-4D97-AF65-F5344CB8AC3E}">
        <p14:creationId xmlns:p14="http://schemas.microsoft.com/office/powerpoint/2010/main" val="270468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hemistry.wustl.edu/~edudev/LabTutorials/Vision/images/Isomeriz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60" y="228600"/>
            <a:ext cx="5386933" cy="624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77154" y="1537065"/>
            <a:ext cx="1565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INACTIVE form</a:t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60093" y="4495800"/>
            <a:ext cx="350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ACTIVATED FORM</a:t>
            </a:r>
          </a:p>
          <a:p>
            <a:br>
              <a:rPr lang="en-US" dirty="0"/>
            </a:br>
            <a:r>
              <a:rPr lang="en-US" dirty="0"/>
              <a:t>Breaks down into another chemical that causes electrical impulses to</a:t>
            </a:r>
          </a:p>
          <a:p>
            <a:r>
              <a:rPr lang="en-US" dirty="0"/>
              <a:t>Be transmitted to brain and interpreted as light</a:t>
            </a:r>
          </a:p>
        </p:txBody>
      </p:sp>
      <p:sp>
        <p:nvSpPr>
          <p:cNvPr id="8" name="Rectangle 7"/>
          <p:cNvSpPr/>
          <p:nvPr/>
        </p:nvSpPr>
        <p:spPr>
          <a:xfrm>
            <a:off x="6779293" y="100042"/>
            <a:ext cx="228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RHODOPSIN in rod cells made of SCOTOPSIN &amp; RETINAL molecules</a:t>
            </a:r>
            <a:br>
              <a:rPr lang="en-US" dirty="0">
                <a:solidFill>
                  <a:prstClr val="black"/>
                </a:solidFill>
              </a:rPr>
            </a:b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RETINAL =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derived from </a:t>
            </a:r>
            <a:r>
              <a:rPr lang="en-US" dirty="0">
                <a:solidFill>
                  <a:prstClr val="black"/>
                </a:solidFill>
                <a:hlinkClick r:id="rId3"/>
              </a:rPr>
              <a:t>vitamin A</a:t>
            </a:r>
            <a:r>
              <a:rPr lang="en-US" dirty="0">
                <a:solidFill>
                  <a:prstClr val="black"/>
                </a:solidFill>
              </a:rPr>
              <a:t> (which is why a lack of vitamin A causes vision problems).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76200" y="6550223"/>
            <a:ext cx="6684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CC0099"/>
                </a:solidFill>
              </a:rPr>
              <a:t>http://www.chemistry.wustl.edu/~edudev/LabTutorials/Vision/images/Isomerization.jpg</a:t>
            </a:r>
          </a:p>
        </p:txBody>
      </p:sp>
    </p:spTree>
    <p:extLst>
      <p:ext uri="{BB962C8B-B14F-4D97-AF65-F5344CB8AC3E}">
        <p14:creationId xmlns:p14="http://schemas.microsoft.com/office/powerpoint/2010/main" val="11274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4876800"/>
          </a:xfrm>
        </p:spPr>
        <p:txBody>
          <a:bodyPr/>
          <a:lstStyle/>
          <a:p>
            <a:r>
              <a:rPr lang="en-US" dirty="0"/>
              <a:t>Make a model of a MOLECULE WITH 1 double bond between CARBONS</a:t>
            </a:r>
          </a:p>
          <a:p>
            <a:r>
              <a:rPr lang="en-US" dirty="0"/>
              <a:t>Make a model of a  GEOMETRIC isomer for this molecule.</a:t>
            </a:r>
          </a:p>
          <a:p>
            <a:r>
              <a:rPr lang="en-US" dirty="0"/>
              <a:t>Show your neighbor. </a:t>
            </a:r>
            <a:br>
              <a:rPr lang="en-US" dirty="0"/>
            </a:br>
            <a:r>
              <a:rPr lang="en-US" dirty="0"/>
              <a:t>Are these geometric isomers?</a:t>
            </a:r>
          </a:p>
          <a:p>
            <a:endParaRPr lang="en-US" dirty="0"/>
          </a:p>
          <a:p>
            <a:r>
              <a:rPr lang="en-US" dirty="0"/>
              <a:t>DRAW a picture of your isomers in your BILL.</a:t>
            </a:r>
          </a:p>
        </p:txBody>
      </p:sp>
    </p:spTree>
    <p:extLst>
      <p:ext uri="{BB962C8B-B14F-4D97-AF65-F5344CB8AC3E}">
        <p14:creationId xmlns:p14="http://schemas.microsoft.com/office/powerpoint/2010/main" val="152062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ENANTIOMERS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457237"/>
            <a:ext cx="876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99"/>
                </a:solidFill>
              </a:rPr>
              <a:t>http://www2.lbl.gov/Science-Articles/Archive/assets/images/2002/Apr-22-2002/Enantiomers.jpg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676400"/>
            <a:ext cx="4918010" cy="3505200"/>
          </a:xfrm>
        </p:spPr>
      </p:pic>
    </p:spTree>
    <p:extLst>
      <p:ext uri="{BB962C8B-B14F-4D97-AF65-F5344CB8AC3E}">
        <p14:creationId xmlns:p14="http://schemas.microsoft.com/office/powerpoint/2010/main" val="1889306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ENANTIOMERS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6457237"/>
            <a:ext cx="876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0099"/>
                </a:solidFill>
              </a:rPr>
              <a:t>http://www.avogadro.co.uk/organic/enantio.gif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52" y="2057400"/>
            <a:ext cx="8313896" cy="2514600"/>
          </a:xfrm>
        </p:spPr>
      </p:pic>
    </p:spTree>
    <p:extLst>
      <p:ext uri="{BB962C8B-B14F-4D97-AF65-F5344CB8AC3E}">
        <p14:creationId xmlns:p14="http://schemas.microsoft.com/office/powerpoint/2010/main" val="413346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450</Words>
  <Application>Microsoft Office PowerPoint</Application>
  <PresentationFormat>On-screen Show (4:3)</PresentationFormat>
  <Paragraphs>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Modeling ISOMERS  Slide show by Kelly Riedell</vt:lpstr>
      <vt:lpstr>STRUCTURAL ISOMERS</vt:lpstr>
      <vt:lpstr>STRUCTURAL ISOMERS</vt:lpstr>
      <vt:lpstr>PowerPoint Presentation</vt:lpstr>
      <vt:lpstr>GEOMETRIC ISOMERS</vt:lpstr>
      <vt:lpstr>PowerPoint Presentation</vt:lpstr>
      <vt:lpstr>PowerPoint Presentation</vt:lpstr>
      <vt:lpstr>ENANTIOMERS</vt:lpstr>
      <vt:lpstr>ENANTIOMERS</vt:lpstr>
      <vt:lpstr>Thalidomide</vt:lpstr>
      <vt:lpstr>Thalidomide</vt:lpstr>
      <vt:lpstr>L-Dopa vs D-Dopa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Molecules</dc:title>
  <dc:creator>Kelly Riedell</dc:creator>
  <cp:lastModifiedBy>Kelly Riedell</cp:lastModifiedBy>
  <cp:revision>13</cp:revision>
  <dcterms:created xsi:type="dcterms:W3CDTF">2014-09-15T15:09:01Z</dcterms:created>
  <dcterms:modified xsi:type="dcterms:W3CDTF">2021-01-16T05:16:53Z</dcterms:modified>
</cp:coreProperties>
</file>