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57" r:id="rId3"/>
    <p:sldId id="262" r:id="rId4"/>
    <p:sldId id="265" r:id="rId5"/>
    <p:sldId id="266" r:id="rId6"/>
    <p:sldId id="267" r:id="rId7"/>
    <p:sldId id="271" r:id="rId8"/>
    <p:sldId id="258" r:id="rId9"/>
    <p:sldId id="263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61751-6F38-48B7-9F41-CF9788DC6643}" type="datetimeFigureOut">
              <a:rPr lang="en-US" smtClean="0"/>
              <a:t>1/6/2013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A9805-9869-480C-BE4D-C577FA94A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04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A9805-9869-480C-BE4D-C577FA94A3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72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C598-334B-435C-ABEE-EE4083D74D83}" type="datetimeFigureOut">
              <a:rPr lang="en-US" smtClean="0"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284F-5AB9-4701-BDC3-1290D756B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0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C598-334B-435C-ABEE-EE4083D74D83}" type="datetimeFigureOut">
              <a:rPr lang="en-US" smtClean="0"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284F-5AB9-4701-BDC3-1290D756B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4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C598-334B-435C-ABEE-EE4083D74D83}" type="datetimeFigureOut">
              <a:rPr lang="en-US" smtClean="0"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284F-5AB9-4701-BDC3-1290D756B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04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C598-334B-435C-ABEE-EE4083D74D83}" type="datetimeFigureOut">
              <a:rPr lang="en-US" smtClean="0"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284F-5AB9-4701-BDC3-1290D756B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6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C598-334B-435C-ABEE-EE4083D74D83}" type="datetimeFigureOut">
              <a:rPr lang="en-US" smtClean="0"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284F-5AB9-4701-BDC3-1290D756B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50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C598-334B-435C-ABEE-EE4083D74D83}" type="datetimeFigureOut">
              <a:rPr lang="en-US" smtClean="0"/>
              <a:t>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284F-5AB9-4701-BDC3-1290D756B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97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C598-334B-435C-ABEE-EE4083D74D83}" type="datetimeFigureOut">
              <a:rPr lang="en-US" smtClean="0"/>
              <a:t>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284F-5AB9-4701-BDC3-1290D756B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6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C598-334B-435C-ABEE-EE4083D74D83}" type="datetimeFigureOut">
              <a:rPr lang="en-US" smtClean="0"/>
              <a:t>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284F-5AB9-4701-BDC3-1290D756B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7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C598-334B-435C-ABEE-EE4083D74D83}" type="datetimeFigureOut">
              <a:rPr lang="en-US" smtClean="0"/>
              <a:t>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284F-5AB9-4701-BDC3-1290D756B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7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C598-334B-435C-ABEE-EE4083D74D83}" type="datetimeFigureOut">
              <a:rPr lang="en-US" smtClean="0"/>
              <a:t>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284F-5AB9-4701-BDC3-1290D756B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4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EC598-334B-435C-ABEE-EE4083D74D83}" type="datetimeFigureOut">
              <a:rPr lang="en-US" smtClean="0"/>
              <a:t>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B284F-5AB9-4701-BDC3-1290D756B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2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EC598-334B-435C-ABEE-EE4083D74D83}" type="datetimeFigureOut">
              <a:rPr lang="en-US" smtClean="0"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B284F-5AB9-4701-BDC3-1290D756B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6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pload.wikimedia.org/wikipedia/commons/7/71/Catalase_Structure.png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5.media.tumblr.com/tumblr_mcmkfsWa5W1rbgwut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868" y="-285750"/>
            <a:ext cx="47625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03368" y="6498159"/>
            <a:ext cx="25406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http://www.tumblr.com/tagged/h2o2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7295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YOUR OWN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 looked at SUBSTRATE CONCENTRATION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47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16002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latin typeface="Comic Sans MS" pitchFamily="66" charset="0"/>
              </a:rPr>
              <a:t>CATALASE FLOATING DISC LAB</a:t>
            </a:r>
            <a:endParaRPr lang="en-US" sz="4800" b="1" dirty="0" smtClean="0">
              <a:latin typeface="Comic Sans MS" pitchFamily="66" charset="0"/>
            </a:endParaRPr>
          </a:p>
        </p:txBody>
      </p:sp>
      <p:pic>
        <p:nvPicPr>
          <p:cNvPr id="2051" name="Picture 4" descr="enzyme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4600"/>
            <a:ext cx="25908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2895600" y="6400800"/>
            <a:ext cx="50974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CC0099"/>
                </a:solidFill>
              </a:rPr>
              <a:t>http://www.biologie.uni-hamburg.de/b-online/library/cat-removed/enzyme_.gif</a:t>
            </a:r>
          </a:p>
        </p:txBody>
      </p:sp>
    </p:spTree>
    <p:extLst>
      <p:ext uri="{BB962C8B-B14F-4D97-AF65-F5344CB8AC3E}">
        <p14:creationId xmlns:p14="http://schemas.microsoft.com/office/powerpoint/2010/main" val="215186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423" y="193766"/>
            <a:ext cx="4809178" cy="41496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8991600" cy="6532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effectLst/>
                <a:latin typeface="Comic Sans MS" pitchFamily="66" charset="0"/>
              </a:rPr>
              <a:t>PEROXISOMES</a:t>
            </a:r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digest </a:t>
            </a:r>
            <a:r>
              <a:rPr lang="en-US" sz="2800" b="1" dirty="0" smtClean="0">
                <a:latin typeface="Comic Sans MS" pitchFamily="66" charset="0"/>
              </a:rPr>
              <a:t>fatty acids</a:t>
            </a:r>
            <a:r>
              <a:rPr lang="en-US" sz="2800" dirty="0" smtClean="0">
                <a:latin typeface="Comic Sans MS" pitchFamily="66" charset="0"/>
              </a:rPr>
              <a:t> </a:t>
            </a:r>
          </a:p>
          <a:p>
            <a:r>
              <a:rPr lang="en-US" sz="2800" dirty="0" smtClean="0">
                <a:latin typeface="Comic Sans MS" pitchFamily="66" charset="0"/>
              </a:rPr>
              <a:t>digest </a:t>
            </a:r>
            <a:r>
              <a:rPr lang="en-US" sz="2800" b="1" dirty="0" smtClean="0">
                <a:latin typeface="Comic Sans MS" pitchFamily="66" charset="0"/>
              </a:rPr>
              <a:t>ethanol </a:t>
            </a:r>
            <a:r>
              <a:rPr lang="en-US" sz="2800" dirty="0" smtClean="0">
                <a:latin typeface="Comic Sans MS" pitchFamily="66" charset="0"/>
              </a:rPr>
              <a:t>(alcohol) </a:t>
            </a:r>
          </a:p>
          <a:p>
            <a:r>
              <a:rPr lang="en-US" sz="2800" dirty="0" smtClean="0">
                <a:latin typeface="Comic Sans MS" pitchFamily="66" charset="0"/>
              </a:rPr>
              <a:t>cholesterol synthesis</a:t>
            </a:r>
          </a:p>
          <a:p>
            <a:r>
              <a:rPr lang="en-US" sz="2800" dirty="0" smtClean="0">
                <a:latin typeface="Comic Sans MS" pitchFamily="66" charset="0"/>
              </a:rPr>
              <a:t>digest </a:t>
            </a:r>
            <a:r>
              <a:rPr lang="en-US" sz="2800" b="1" dirty="0" smtClean="0">
                <a:latin typeface="Comic Sans MS" pitchFamily="66" charset="0"/>
              </a:rPr>
              <a:t>amino acids</a:t>
            </a:r>
          </a:p>
          <a:p>
            <a:endParaRPr lang="en-US" sz="2800" b="1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sz="2800" b="1" dirty="0">
              <a:latin typeface="Comic Sans MS" pitchFamily="66" charset="0"/>
            </a:endParaRPr>
          </a:p>
          <a:p>
            <a:pPr marL="0" indent="0"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 pitchFamily="66" charset="0"/>
              </a:rPr>
              <a:t>Digestion produces hydrogen peroxide (</a:t>
            </a:r>
            <a:r>
              <a:rPr lang="en-US" sz="2800" dirty="0" smtClean="0">
                <a:latin typeface="Comic Sans MS" pitchFamily="66" charset="0"/>
              </a:rPr>
              <a:t>H</a:t>
            </a:r>
            <a:r>
              <a:rPr lang="en-US" sz="2800" baseline="-25000" dirty="0" smtClean="0">
                <a:latin typeface="Comic Sans MS" pitchFamily="66" charset="0"/>
              </a:rPr>
              <a:t>2</a:t>
            </a:r>
            <a:r>
              <a:rPr lang="en-US" sz="2800" dirty="0" smtClean="0">
                <a:latin typeface="Comic Sans MS" pitchFamily="66" charset="0"/>
              </a:rPr>
              <a:t>O</a:t>
            </a:r>
            <a:r>
              <a:rPr lang="en-US" sz="2800" baseline="-25000" dirty="0" smtClean="0">
                <a:latin typeface="Comic Sans MS" pitchFamily="66" charset="0"/>
              </a:rPr>
              <a:t>2 </a:t>
            </a:r>
            <a:r>
              <a:rPr lang="en-US" sz="2800" dirty="0" smtClean="0">
                <a:latin typeface="Comic Sans MS" pitchFamily="66" charset="0"/>
              </a:rPr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6407833"/>
            <a:ext cx="8839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http://middletownhighschool.wikispaces.com/file/view/peroxisome.gif/43868337/peroxisome.gif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11797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12750" y="3048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00" smtClean="0">
                <a:latin typeface="Comic Sans MS" pitchFamily="66" charset="0"/>
              </a:rPr>
              <a:t>H</a:t>
            </a:r>
            <a:r>
              <a:rPr lang="en-US" sz="5400" baseline="-25000" smtClean="0">
                <a:latin typeface="Comic Sans MS" pitchFamily="66" charset="0"/>
              </a:rPr>
              <a:t>2</a:t>
            </a:r>
            <a:r>
              <a:rPr lang="en-US" sz="5400" smtClean="0">
                <a:latin typeface="Comic Sans MS" pitchFamily="66" charset="0"/>
              </a:rPr>
              <a:t>O</a:t>
            </a:r>
            <a:r>
              <a:rPr lang="en-US" sz="5400" baseline="-25000" smtClean="0">
                <a:latin typeface="Comic Sans MS" pitchFamily="66" charset="0"/>
              </a:rPr>
              <a:t>2 </a:t>
            </a:r>
            <a:br>
              <a:rPr lang="en-US" sz="5400" baseline="-25000" smtClean="0">
                <a:latin typeface="Comic Sans MS" pitchFamily="66" charset="0"/>
              </a:rPr>
            </a:br>
            <a:r>
              <a:rPr lang="en-US" sz="5400" smtClean="0">
                <a:latin typeface="Comic Sans MS" pitchFamily="66" charset="0"/>
              </a:rPr>
              <a:t>HYDROGEN PEROXIDE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228600" y="4114800"/>
            <a:ext cx="8382000" cy="6397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       2 H</a:t>
            </a:r>
            <a:r>
              <a:rPr lang="en-US" sz="4000" baseline="-25000" smtClean="0">
                <a:latin typeface="Comic Sans MS" pitchFamily="66" charset="0"/>
              </a:rPr>
              <a:t>2</a:t>
            </a:r>
            <a:r>
              <a:rPr lang="en-US" sz="4000" smtClean="0">
                <a:latin typeface="Comic Sans MS" pitchFamily="66" charset="0"/>
              </a:rPr>
              <a:t>O</a:t>
            </a:r>
            <a:r>
              <a:rPr lang="en-US" sz="4000" baseline="-25000" smtClean="0">
                <a:latin typeface="Comic Sans MS" pitchFamily="66" charset="0"/>
              </a:rPr>
              <a:t>2</a:t>
            </a:r>
            <a:r>
              <a:rPr lang="en-US" sz="4000" smtClean="0">
                <a:latin typeface="Comic Sans MS" pitchFamily="66" charset="0"/>
              </a:rPr>
              <a:t> → 2 H</a:t>
            </a:r>
            <a:r>
              <a:rPr lang="en-US" sz="4000" baseline="-25000" smtClean="0">
                <a:latin typeface="Comic Sans MS" pitchFamily="66" charset="0"/>
              </a:rPr>
              <a:t>2</a:t>
            </a:r>
            <a:r>
              <a:rPr lang="en-US" sz="4000" smtClean="0">
                <a:latin typeface="Comic Sans MS" pitchFamily="66" charset="0"/>
              </a:rPr>
              <a:t>O + O</a:t>
            </a:r>
            <a:r>
              <a:rPr lang="en-US" sz="4000" baseline="-25000" smtClean="0">
                <a:latin typeface="Comic Sans MS" pitchFamily="66" charset="0"/>
              </a:rPr>
              <a:t>2</a:t>
            </a:r>
          </a:p>
        </p:txBody>
      </p:sp>
      <p:sp>
        <p:nvSpPr>
          <p:cNvPr id="3076" name="Content Placeholder 3"/>
          <p:cNvSpPr>
            <a:spLocks noGrp="1"/>
          </p:cNvSpPr>
          <p:nvPr>
            <p:ph sz="half" idx="2"/>
          </p:nvPr>
        </p:nvSpPr>
        <p:spPr>
          <a:xfrm>
            <a:off x="2438400" y="4724400"/>
            <a:ext cx="6477000" cy="415925"/>
          </a:xfrm>
        </p:spPr>
        <p:txBody>
          <a:bodyPr>
            <a:normAutofit fontScale="55000" lnSpcReduction="20000"/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mtClean="0"/>
              <a:t>Substrate                                  Products</a:t>
            </a:r>
            <a:br>
              <a:rPr lang="en-US" smtClean="0"/>
            </a:br>
            <a:endParaRPr lang="en-US" smtClean="0"/>
          </a:p>
        </p:txBody>
      </p:sp>
      <p:sp>
        <p:nvSpPr>
          <p:cNvPr id="2" name="TextBox 1"/>
          <p:cNvSpPr txBox="1"/>
          <p:nvPr/>
        </p:nvSpPr>
        <p:spPr>
          <a:xfrm>
            <a:off x="381000" y="1752600"/>
            <a:ext cx="8675688" cy="20621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latin typeface="Comic Sans MS" pitchFamily="66" charset="0"/>
                <a:cs typeface="Arial" charset="0"/>
              </a:rPr>
              <a:t>In aerobic organisms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latin typeface="Comic Sans MS" pitchFamily="66" charset="0"/>
                <a:cs typeface="Arial" charset="0"/>
              </a:rPr>
              <a:t>Toxic byproduct of metabolism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sz="3200" dirty="0">
                <a:latin typeface="Comic Sans MS" pitchFamily="66" charset="0"/>
                <a:cs typeface="Arial" charset="0"/>
              </a:rPr>
              <a:t>Strong oxidizer </a:t>
            </a:r>
          </a:p>
          <a:p>
            <a:pPr>
              <a:defRPr/>
            </a:pPr>
            <a:r>
              <a:rPr lang="en-US" sz="3200" dirty="0">
                <a:latin typeface="Comic Sans MS" pitchFamily="66" charset="0"/>
                <a:cs typeface="Arial" charset="0"/>
              </a:rPr>
              <a:t>       (grabs electrons from other molecules)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5562600"/>
            <a:ext cx="88280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200" dirty="0" smtClean="0">
                <a:solidFill>
                  <a:prstClr val="black"/>
                </a:solidFill>
                <a:latin typeface="Comic Sans MS" pitchFamily="66" charset="0"/>
              </a:rPr>
              <a:t>DECOMPOSITION reaction </a:t>
            </a:r>
            <a:r>
              <a:rPr lang="en-US" sz="3200" dirty="0">
                <a:solidFill>
                  <a:prstClr val="black"/>
                </a:solidFill>
                <a:latin typeface="Comic Sans MS" pitchFamily="66" charset="0"/>
              </a:rPr>
              <a:t>happens spontaneously (slowly)</a:t>
            </a:r>
          </a:p>
        </p:txBody>
      </p:sp>
    </p:spTree>
    <p:extLst>
      <p:ext uri="{BB962C8B-B14F-4D97-AF65-F5344CB8AC3E}">
        <p14:creationId xmlns:p14="http://schemas.microsoft.com/office/powerpoint/2010/main" val="135886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8575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smtClean="0">
                <a:latin typeface="Comic Sans MS" pitchFamily="66" charset="0"/>
              </a:rPr>
              <a:t>Catalase</a:t>
            </a:r>
          </a:p>
        </p:txBody>
      </p:sp>
      <p:pic>
        <p:nvPicPr>
          <p:cNvPr id="4099" name="Picture 4" descr="File:Catalase Structur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228600"/>
            <a:ext cx="2819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0025" y="1022350"/>
            <a:ext cx="6934200" cy="5272088"/>
          </a:xfrm>
        </p:spPr>
        <p:txBody>
          <a:bodyPr/>
          <a:lstStyle/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omic Sans MS" pitchFamily="66" charset="0"/>
              </a:rPr>
              <a:t>ENZYME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omic Sans MS" pitchFamily="66" charset="0"/>
              </a:rPr>
              <a:t>Speeds up reaction to 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  break down hydrogen peroxide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omic Sans MS" pitchFamily="66" charset="0"/>
              </a:rPr>
              <a:t>Tetramer 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    (4 polypeptide subunits)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800" dirty="0" smtClean="0">
              <a:latin typeface="Comic Sans MS" pitchFamily="66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omic Sans MS" pitchFamily="66" charset="0"/>
              </a:rPr>
              <a:t>Contains </a:t>
            </a:r>
            <a:r>
              <a:rPr lang="en-US" sz="2800" dirty="0" err="1" smtClean="0">
                <a:latin typeface="Comic Sans MS" pitchFamily="66" charset="0"/>
              </a:rPr>
              <a:t>Porphyrin</a:t>
            </a:r>
            <a:r>
              <a:rPr lang="en-US" sz="2800" dirty="0" smtClean="0">
                <a:latin typeface="Comic Sans MS" pitchFamily="66" charset="0"/>
              </a:rPr>
              <a:t> groups </a:t>
            </a:r>
            <a:br>
              <a:rPr lang="en-US" sz="2800" dirty="0" smtClean="0">
                <a:latin typeface="Comic Sans MS" pitchFamily="66" charset="0"/>
              </a:rPr>
            </a:br>
            <a:r>
              <a:rPr lang="en-US" sz="2800" dirty="0" smtClean="0">
                <a:latin typeface="Comic Sans MS" pitchFamily="66" charset="0"/>
              </a:rPr>
              <a:t>    with iron cofactors = HEME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2800" dirty="0" smtClean="0">
                <a:latin typeface="Comic Sans MS" pitchFamily="66" charset="0"/>
              </a:rPr>
              <a:t>ANTI-OXIDANT</a:t>
            </a:r>
            <a:endParaRPr lang="en-US" sz="2800" dirty="0" smtClean="0"/>
          </a:p>
          <a:p>
            <a:pPr eaLnBrk="1" hangingPunct="1">
              <a:buFont typeface="Arial" charset="0"/>
              <a:buNone/>
              <a:defRPr/>
            </a:pPr>
            <a:endParaRPr lang="en-US" sz="2800" dirty="0" smtClean="0"/>
          </a:p>
        </p:txBody>
      </p:sp>
      <p:pic>
        <p:nvPicPr>
          <p:cNvPr id="4101" name="Picture 8" descr="http://semicrystalline.files.wordpress.com/2007/05/porphyr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4522788"/>
            <a:ext cx="20701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87375" y="6294438"/>
            <a:ext cx="6159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solidFill>
                  <a:srgbClr val="CC00CC"/>
                </a:solidFill>
                <a:latin typeface="Arial" pitchFamily="34" charset="0"/>
              </a:rPr>
              <a:t>http://en.wikipedia.org/wiki/File:Catalase_Structure.png</a:t>
            </a:r>
          </a:p>
          <a:p>
            <a:r>
              <a:rPr lang="en-US" sz="1200">
                <a:solidFill>
                  <a:srgbClr val="CC00CC"/>
                </a:solidFill>
                <a:latin typeface="Arial" pitchFamily="34" charset="0"/>
              </a:rPr>
              <a:t>http://semicrystalline.wordpress.com/2007/05/</a:t>
            </a:r>
          </a:p>
        </p:txBody>
      </p:sp>
    </p:spTree>
    <p:extLst>
      <p:ext uri="{BB962C8B-B14F-4D97-AF65-F5344CB8AC3E}">
        <p14:creationId xmlns:p14="http://schemas.microsoft.com/office/powerpoint/2010/main" val="224720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Other molecules with </a:t>
            </a:r>
            <a:br>
              <a:rPr lang="en-US" smtClean="0">
                <a:latin typeface="Comic Sans MS" pitchFamily="66" charset="0"/>
              </a:rPr>
            </a:br>
            <a:r>
              <a:rPr lang="en-US" smtClean="0">
                <a:latin typeface="Comic Sans MS" pitchFamily="66" charset="0"/>
              </a:rPr>
              <a:t>porphyrin rings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>
          <a:xfrm>
            <a:off x="685800" y="5167313"/>
            <a:ext cx="4040188" cy="638175"/>
          </a:xfrm>
        </p:spPr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Hemoglobin</a:t>
            </a:r>
          </a:p>
        </p:txBody>
      </p:sp>
      <p:sp>
        <p:nvSpPr>
          <p:cNvPr id="512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5791200"/>
            <a:ext cx="2362200" cy="44608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Chlorophyll</a:t>
            </a:r>
          </a:p>
        </p:txBody>
      </p:sp>
      <p:pic>
        <p:nvPicPr>
          <p:cNvPr id="5125" name="Picture 2" descr="http://www.fkp.jku.at/fkp/bilder/Chlorophy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2051050"/>
            <a:ext cx="31623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5334000" y="6551613"/>
            <a:ext cx="4572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solidFill>
                  <a:srgbClr val="CC00CC"/>
                </a:solidFill>
                <a:latin typeface="Arial" pitchFamily="34" charset="0"/>
              </a:rPr>
              <a:t>http://www.fkp.jku.at/fkp/forschung/PorSil.aspx</a:t>
            </a:r>
          </a:p>
        </p:txBody>
      </p:sp>
      <p:pic>
        <p:nvPicPr>
          <p:cNvPr id="5127" name="Picture 4" descr="http://drvsrs.com/spimgs/HEMOGLOBIN.jpg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3711"/>
          <a:stretch>
            <a:fillRect/>
          </a:stretch>
        </p:blipFill>
        <p:spPr bwMode="auto">
          <a:xfrm>
            <a:off x="587375" y="2057400"/>
            <a:ext cx="3527425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7"/>
          <p:cNvSpPr>
            <a:spLocks noChangeArrowheads="1"/>
          </p:cNvSpPr>
          <p:nvPr/>
        </p:nvSpPr>
        <p:spPr bwMode="auto">
          <a:xfrm>
            <a:off x="228600" y="6418263"/>
            <a:ext cx="3186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CC00CC"/>
                </a:solidFill>
                <a:latin typeface="Arial" pitchFamily="34" charset="0"/>
              </a:rPr>
              <a:t>http://drvsrs.com/spimgs/HEMOGLOBIN.jpg</a:t>
            </a:r>
          </a:p>
        </p:txBody>
      </p:sp>
    </p:spTree>
    <p:extLst>
      <p:ext uri="{BB962C8B-B14F-4D97-AF65-F5344CB8AC3E}">
        <p14:creationId xmlns:p14="http://schemas.microsoft.com/office/powerpoint/2010/main" val="356075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6"/>
          <p:cNvSpPr txBox="1">
            <a:spLocks noChangeArrowheads="1"/>
          </p:cNvSpPr>
          <p:nvPr/>
        </p:nvSpPr>
        <p:spPr bwMode="auto">
          <a:xfrm>
            <a:off x="-13063" y="152400"/>
            <a:ext cx="912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 dirty="0">
                <a:latin typeface="Comic Sans MS" pitchFamily="66" charset="0"/>
              </a:rPr>
              <a:t>Enzyme Catalyzed Rate </a:t>
            </a:r>
            <a:r>
              <a:rPr lang="en-US" sz="3200" dirty="0" smtClean="0">
                <a:latin typeface="Comic Sans MS" pitchFamily="66" charset="0"/>
              </a:rPr>
              <a:t>of H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  <a:r>
              <a:rPr lang="en-US" sz="3200" dirty="0" smtClean="0">
                <a:latin typeface="Comic Sans MS" pitchFamily="66" charset="0"/>
              </a:rPr>
              <a:t>O</a:t>
            </a:r>
            <a:r>
              <a:rPr lang="en-US" sz="3200" baseline="-25000" dirty="0" smtClean="0">
                <a:latin typeface="Comic Sans MS" pitchFamily="66" charset="0"/>
              </a:rPr>
              <a:t>2 </a:t>
            </a:r>
            <a:r>
              <a:rPr lang="en-US" sz="3200" dirty="0" smtClean="0">
                <a:latin typeface="Comic Sans MS" pitchFamily="66" charset="0"/>
              </a:rPr>
              <a:t>Decomposition</a:t>
            </a:r>
            <a:endParaRPr lang="en-US" sz="3200" baseline="-25000" dirty="0">
              <a:latin typeface="Comic Sans MS" pitchFamily="66" charset="0"/>
            </a:endParaRPr>
          </a:p>
        </p:txBody>
      </p:sp>
      <p:pic>
        <p:nvPicPr>
          <p:cNvPr id="10247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77" y="2601077"/>
            <a:ext cx="1127125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92" y="4356735"/>
            <a:ext cx="11271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Box 1"/>
          <p:cNvSpPr txBox="1">
            <a:spLocks noChangeArrowheads="1"/>
          </p:cNvSpPr>
          <p:nvPr/>
        </p:nvSpPr>
        <p:spPr bwMode="auto">
          <a:xfrm>
            <a:off x="2514600" y="1322509"/>
            <a:ext cx="63718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dirty="0"/>
              <a:t> </a:t>
            </a:r>
            <a:r>
              <a:rPr lang="en-US" sz="3200" dirty="0" smtClean="0">
                <a:latin typeface="Comic Sans MS" pitchFamily="66" charset="0"/>
              </a:rPr>
              <a:t>+ 40 mL </a:t>
            </a:r>
            <a:r>
              <a:rPr lang="en-US" sz="3200" dirty="0" smtClean="0">
                <a:latin typeface="Comic Sans MS" pitchFamily="66" charset="0"/>
              </a:rPr>
              <a:t>H</a:t>
            </a:r>
            <a:r>
              <a:rPr lang="en-US" sz="3200" baseline="-25000" dirty="0" smtClean="0">
                <a:latin typeface="Comic Sans MS" pitchFamily="66" charset="0"/>
              </a:rPr>
              <a:t>2</a:t>
            </a:r>
            <a:r>
              <a:rPr lang="en-US" sz="3200" dirty="0" smtClean="0">
                <a:latin typeface="Comic Sans MS" pitchFamily="66" charset="0"/>
              </a:rPr>
              <a:t>O</a:t>
            </a:r>
            <a:r>
              <a:rPr lang="en-US" sz="3200" baseline="-25000" dirty="0" smtClean="0">
                <a:latin typeface="Comic Sans MS" pitchFamily="66" charset="0"/>
              </a:rPr>
              <a:t>2 </a:t>
            </a:r>
            <a:r>
              <a:rPr lang="en-US" sz="3200" dirty="0" smtClean="0">
                <a:latin typeface="Comic Sans MS" pitchFamily="66" charset="0"/>
              </a:rPr>
              <a:t> to </a:t>
            </a:r>
            <a:r>
              <a:rPr lang="en-US" sz="3200" dirty="0">
                <a:latin typeface="Comic Sans MS" pitchFamily="66" charset="0"/>
              </a:rPr>
              <a:t>each </a:t>
            </a:r>
            <a:r>
              <a:rPr lang="en-US" sz="3200" dirty="0" smtClean="0">
                <a:latin typeface="Comic Sans MS" pitchFamily="66" charset="0"/>
              </a:rPr>
              <a:t>beaker</a:t>
            </a:r>
          </a:p>
          <a:p>
            <a:pPr eaLnBrk="1" hangingPunct="1"/>
            <a:endParaRPr lang="en-US" sz="3200" dirty="0">
              <a:latin typeface="Comic Sans MS" pitchFamily="66" charset="0"/>
            </a:endParaRPr>
          </a:p>
          <a:p>
            <a:pPr eaLnBrk="1" hangingPunct="1"/>
            <a:r>
              <a:rPr lang="en-US" sz="3200" dirty="0" smtClean="0">
                <a:latin typeface="Comic Sans MS" pitchFamily="66" charset="0"/>
              </a:rPr>
              <a:t>3 beakers of each concentration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0251" name="TextBox 3"/>
          <p:cNvSpPr txBox="1">
            <a:spLocks noChangeArrowheads="1"/>
          </p:cNvSpPr>
          <p:nvPr/>
        </p:nvSpPr>
        <p:spPr bwMode="auto">
          <a:xfrm>
            <a:off x="997678" y="2107339"/>
            <a:ext cx="5196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 smtClean="0"/>
              <a:t>0% </a:t>
            </a:r>
            <a:endParaRPr lang="en-US" dirty="0"/>
          </a:p>
        </p:txBody>
      </p:sp>
      <p:sp>
        <p:nvSpPr>
          <p:cNvPr id="10252" name="Rectangle 4"/>
          <p:cNvSpPr>
            <a:spLocks noChangeArrowheads="1"/>
          </p:cNvSpPr>
          <p:nvPr/>
        </p:nvSpPr>
        <p:spPr bwMode="auto">
          <a:xfrm>
            <a:off x="936764" y="3789414"/>
            <a:ext cx="6415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1.5%</a:t>
            </a:r>
            <a:endParaRPr lang="en-US" dirty="0"/>
          </a:p>
        </p:txBody>
      </p:sp>
      <p:sp>
        <p:nvSpPr>
          <p:cNvPr id="10253" name="Rectangle 14"/>
          <p:cNvSpPr>
            <a:spLocks noChangeArrowheads="1"/>
          </p:cNvSpPr>
          <p:nvPr/>
        </p:nvSpPr>
        <p:spPr bwMode="auto">
          <a:xfrm>
            <a:off x="1083358" y="5562600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/>
              <a:t>3%</a:t>
            </a:r>
            <a:endParaRPr lang="en-US" dirty="0"/>
          </a:p>
        </p:txBody>
      </p:sp>
      <p:pic>
        <p:nvPicPr>
          <p:cNvPr id="10259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63" y="914400"/>
            <a:ext cx="11271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68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762770"/>
              </p:ext>
            </p:extLst>
          </p:nvPr>
        </p:nvGraphicFramePr>
        <p:xfrm>
          <a:off x="495300" y="1828800"/>
          <a:ext cx="81534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242185"/>
                <a:gridCol w="1834515"/>
                <a:gridCol w="2038350"/>
              </a:tblGrid>
              <a:tr h="8717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Final Quantity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Needed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Hydrogen Peroxide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Concentration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Quantity of</a:t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Peroxide  (mL)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Quantity of Water (mL)</a:t>
                      </a:r>
                      <a:endParaRPr lang="en-US" sz="2400" dirty="0"/>
                    </a:p>
                  </a:txBody>
                  <a:tcPr/>
                </a:tc>
              </a:tr>
              <a:tr h="3535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 mL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 mL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 mL</a:t>
                      </a:r>
                      <a:endParaRPr lang="en-US" sz="2400" dirty="0"/>
                    </a:p>
                  </a:txBody>
                  <a:tcPr/>
                </a:tc>
              </a:tr>
              <a:tr h="3535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 mL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1.5%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 mL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 mL</a:t>
                      </a:r>
                      <a:endParaRPr lang="en-US" sz="2400" dirty="0"/>
                    </a:p>
                  </a:txBody>
                  <a:tcPr/>
                </a:tc>
              </a:tr>
              <a:tr h="35355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 mL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r>
                        <a:rPr lang="en-US" sz="2400" baseline="0" dirty="0" smtClean="0"/>
                        <a:t> mL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 mL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228600"/>
            <a:ext cx="8839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Fill 3 </a:t>
            </a:r>
            <a:r>
              <a:rPr lang="en-US" sz="2800" b="1" dirty="0" smtClean="0"/>
              <a:t>beakers with each of the solutions below.</a:t>
            </a:r>
            <a:br>
              <a:rPr lang="en-US" sz="2800" b="1" dirty="0" smtClean="0"/>
            </a:br>
            <a:endParaRPr lang="en-US" sz="2800" b="1" dirty="0" smtClean="0"/>
          </a:p>
          <a:p>
            <a:r>
              <a:rPr lang="en-US" sz="2800" b="1" dirty="0" smtClean="0"/>
              <a:t>Use a marker to label the beakers.</a:t>
            </a:r>
          </a:p>
        </p:txBody>
      </p:sp>
    </p:spTree>
    <p:extLst>
      <p:ext uri="{BB962C8B-B14F-4D97-AF65-F5344CB8AC3E}">
        <p14:creationId xmlns:p14="http://schemas.microsoft.com/office/powerpoint/2010/main" val="415872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2" t="30481" r="41949" b="39001"/>
          <a:stretch/>
        </p:blipFill>
        <p:spPr bwMode="auto">
          <a:xfrm>
            <a:off x="6803250" y="4419600"/>
            <a:ext cx="2259107" cy="232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557" y="15129"/>
            <a:ext cx="2971800" cy="2971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49" y="138239"/>
            <a:ext cx="8757557" cy="671976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hole punch to punch 12 discs.</a:t>
            </a:r>
          </a:p>
          <a:p>
            <a:endParaRPr lang="en-US" dirty="0"/>
          </a:p>
          <a:p>
            <a:r>
              <a:rPr lang="en-US" dirty="0" smtClean="0"/>
              <a:t>Use forceps to dip disc into </a:t>
            </a:r>
            <a:br>
              <a:rPr lang="en-US" dirty="0" smtClean="0"/>
            </a:br>
            <a:r>
              <a:rPr lang="en-US" dirty="0" smtClean="0"/>
              <a:t>catalase for 5 seconds. Blot dry.</a:t>
            </a:r>
          </a:p>
          <a:p>
            <a:endParaRPr lang="en-US" dirty="0"/>
          </a:p>
          <a:p>
            <a:r>
              <a:rPr lang="en-US" dirty="0" smtClean="0"/>
              <a:t>Drop disc into peroxide solution and start timer.</a:t>
            </a:r>
          </a:p>
          <a:p>
            <a:endParaRPr lang="en-US" dirty="0"/>
          </a:p>
          <a:p>
            <a:r>
              <a:rPr lang="en-US" dirty="0" smtClean="0"/>
              <a:t>Stop when disc reaches top.</a:t>
            </a:r>
          </a:p>
          <a:p>
            <a:endParaRPr lang="en-US" dirty="0"/>
          </a:p>
          <a:p>
            <a:r>
              <a:rPr lang="en-US" dirty="0" smtClean="0"/>
              <a:t>Repeat 3 times for each concentration</a:t>
            </a:r>
          </a:p>
          <a:p>
            <a:endParaRPr lang="en-US" dirty="0"/>
          </a:p>
          <a:p>
            <a:r>
              <a:rPr lang="en-US" dirty="0" smtClean="0"/>
              <a:t>Complete class data table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9800" y="15129"/>
            <a:ext cx="6705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FF3399"/>
                </a:solidFill>
              </a:rPr>
              <a:t>http://www.theofficedealer.com/mm5/graphics/product_images/1300/seo/Business-Source-62895-Ticket-Hole-Punch.jpg</a:t>
            </a:r>
            <a:endParaRPr lang="en-US" sz="1000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97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193</Words>
  <Application>Microsoft Office PowerPoint</Application>
  <PresentationFormat>On-screen Show (4:3)</PresentationFormat>
  <Paragraphs>76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CATALASE FLOATING DISC LAB</vt:lpstr>
      <vt:lpstr>PowerPoint Presentation</vt:lpstr>
      <vt:lpstr>H2O2  HYDROGEN PEROXIDE</vt:lpstr>
      <vt:lpstr>Catalase</vt:lpstr>
      <vt:lpstr>Other molecules with  porphyrin rings</vt:lpstr>
      <vt:lpstr>PowerPoint Presentation</vt:lpstr>
      <vt:lpstr>PowerPoint Presentation</vt:lpstr>
      <vt:lpstr>PowerPoint Presentation</vt:lpstr>
      <vt:lpstr>DESIGN YOUR OWN EXPERIMENT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CATALASE FLOATING DISC LAB</dc:title>
  <dc:creator>Kelly Riedell</dc:creator>
  <cp:lastModifiedBy>Kelly Riedell</cp:lastModifiedBy>
  <cp:revision>10</cp:revision>
  <dcterms:created xsi:type="dcterms:W3CDTF">2013-01-07T01:38:23Z</dcterms:created>
  <dcterms:modified xsi:type="dcterms:W3CDTF">2013-01-07T04:37:41Z</dcterms:modified>
</cp:coreProperties>
</file>