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4"/>
  </p:notesMasterIdLst>
  <p:sldIdLst>
    <p:sldId id="256" r:id="rId2"/>
    <p:sldId id="259" r:id="rId3"/>
    <p:sldId id="258" r:id="rId4"/>
    <p:sldId id="260" r:id="rId5"/>
    <p:sldId id="262" r:id="rId6"/>
    <p:sldId id="273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2" r:id="rId30"/>
    <p:sldId id="287" r:id="rId31"/>
    <p:sldId id="288" r:id="rId32"/>
    <p:sldId id="283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1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63" r:id="rId64"/>
    <p:sldId id="377" r:id="rId65"/>
    <p:sldId id="378" r:id="rId66"/>
    <p:sldId id="379" r:id="rId67"/>
    <p:sldId id="380" r:id="rId68"/>
    <p:sldId id="381" r:id="rId69"/>
    <p:sldId id="382" r:id="rId70"/>
    <p:sldId id="386" r:id="rId71"/>
    <p:sldId id="327" r:id="rId72"/>
    <p:sldId id="358" r:id="rId73"/>
    <p:sldId id="359" r:id="rId74"/>
    <p:sldId id="360" r:id="rId75"/>
    <p:sldId id="361" r:id="rId76"/>
    <p:sldId id="362" r:id="rId77"/>
    <p:sldId id="376" r:id="rId78"/>
    <p:sldId id="321" r:id="rId79"/>
    <p:sldId id="352" r:id="rId80"/>
    <p:sldId id="353" r:id="rId81"/>
    <p:sldId id="354" r:id="rId82"/>
    <p:sldId id="355" r:id="rId83"/>
    <p:sldId id="356" r:id="rId84"/>
    <p:sldId id="357" r:id="rId85"/>
    <p:sldId id="322" r:id="rId86"/>
    <p:sldId id="364" r:id="rId87"/>
    <p:sldId id="365" r:id="rId88"/>
    <p:sldId id="366" r:id="rId89"/>
    <p:sldId id="367" r:id="rId90"/>
    <p:sldId id="368" r:id="rId91"/>
    <p:sldId id="369" r:id="rId92"/>
    <p:sldId id="375" r:id="rId93"/>
    <p:sldId id="370" r:id="rId94"/>
    <p:sldId id="372" r:id="rId95"/>
    <p:sldId id="371" r:id="rId96"/>
    <p:sldId id="323" r:id="rId97"/>
    <p:sldId id="374" r:id="rId98"/>
    <p:sldId id="383" r:id="rId99"/>
    <p:sldId id="385" r:id="rId100"/>
    <p:sldId id="384" r:id="rId101"/>
    <p:sldId id="324" r:id="rId102"/>
    <p:sldId id="335" r:id="rId103"/>
    <p:sldId id="336" r:id="rId104"/>
    <p:sldId id="337" r:id="rId105"/>
    <p:sldId id="325" r:id="rId106"/>
    <p:sldId id="338" r:id="rId107"/>
    <p:sldId id="349" r:id="rId108"/>
    <p:sldId id="387" r:id="rId109"/>
    <p:sldId id="350" r:id="rId110"/>
    <p:sldId id="326" r:id="rId111"/>
    <p:sldId id="339" r:id="rId112"/>
    <p:sldId id="340" r:id="rId113"/>
    <p:sldId id="341" r:id="rId114"/>
    <p:sldId id="342" r:id="rId115"/>
    <p:sldId id="343" r:id="rId116"/>
    <p:sldId id="344" r:id="rId117"/>
    <p:sldId id="345" r:id="rId118"/>
    <p:sldId id="346" r:id="rId119"/>
    <p:sldId id="347" r:id="rId120"/>
    <p:sldId id="348" r:id="rId121"/>
    <p:sldId id="257" r:id="rId122"/>
    <p:sldId id="292" r:id="rId123"/>
    <p:sldId id="312" r:id="rId124"/>
    <p:sldId id="328" r:id="rId125"/>
    <p:sldId id="329" r:id="rId126"/>
    <p:sldId id="330" r:id="rId127"/>
    <p:sldId id="331" r:id="rId128"/>
    <p:sldId id="373" r:id="rId129"/>
    <p:sldId id="332" r:id="rId130"/>
    <p:sldId id="333" r:id="rId131"/>
    <p:sldId id="334" r:id="rId132"/>
    <p:sldId id="351" r:id="rId1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notesMaster" Target="notesMasters/notesMaster1.xml"/><Relationship Id="rId135" Type="http://schemas.openxmlformats.org/officeDocument/2006/relationships/printerSettings" Target="printerSettings/printerSettings1.bin"/><Relationship Id="rId136" Type="http://schemas.openxmlformats.org/officeDocument/2006/relationships/presProps" Target="presProps.xml"/><Relationship Id="rId137" Type="http://schemas.openxmlformats.org/officeDocument/2006/relationships/viewProps" Target="viewProps.xml"/><Relationship Id="rId138" Type="http://schemas.openxmlformats.org/officeDocument/2006/relationships/theme" Target="theme/theme1.xml"/><Relationship Id="rId13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1ED7D-8067-DE4B-AB53-BC9E4F561B2B}" type="datetimeFigureOut">
              <a:rPr lang="en-US" smtClean="0"/>
              <a:t>4/30/12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B8B4E-3DA9-654D-B689-519A917D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1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8B4E-3DA9-654D-B689-519A917D388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8B4E-3DA9-654D-B689-519A917D3888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8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4/30/12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annecollins.com/digestive-system/digestion-of-fats.htm" TargetMode="External"/><Relationship Id="rId12" Type="http://schemas.openxmlformats.org/officeDocument/2006/relationships/hyperlink" Target="http://www.healthinplainenglish.com/health/digestive/inde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chs.net/health/health-info/docs/1600/1699.asp?index=7041" TargetMode="External"/><Relationship Id="rId3" Type="http://schemas.openxmlformats.org/officeDocument/2006/relationships/hyperlink" Target="http://digestive-system.emedtv.com/digestive-system/function-of-the-digestive-system.html" TargetMode="External"/><Relationship Id="rId4" Type="http://schemas.openxmlformats.org/officeDocument/2006/relationships/hyperlink" Target="http://wiki.answers.com/Q/What_is_the_function_of_the_pharynx" TargetMode="External"/><Relationship Id="rId5" Type="http://schemas.openxmlformats.org/officeDocument/2006/relationships/hyperlink" Target="http://wiki.answers.com/Q/What_is_the_function_of_the_salivary_glands" TargetMode="External"/><Relationship Id="rId6" Type="http://schemas.openxmlformats.org/officeDocument/2006/relationships/hyperlink" Target="http://wiki.answers.com/Q/Why_is_digestion_of_large_food_molecules_esssential" TargetMode="External"/><Relationship Id="rId7" Type="http://schemas.openxmlformats.org/officeDocument/2006/relationships/hyperlink" Target="http://wiki.answers.com/Q/Why_are_enzyme_important_in_digestion" TargetMode="External"/><Relationship Id="rId8" Type="http://schemas.openxmlformats.org/officeDocument/2006/relationships/hyperlink" Target="http://wiki.answers.com/Q/Contrast_mechanical_digestion_with_chemical_digestion_and_give_an_example_of_each" TargetMode="External"/><Relationship Id="rId9" Type="http://schemas.openxmlformats.org/officeDocument/2006/relationships/hyperlink" Target="http://www.annecollins.com/digestion-of-carbohydrate.htm" TargetMode="External"/><Relationship Id="rId10" Type="http://schemas.openxmlformats.org/officeDocument/2006/relationships/hyperlink" Target="http://www.annecollins.com/digestive-system/digestion-of-protein.htm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y-rose.co.uk/HumanBody/Blood/Blood_Vessels.php" TargetMode="External"/><Relationship Id="rId4" Type="http://schemas.openxmlformats.org/officeDocument/2006/relationships/hyperlink" Target="http://www.shutterstock.com/pic-76386163/stock-photo-pathway-of-blood-flow-through-the-heart.html" TargetMode="External"/><Relationship Id="rId5" Type="http://schemas.openxmlformats.org/officeDocument/2006/relationships/hyperlink" Target="http://www.virtualmedicalcentre.com/anatomy/blood-function-and-composition/30%23C9" TargetMode="External"/><Relationship Id="rId6" Type="http://schemas.openxmlformats.org/officeDocument/2006/relationships/hyperlink" Target="http://www.healthhype.com/red-blood-cells-functions-size-structure-life-cycle-pictures.html" TargetMode="External"/><Relationship Id="rId7" Type="http://schemas.openxmlformats.org/officeDocument/2006/relationships/hyperlink" Target="http://www.buzzle.com/articles/circulatory-system-diseases-and-disorders.html" TargetMode="External"/><Relationship Id="rId8" Type="http://schemas.openxmlformats.org/officeDocument/2006/relationships/hyperlink" Target="http://www.buzzle.com/articles/circulatory-system-of-a-fish.html" TargetMode="External"/><Relationship Id="rId9" Type="http://schemas.openxmlformats.org/officeDocument/2006/relationships/hyperlink" Target="http://faculty.clintoncc.suny.edu/faculty/michael.gregory/files/bio%20102/bio%20102%20lectures/circulatory%20system/circulat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answers.com/Q/What_is_the_function_of_the_circulatory_system" TargetMode="Externa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oservice.com/parents_visitors/lungs_circulation/structure_alveoli.asp" TargetMode="External"/><Relationship Id="rId4" Type="http://schemas.openxmlformats.org/officeDocument/2006/relationships/hyperlink" Target="http://wiki.answers.com/Q/Trace_the_path_of_air_through_the_respiratory_system" TargetMode="External"/><Relationship Id="rId5" Type="http://schemas.openxmlformats.org/officeDocument/2006/relationships/hyperlink" Target="http://wiki.answers.com/Q/What_is_the_path_of_oxygen_through_the_respiratory_system" TargetMode="External"/><Relationship Id="rId6" Type="http://schemas.openxmlformats.org/officeDocument/2006/relationships/hyperlink" Target="http://en.wikipedia.org/wiki/Exhalation" TargetMode="External"/><Relationship Id="rId7" Type="http://schemas.openxmlformats.org/officeDocument/2006/relationships/hyperlink" Target="http://en.wikipedia.org/wiki/Inhalation" TargetMode="External"/><Relationship Id="rId8" Type="http://schemas.openxmlformats.org/officeDocument/2006/relationships/hyperlink" Target="http://www.ivy-rose.co.uk/HumanBody/Respiratory/Respiratory_Conditions.php" TargetMode="External"/><Relationship Id="rId9" Type="http://schemas.openxmlformats.org/officeDocument/2006/relationships/hyperlink" Target="http://www.rightdiagnosis.com/d/dwarfism/prevalence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answers.com/Q/What_are_the_functions_of_the_Respiratory_System" TargetMode="Externa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prize.org/educational/medicine/immunity/immune-overview.html" TargetMode="External"/><Relationship Id="rId4" Type="http://schemas.openxmlformats.org/officeDocument/2006/relationships/hyperlink" Target="http://www.scribd.com/doc/13893079/Comparison-of-Innate-and-Adaptive-Immunity" TargetMode="External"/><Relationship Id="rId5" Type="http://schemas.openxmlformats.org/officeDocument/2006/relationships/hyperlink" Target="http://answers.yahoo.com/question/index?qid=20071008081843AAauZxI" TargetMode="External"/><Relationship Id="rId6" Type="http://schemas.openxmlformats.org/officeDocument/2006/relationships/hyperlink" Target="http://wiki.answers.com/Q/Comparison_of_humoral_and_cell_mediated_immune_response" TargetMode="External"/><Relationship Id="rId7" Type="http://schemas.openxmlformats.org/officeDocument/2006/relationships/hyperlink" Target="http://wiki.answers.com/Q/Difference_between_B_cells_and_T_cells_which_are_both_lymphocytes" TargetMode="External"/><Relationship Id="rId8" Type="http://schemas.openxmlformats.org/officeDocument/2006/relationships/hyperlink" Target="http://wiki.answers.com/Q/Why_are_antibiotics_are_effective_against_bacteria_but_not_viruses" TargetMode="External"/><Relationship Id="rId9" Type="http://schemas.openxmlformats.org/officeDocument/2006/relationships/hyperlink" Target="http://www.aaaai.org/about-the-aaaai/newsroom/asthma-statistics.aspx" TargetMode="External"/><Relationship Id="rId10" Type="http://schemas.openxmlformats.org/officeDocument/2006/relationships/hyperlink" Target="http://www.emedicinehealth.com/hivaids/article_em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5.xml.rels><?xml version="1.0" encoding="UTF-8" standalone="yes"?>
<Relationships xmlns="http://schemas.openxmlformats.org/package/2006/relationships"><Relationship Id="rId11" Type="http://schemas.openxmlformats.org/officeDocument/2006/relationships/hyperlink" Target="http://journals.lww.com/stdjournal/Fulltext/2003/04000/Trichomonas_vaginalis_As_a_Cause_of_Urethritis_in.2.aspx" TargetMode="External"/><Relationship Id="rId12" Type="http://schemas.openxmlformats.org/officeDocument/2006/relationships/hyperlink" Target="http://en.wikipedia.org/wiki/Secre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answers.com/Q/Whats_the_main_function_of_the_excretory_system" TargetMode="External"/><Relationship Id="rId3" Type="http://schemas.openxmlformats.org/officeDocument/2006/relationships/hyperlink" Target="http://wiki.answers.com/Q/In_the_excretory_system_what's_the_filtration_process" TargetMode="External"/><Relationship Id="rId4" Type="http://schemas.openxmlformats.org/officeDocument/2006/relationships/hyperlink" Target="http://science.jrank.org/pages/2626/Excretory-System-Excretion-in-humans.html" TargetMode="External"/><Relationship Id="rId5" Type="http://schemas.openxmlformats.org/officeDocument/2006/relationships/hyperlink" Target="http://wiki.answers.com/Q/What_are_the_immune_system_organs" TargetMode="External"/><Relationship Id="rId6" Type="http://schemas.openxmlformats.org/officeDocument/2006/relationships/hyperlink" Target="http://www.livestrong.com/article/191406-disorders-in-the-excretory-system/" TargetMode="External"/><Relationship Id="rId7" Type="http://schemas.openxmlformats.org/officeDocument/2006/relationships/hyperlink" Target="http://www.mayoclinic.com/health/cystitis/DS00285/DSECTION=symptoms" TargetMode="External"/><Relationship Id="rId8" Type="http://schemas.openxmlformats.org/officeDocument/2006/relationships/hyperlink" Target="http://www.rightdiagnosis.com/c/cystitis/prevalence.htm" TargetMode="External"/><Relationship Id="rId9" Type="http://schemas.openxmlformats.org/officeDocument/2006/relationships/hyperlink" Target="http://health.nytimes.com/health/guides/disease/cystitis-acute-bacterial/overview.html" TargetMode="External"/><Relationship Id="rId10" Type="http://schemas.openxmlformats.org/officeDocument/2006/relationships/hyperlink" Target="http://health.nytimes.com/health/guides/disease/urethritis/overview.html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answers.yahoo.com/question/index?qid=20080129223821AAgF81g" TargetMode="External"/><Relationship Id="rId4" Type="http://schemas.openxmlformats.org/officeDocument/2006/relationships/hyperlink" Target="http://www.nativeremedies.com/articles/endocrine-system-and-homeostasis.html" TargetMode="External"/><Relationship Id="rId5" Type="http://schemas.openxmlformats.org/officeDocument/2006/relationships/hyperlink" Target="http://www.diabetes.org/diabetes-basics/type-2/" TargetMode="External"/><Relationship Id="rId6" Type="http://schemas.openxmlformats.org/officeDocument/2006/relationships/hyperlink" Target="http://en.wikipedia.org/wiki/Dwarfism" TargetMode="External"/><Relationship Id="rId7" Type="http://schemas.openxmlformats.org/officeDocument/2006/relationships/hyperlink" Target="http://answers.yahoo.com/question/index?qid=20100323093842AA5SX0u" TargetMode="External"/><Relationship Id="rId8" Type="http://schemas.openxmlformats.org/officeDocument/2006/relationships/hyperlink" Target="http://www.buzzle.com/articles/symptoms-of-dwarfism.html" TargetMode="External"/><Relationship Id="rId9" Type="http://schemas.openxmlformats.org/officeDocument/2006/relationships/hyperlink" Target="http://overseaseducation24.com/web/index.php/others/study-tips/mbbs--medical/643-structures-derived-from-3-germ-layers--embryolog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answers.com/Q/What_is_the_function_of_the_endocrine_system" TargetMode="Externa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answers.yahoo.com/question/index?qid=20070413223603AASxFEl" TargetMode="External"/><Relationship Id="rId4" Type="http://schemas.openxmlformats.org/officeDocument/2006/relationships/hyperlink" Target="http://wiki.answers.com/Q/What_is_oogenesis" TargetMode="External"/><Relationship Id="rId5" Type="http://schemas.openxmlformats.org/officeDocument/2006/relationships/hyperlink" Target="http://wiki.answers.com/Q/What_is_the_function_of_this_unequal_cytoplasmic_division_seen_during_oogenesis_in_the_female" TargetMode="External"/><Relationship Id="rId6" Type="http://schemas.openxmlformats.org/officeDocument/2006/relationships/hyperlink" Target="http://answers.yahoo.com/question/index?qid=20070828195917AAE6j0y" TargetMode="External"/><Relationship Id="rId7" Type="http://schemas.openxmlformats.org/officeDocument/2006/relationships/hyperlink" Target="http://www.buzzle.com/articles/reproductive-system-diseases.html" TargetMode="External"/><Relationship Id="rId8" Type="http://schemas.openxmlformats.org/officeDocument/2006/relationships/hyperlink" Target="http://health.nytimes.com/health/guides/disease/hydrocele/overview.html" TargetMode="External"/><Relationship Id="rId9" Type="http://schemas.openxmlformats.org/officeDocument/2006/relationships/hyperlink" Target="http://www.healthcommunities.com/hydrocele/hydrocele-overview.shtml" TargetMode="External"/><Relationship Id="rId10" Type="http://schemas.openxmlformats.org/officeDocument/2006/relationships/hyperlink" Target="http://www.soyouwanna.com/normal-menstrual-cycle-humans-625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answers.com/Q/Compare_and_contrast_sexual_reproduction_and_asexual_reproduction" TargetMode="Externa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research/prevalence-manifestations-endometritis-women-cervicitis-5/" TargetMode="External"/><Relationship Id="rId4" Type="http://schemas.openxmlformats.org/officeDocument/2006/relationships/hyperlink" Target="http://emedicine.medscape.com/article/253402-treatment" TargetMode="External"/><Relationship Id="rId5" Type="http://schemas.openxmlformats.org/officeDocument/2006/relationships/hyperlink" Target="http://wiki.answers.com/Q/What_is_a_germ_lay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medicinehealth.com/cervicitis/page3_em.htm" TargetMode="Externa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C/CNS.html" TargetMode="External"/><Relationship Id="rId4" Type="http://schemas.openxmlformats.org/officeDocument/2006/relationships/hyperlink" Target="http://users.rcn.com/jkimball.ma.ultranet/BiologyPages/P/PNS.html" TargetMode="External"/><Relationship Id="rId5" Type="http://schemas.openxmlformats.org/officeDocument/2006/relationships/hyperlink" Target="http://www.biologymad.com/nervoussystem/nerveimpulses.htm" TargetMode="External"/><Relationship Id="rId6" Type="http://schemas.openxmlformats.org/officeDocument/2006/relationships/hyperlink" Target="http://wiki.answers.com/Q/How_does_a_impulse_travel_in_the_nervous_system" TargetMode="External"/><Relationship Id="rId7" Type="http://schemas.openxmlformats.org/officeDocument/2006/relationships/hyperlink" Target="http://wiki.answers.com/Q/What_is_the_role_of_neurotransmitter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answers.com/Q/What_is_the_function_of_the_nervous_syste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tificpsychic.com/workbook/chapter2.htm" TargetMode="External"/><Relationship Id="rId3" Type="http://schemas.openxmlformats.org/officeDocument/2006/relationships/hyperlink" Target="http://wiki.answers.com/Q/What_is_the_function_of_rhodopsin" TargetMode="Externa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nswers.com/Q/What_are_the_functions_of_the_skeletal_system" TargetMode="External"/><Relationship Id="rId4" Type="http://schemas.openxmlformats.org/officeDocument/2006/relationships/hyperlink" Target="http://wiki.answers.com/Q/What_is_the_function_of_bones" TargetMode="External"/><Relationship Id="rId5" Type="http://schemas.openxmlformats.org/officeDocument/2006/relationships/hyperlink" Target="http://wiki.answers.com/Q/What_is_the_function_of_a_ligament" TargetMode="External"/><Relationship Id="rId6" Type="http://schemas.openxmlformats.org/officeDocument/2006/relationships/hyperlink" Target="http://www.ehow.com/facts_5804986_do-tendons-do-skeletal-system_.html" TargetMode="External"/><Relationship Id="rId7" Type="http://schemas.openxmlformats.org/officeDocument/2006/relationships/hyperlink" Target="http://wiki.answers.com/Q/What_is_a_hydrostatic_skeleton" TargetMode="External"/><Relationship Id="rId8" Type="http://schemas.openxmlformats.org/officeDocument/2006/relationships/hyperlink" Target="http://wiki.answers.com/Q/What_are_the_Functions_of_a_endoskeleton" TargetMode="External"/><Relationship Id="rId9" Type="http://schemas.openxmlformats.org/officeDocument/2006/relationships/hyperlink" Target="http://www.shockfamily.net/skeleton/DISEASE.HTML" TargetMode="External"/><Relationship Id="rId10" Type="http://schemas.openxmlformats.org/officeDocument/2006/relationships/hyperlink" Target="http://health.nytimes.com/health/guides/disease/osteoporosis/overview.html" TargetMode="External"/><Relationship Id="rId11" Type="http://schemas.openxmlformats.org/officeDocument/2006/relationships/hyperlink" Target="http://www.lls.org/diseaseinformation/getinformationsupport/factsstatistic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answers.com/Q/What_is_the_main_function_of_the_muscular_system" TargetMode="Externa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le.com/articles/muscular-system-diseases.html" TargetMode="External"/><Relationship Id="rId4" Type="http://schemas.openxmlformats.org/officeDocument/2006/relationships/hyperlink" Target="http://www.webmd.com/parenting/understanding-muscular-dystrophy-treatment" TargetMode="External"/><Relationship Id="rId5" Type="http://schemas.openxmlformats.org/officeDocument/2006/relationships/hyperlink" Target="http://www.rightdiagnosis.com/m/musdys/stats.htm" TargetMode="External"/><Relationship Id="rId6" Type="http://schemas.openxmlformats.org/officeDocument/2006/relationships/hyperlink" Target="http://www.emedicinehealth.com/cerebral_palsy/page2_em.htm" TargetMode="External"/><Relationship Id="rId7" Type="http://schemas.openxmlformats.org/officeDocument/2006/relationships/hyperlink" Target="http://www.news-medical.net/health/Cerebral-Palsy-Prevalence.aspx" TargetMode="External"/><Relationship Id="rId8" Type="http://schemas.openxmlformats.org/officeDocument/2006/relationships/hyperlink" Target="http://www.cerebralpalsysource.com/Treatment_and_Therapy/cp_treatment/index.html" TargetMode="External"/><Relationship Id="rId9" Type="http://schemas.openxmlformats.org/officeDocument/2006/relationships/hyperlink" Target="http://staff.jccc.edu/aalarabi/handouts/skeletal_muscl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bmd.com/cancer/tc/leukemia-topic-overvie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Body Systems Project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Matt </a:t>
            </a:r>
            <a:r>
              <a:rPr lang="en-US" dirty="0" err="1" smtClean="0"/>
              <a:t>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0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46514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Stomach</a:t>
            </a:r>
          </a:p>
          <a:p>
            <a:r>
              <a:rPr lang="en-US" sz="2000" dirty="0" smtClean="0"/>
              <a:t>The hollow organ where food is broken down into even smaller particles.</a:t>
            </a:r>
          </a:p>
          <a:p>
            <a:r>
              <a:rPr lang="en-US" sz="2000" dirty="0" smtClean="0"/>
              <a:t>Enzymes help this process</a:t>
            </a:r>
          </a:p>
          <a:p>
            <a:r>
              <a:rPr lang="en-US" sz="2000" dirty="0" smtClean="0"/>
              <a:t>Stomach is lined with a Strong Acid that helps break own the food particles into usable nutrients for the body.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748" y="2070846"/>
            <a:ext cx="2322313" cy="45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9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639480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Neurotransmitters</a:t>
            </a:r>
          </a:p>
          <a:p>
            <a:r>
              <a:rPr lang="en-US" sz="2000" dirty="0" smtClean="0"/>
              <a:t>Neurotransmitters main function is to transmit an impulse across a synapse to another cell.</a:t>
            </a:r>
          </a:p>
          <a:p>
            <a:r>
              <a:rPr lang="en-US" sz="2000" dirty="0" smtClean="0"/>
              <a:t>Tells the next neuron to pass this information on; until it reaches the brain.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655" y="2271058"/>
            <a:ext cx="3496342" cy="33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1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3317173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Senses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574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3281" y="2070846"/>
            <a:ext cx="4679324" cy="4182035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 smtClean="0"/>
              <a:t>Five Senses</a:t>
            </a:r>
          </a:p>
          <a:p>
            <a:r>
              <a:rPr lang="en-US" sz="2000" dirty="0" smtClean="0"/>
              <a:t>Sight-gives you the ability to see</a:t>
            </a:r>
          </a:p>
          <a:p>
            <a:r>
              <a:rPr lang="en-US" sz="2000" dirty="0" smtClean="0"/>
              <a:t>Touch-gives you the ability to feel your surroundings </a:t>
            </a:r>
          </a:p>
          <a:p>
            <a:r>
              <a:rPr lang="en-US" sz="2000" dirty="0" smtClean="0"/>
              <a:t>Taste-gives you the ability to taste sour, sweet, bitter, and salty foods</a:t>
            </a:r>
          </a:p>
          <a:p>
            <a:r>
              <a:rPr lang="en-US" sz="2000" dirty="0" smtClean="0"/>
              <a:t>Smell-gives you the ability to smell odors of many sort</a:t>
            </a:r>
          </a:p>
          <a:p>
            <a:r>
              <a:rPr lang="en-US" sz="2000" dirty="0" smtClean="0"/>
              <a:t>Hear-gives you the ability to hear you surroundings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51" y="2351933"/>
            <a:ext cx="3593895" cy="35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7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398251" cy="4182035"/>
          </a:xfrm>
        </p:spPr>
        <p:txBody>
          <a:bodyPr>
            <a:normAutofit fontScale="92500" lnSpcReduction="20000"/>
          </a:bodyPr>
          <a:lstStyle/>
          <a:p>
            <a:r>
              <a:rPr lang="en-US" sz="3200" u="sng" dirty="0" smtClean="0"/>
              <a:t>Five Senses</a:t>
            </a:r>
          </a:p>
          <a:p>
            <a:r>
              <a:rPr lang="en-US" sz="2000" dirty="0" smtClean="0"/>
              <a:t>Sight-function and located in your head</a:t>
            </a:r>
          </a:p>
          <a:p>
            <a:r>
              <a:rPr lang="en-US" sz="2000" dirty="0" smtClean="0"/>
              <a:t>Touch-function and located everywhere on your body</a:t>
            </a:r>
          </a:p>
          <a:p>
            <a:r>
              <a:rPr lang="en-US" sz="2000" dirty="0" smtClean="0"/>
              <a:t>Taste-function and located in your mouth</a:t>
            </a:r>
          </a:p>
          <a:p>
            <a:r>
              <a:rPr lang="en-US" sz="2000" dirty="0" smtClean="0"/>
              <a:t>Smell-function and located in your nose</a:t>
            </a:r>
          </a:p>
          <a:p>
            <a:r>
              <a:rPr lang="en-US" sz="2000" dirty="0" smtClean="0"/>
              <a:t>Hear-function and located in your ear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80" y="2644299"/>
            <a:ext cx="3107738" cy="295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48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77744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Rhodopsin</a:t>
            </a:r>
          </a:p>
          <a:p>
            <a:r>
              <a:rPr lang="en-US" sz="2000" dirty="0" smtClean="0"/>
              <a:t>G protein coupled receptor</a:t>
            </a:r>
          </a:p>
          <a:p>
            <a:r>
              <a:rPr lang="en-US" sz="2000" dirty="0" smtClean="0"/>
              <a:t>Activates a G protein call transducin(visual cascade)</a:t>
            </a:r>
          </a:p>
          <a:p>
            <a:r>
              <a:rPr lang="en-US" sz="2000" dirty="0" smtClean="0"/>
              <a:t>Electric signals then transmit to the brain</a:t>
            </a:r>
          </a:p>
          <a:p>
            <a:r>
              <a:rPr lang="en-US" sz="2000" dirty="0" smtClean="0"/>
              <a:t>Then you can see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459" y="2070846"/>
            <a:ext cx="3299012" cy="41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81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3244298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Muscular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004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5175" y="2070846"/>
            <a:ext cx="3856924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Function</a:t>
            </a:r>
          </a:p>
          <a:p>
            <a:r>
              <a:rPr lang="en-US" sz="2000" dirty="0" smtClean="0"/>
              <a:t>Locomotion</a:t>
            </a:r>
          </a:p>
          <a:p>
            <a:r>
              <a:rPr lang="en-US" sz="2000" dirty="0" smtClean="0"/>
              <a:t>Mobility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eat production</a:t>
            </a:r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hock absorption</a:t>
            </a:r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haping </a:t>
            </a:r>
            <a:r>
              <a:rPr lang="en-US" sz="2000" dirty="0"/>
              <a:t>the </a:t>
            </a:r>
            <a:r>
              <a:rPr lang="en-US" sz="2000" dirty="0" smtClean="0"/>
              <a:t>body</a:t>
            </a:r>
            <a:endParaRPr lang="en-US" sz="2000" dirty="0"/>
          </a:p>
          <a:p>
            <a:r>
              <a:rPr lang="en-US" sz="2000" dirty="0"/>
              <a:t>M</a:t>
            </a:r>
            <a:r>
              <a:rPr lang="en-US" sz="2000" dirty="0" smtClean="0"/>
              <a:t>aintaining posture.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133" y="2070846"/>
            <a:ext cx="381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387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777786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Disorders</a:t>
            </a:r>
          </a:p>
          <a:p>
            <a:r>
              <a:rPr lang="en-US" sz="2000" dirty="0"/>
              <a:t>Muscular </a:t>
            </a:r>
            <a:r>
              <a:rPr lang="en-US" sz="2000" dirty="0" smtClean="0"/>
              <a:t>Dystrophy-causes damage to muscular fibers</a:t>
            </a:r>
          </a:p>
          <a:p>
            <a:endParaRPr lang="en-US" sz="2000" dirty="0"/>
          </a:p>
          <a:p>
            <a:r>
              <a:rPr lang="en-US" sz="2000" dirty="0"/>
              <a:t>Cerebral </a:t>
            </a:r>
            <a:r>
              <a:rPr lang="en-US" sz="2000" dirty="0" smtClean="0"/>
              <a:t>Palsy-this disease is caused during child birth and can lead to the loss of muscular control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824" y="2061881"/>
            <a:ext cx="381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819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u="sng" dirty="0" smtClean="0"/>
              <a:t>Contractions</a:t>
            </a:r>
          </a:p>
          <a:p>
            <a:r>
              <a:rPr lang="en-US" sz="2000" dirty="0" smtClean="0"/>
              <a:t>Muscle membrane should be depolarized.</a:t>
            </a:r>
          </a:p>
          <a:p>
            <a:r>
              <a:rPr lang="en-US" sz="2000" dirty="0" smtClean="0"/>
              <a:t>This requires acetylcholine.</a:t>
            </a:r>
          </a:p>
          <a:p>
            <a:r>
              <a:rPr lang="en-US" sz="2000" dirty="0" err="1" smtClean="0"/>
              <a:t>Ca</a:t>
            </a:r>
            <a:r>
              <a:rPr lang="en-US" sz="2000" dirty="0" smtClean="0"/>
              <a:t>++ channel open, causing them to diffuse into the sarcoplasm.</a:t>
            </a:r>
          </a:p>
          <a:p>
            <a:r>
              <a:rPr lang="en-US" sz="2000" dirty="0" smtClean="0"/>
              <a:t>T subunits  dissociate the tropomyosin.</a:t>
            </a:r>
          </a:p>
          <a:p>
            <a:r>
              <a:rPr lang="en-US" sz="2000" dirty="0" smtClean="0"/>
              <a:t>Myosin will react with the actin to bind sites.  Pulling the actin filament and sliding the actin over the myosin.</a:t>
            </a:r>
          </a:p>
          <a:p>
            <a:r>
              <a:rPr lang="en-US" sz="2000" dirty="0" smtClean="0"/>
              <a:t>Splitting of ATP molecules into ADP+P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923520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Muscular Dystrophy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Symptoms: weakness, loss of mobility, lack of coordination</a:t>
            </a:r>
            <a:endParaRPr lang="en-US" dirty="0"/>
          </a:p>
          <a:p>
            <a:r>
              <a:rPr lang="en-US" dirty="0" smtClean="0"/>
              <a:t>Prevalence: 500-600 new born babies are diagnosed in the U.S</a:t>
            </a:r>
            <a:endParaRPr lang="en-US" dirty="0"/>
          </a:p>
          <a:p>
            <a:r>
              <a:rPr lang="en-US" dirty="0" smtClean="0"/>
              <a:t>Treatment: No cures but there are drugs and therapy that can slow the disease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Cerebral Palsy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Symptoms</a:t>
            </a:r>
            <a:r>
              <a:rPr lang="en-US" dirty="0" smtClean="0"/>
              <a:t>: delayed milestones, abnormal muscle tone</a:t>
            </a:r>
          </a:p>
          <a:p>
            <a:r>
              <a:rPr lang="en-US" dirty="0" smtClean="0"/>
              <a:t>Prevalence: 2 per 1000 births</a:t>
            </a:r>
          </a:p>
          <a:p>
            <a:r>
              <a:rPr lang="en-US" dirty="0"/>
              <a:t>Treatment</a:t>
            </a:r>
            <a:r>
              <a:rPr lang="en-US" dirty="0" smtClean="0"/>
              <a:t>: Physical Therapy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2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971435" cy="4182035"/>
          </a:xfrm>
        </p:spPr>
        <p:txBody>
          <a:bodyPr>
            <a:normAutofit fontScale="85000" lnSpcReduction="20000"/>
          </a:bodyPr>
          <a:lstStyle/>
          <a:p>
            <a:r>
              <a:rPr lang="en-US" sz="3200" u="sng" dirty="0" smtClean="0"/>
              <a:t>Small Intestine</a:t>
            </a:r>
          </a:p>
          <a:p>
            <a:r>
              <a:rPr lang="en-US" sz="2000" dirty="0"/>
              <a:t>The small intestine is 22 feet </a:t>
            </a:r>
            <a:r>
              <a:rPr lang="en-US" sz="2000" dirty="0" smtClean="0"/>
              <a:t>long, and </a:t>
            </a:r>
            <a:r>
              <a:rPr lang="en-US" sz="2000" dirty="0"/>
              <a:t>uses the same muscular contractions as in the esophagus</a:t>
            </a:r>
            <a:r>
              <a:rPr lang="en-US" sz="2000" dirty="0" smtClean="0"/>
              <a:t>.(peristalsis)</a:t>
            </a:r>
          </a:p>
          <a:p>
            <a:r>
              <a:rPr lang="en-US" sz="2000" dirty="0" smtClean="0"/>
              <a:t>Made up of three segments (duodenum, ileum, jejunum)</a:t>
            </a:r>
          </a:p>
          <a:p>
            <a:r>
              <a:rPr lang="en-US" sz="2000" dirty="0" smtClean="0"/>
              <a:t>Duodenums main job is to break down materials with enzymes that are released from the liver and pancreas.</a:t>
            </a:r>
          </a:p>
          <a:p>
            <a:r>
              <a:rPr lang="en-US" sz="2000" dirty="0" smtClean="0"/>
              <a:t>The ileum and jejunum job is to absorb all the nutrients that are left behind into the bloodstream.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26" y="2168633"/>
            <a:ext cx="3397760" cy="41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3275531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Skeletal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2423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5175" y="2070846"/>
            <a:ext cx="3815283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Function</a:t>
            </a:r>
          </a:p>
          <a:p>
            <a:r>
              <a:rPr lang="en-US" sz="2000" dirty="0" smtClean="0"/>
              <a:t>Support</a:t>
            </a:r>
          </a:p>
          <a:p>
            <a:r>
              <a:rPr lang="en-US" sz="2000" dirty="0" smtClean="0"/>
              <a:t>Protection</a:t>
            </a:r>
          </a:p>
          <a:p>
            <a:r>
              <a:rPr lang="en-US" sz="2000" dirty="0" smtClean="0"/>
              <a:t>Blood Cell production</a:t>
            </a:r>
          </a:p>
          <a:p>
            <a:r>
              <a:rPr lang="en-US" sz="2000" dirty="0" smtClean="0"/>
              <a:t>Movement</a:t>
            </a:r>
          </a:p>
          <a:p>
            <a:r>
              <a:rPr lang="en-US" sz="2000" dirty="0" smtClean="0"/>
              <a:t>Mineral Storage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151" y="2070846"/>
            <a:ext cx="4982799" cy="40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563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929795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Bones</a:t>
            </a:r>
          </a:p>
          <a:p>
            <a:r>
              <a:rPr lang="en-US" sz="2000" dirty="0" smtClean="0"/>
              <a:t>Support the body</a:t>
            </a:r>
          </a:p>
          <a:p>
            <a:r>
              <a:rPr lang="en-US" sz="2000" dirty="0" smtClean="0"/>
              <a:t>Protect vital organs</a:t>
            </a:r>
          </a:p>
          <a:p>
            <a:r>
              <a:rPr lang="en-US" sz="2000" dirty="0" smtClean="0"/>
              <a:t>Allow movement</a:t>
            </a:r>
          </a:p>
          <a:p>
            <a:r>
              <a:rPr lang="en-US" sz="2000" dirty="0" smtClean="0"/>
              <a:t>Storage for blood cell formation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126" y="2070846"/>
            <a:ext cx="3222519" cy="43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717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77744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Ligaments</a:t>
            </a:r>
          </a:p>
          <a:p>
            <a:r>
              <a:rPr lang="en-US" sz="2000" dirty="0" smtClean="0"/>
              <a:t>Support tendons where bones interact like your knee for example</a:t>
            </a:r>
          </a:p>
          <a:p>
            <a:r>
              <a:rPr lang="en-US" sz="2000" dirty="0" smtClean="0"/>
              <a:t>Surrounded by a tone of tissues to support it</a:t>
            </a:r>
          </a:p>
          <a:p>
            <a:r>
              <a:rPr lang="en-US" sz="2000" dirty="0" smtClean="0"/>
              <a:t>Prevents rubbing of two bones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950" y="2070846"/>
            <a:ext cx="2065843" cy="42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743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460711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Tendons in </a:t>
            </a:r>
            <a:r>
              <a:rPr lang="en-US" sz="3200" u="sng" dirty="0"/>
              <a:t>H</a:t>
            </a:r>
            <a:r>
              <a:rPr lang="en-US" sz="3200" u="sng" dirty="0" smtClean="0"/>
              <a:t>uman Movement</a:t>
            </a:r>
          </a:p>
          <a:p>
            <a:r>
              <a:rPr lang="en-US" sz="2000" dirty="0" smtClean="0"/>
              <a:t>Tendons attach the skeletal and muscular systems together</a:t>
            </a:r>
          </a:p>
          <a:p>
            <a:r>
              <a:rPr lang="en-US" sz="2000" dirty="0" smtClean="0"/>
              <a:t>Only move bones in a pulling motion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01" y="2769226"/>
            <a:ext cx="2900035" cy="29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6228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36103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Different Skeletal Systems</a:t>
            </a:r>
          </a:p>
          <a:p>
            <a:r>
              <a:rPr lang="en-US" sz="2000" dirty="0" smtClean="0"/>
              <a:t>Hydrostatic Skeletal</a:t>
            </a:r>
            <a:endParaRPr lang="en-US" sz="2000" dirty="0"/>
          </a:p>
          <a:p>
            <a:r>
              <a:rPr lang="en-US" sz="2000" dirty="0" smtClean="0"/>
              <a:t>Exoskeleton</a:t>
            </a:r>
            <a:endParaRPr lang="en-US" sz="2000" dirty="0"/>
          </a:p>
          <a:p>
            <a:r>
              <a:rPr lang="en-US" sz="2000" dirty="0" smtClean="0"/>
              <a:t>Endoskeletons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901" y="1897529"/>
            <a:ext cx="2390368" cy="46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397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294149" cy="4182035"/>
          </a:xfrm>
        </p:spPr>
        <p:txBody>
          <a:bodyPr>
            <a:normAutofit/>
          </a:bodyPr>
          <a:lstStyle/>
          <a:p>
            <a:r>
              <a:rPr lang="en-US" sz="3200" u="sng" dirty="0"/>
              <a:t>Hydrostatic Skeletal</a:t>
            </a:r>
          </a:p>
          <a:p>
            <a:r>
              <a:rPr lang="en-US" sz="2000" dirty="0" smtClean="0"/>
              <a:t>Cold-blooded organism (soft body animals)</a:t>
            </a:r>
          </a:p>
          <a:p>
            <a:r>
              <a:rPr lang="en-US" sz="2000" dirty="0" smtClean="0"/>
              <a:t>Fluid filled cavity</a:t>
            </a:r>
          </a:p>
          <a:p>
            <a:r>
              <a:rPr lang="en-US" sz="2000" dirty="0" smtClean="0"/>
              <a:t>Earthworms are a great example of this because it is the hydrostatic skeleton that lets them burrow deep into the earth.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488" y="2405529"/>
            <a:ext cx="3638581" cy="31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7559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408661" cy="4182035"/>
          </a:xfrm>
        </p:spPr>
        <p:txBody>
          <a:bodyPr>
            <a:normAutofit lnSpcReduction="10000"/>
          </a:bodyPr>
          <a:lstStyle/>
          <a:p>
            <a:r>
              <a:rPr lang="en-US" sz="3200" u="sng" dirty="0"/>
              <a:t>Exoskeleton</a:t>
            </a:r>
          </a:p>
          <a:p>
            <a:r>
              <a:rPr lang="en-US" sz="2000" dirty="0" smtClean="0"/>
              <a:t>The exoskeleton like the name suggests is a skeleton that is on the outside of the body.</a:t>
            </a:r>
          </a:p>
          <a:p>
            <a:r>
              <a:rPr lang="en-US" sz="2000" dirty="0" smtClean="0"/>
              <a:t>The exoskeleton protects the internal organs from attacks.</a:t>
            </a:r>
          </a:p>
          <a:p>
            <a:r>
              <a:rPr lang="en-US" sz="2000" dirty="0" smtClean="0"/>
              <a:t>Helps facilitate movements of limbs and appendages.</a:t>
            </a:r>
          </a:p>
          <a:p>
            <a:r>
              <a:rPr lang="en-US" sz="2000" dirty="0" smtClean="0"/>
              <a:t>Example of a creature with an exoskeleton is an arthropod.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020" y="2070846"/>
            <a:ext cx="2739216" cy="41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227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013076" cy="4182035"/>
          </a:xfrm>
        </p:spPr>
        <p:txBody>
          <a:bodyPr>
            <a:normAutofit/>
          </a:bodyPr>
          <a:lstStyle/>
          <a:p>
            <a:r>
              <a:rPr lang="en-US" sz="3200" u="sng" dirty="0"/>
              <a:t>Endoskeletons</a:t>
            </a:r>
          </a:p>
          <a:p>
            <a:r>
              <a:rPr lang="en-US" sz="2000" dirty="0" smtClean="0"/>
              <a:t>Protects the nerve cord</a:t>
            </a:r>
          </a:p>
          <a:p>
            <a:r>
              <a:rPr lang="en-US" sz="2000" dirty="0" smtClean="0"/>
              <a:t>Unlike the exoskeleton it does not need to be replaced as the creature grows.</a:t>
            </a:r>
          </a:p>
          <a:p>
            <a:r>
              <a:rPr lang="en-US" sz="2000" dirty="0" smtClean="0"/>
              <a:t>Helps support the body(framework)</a:t>
            </a:r>
          </a:p>
          <a:p>
            <a:r>
              <a:rPr lang="en-US" sz="2000" dirty="0" smtClean="0"/>
              <a:t>Humans have an endoskeleton.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45" y="1792940"/>
            <a:ext cx="2528813" cy="459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80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77744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Disorders</a:t>
            </a:r>
          </a:p>
          <a:p>
            <a:r>
              <a:rPr lang="en-US" sz="2000" dirty="0" smtClean="0"/>
              <a:t>Osteoporosis-happens when bones lose tissue </a:t>
            </a:r>
            <a:endParaRPr lang="en-US" sz="2000" dirty="0"/>
          </a:p>
          <a:p>
            <a:r>
              <a:rPr lang="en-US" sz="2000" dirty="0" smtClean="0"/>
              <a:t>Leukemia-happens when a number of white blood cells accumulate in uncontrolled manner.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919" y="2435412"/>
            <a:ext cx="4210855" cy="32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5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634468"/>
            <a:ext cx="3856924" cy="5122028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Large Intestine</a:t>
            </a:r>
          </a:p>
          <a:p>
            <a:r>
              <a:rPr lang="en-US" sz="1800" dirty="0" smtClean="0"/>
              <a:t>Is made up of 5 parts: ascending colon, transverse colon, descending colon, cecum, sigmoid colon.</a:t>
            </a:r>
          </a:p>
          <a:p>
            <a:r>
              <a:rPr lang="en-US" sz="1800" dirty="0" smtClean="0"/>
              <a:t>Main function is to process waste so that it leaves the body.</a:t>
            </a:r>
          </a:p>
          <a:p>
            <a:r>
              <a:rPr lang="en-US" sz="1800" dirty="0" smtClean="0"/>
              <a:t>While going through the large intestine the water is removed changing waste from a liquid to solid.</a:t>
            </a:r>
          </a:p>
          <a:p>
            <a:r>
              <a:rPr lang="en-US" sz="1800" dirty="0" smtClean="0"/>
              <a:t>Takes 36 hours to go through the colon.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417" y="2883743"/>
            <a:ext cx="3664023" cy="29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2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Osteoporosis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Symptoms: loss of height, neck pain, fractures, bone pain</a:t>
            </a:r>
            <a:endParaRPr lang="en-US" dirty="0"/>
          </a:p>
          <a:p>
            <a:r>
              <a:rPr lang="en-US" dirty="0" smtClean="0"/>
              <a:t>Prevalence: 1 out of 5 women over 50 will have it</a:t>
            </a:r>
            <a:endParaRPr lang="en-US" dirty="0"/>
          </a:p>
          <a:p>
            <a:r>
              <a:rPr lang="en-US" dirty="0" smtClean="0"/>
              <a:t>Treatment: drugs that help increase bone mass, minimize physical risk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Leukemia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Symptoms</a:t>
            </a:r>
            <a:r>
              <a:rPr lang="en-US" dirty="0" smtClean="0"/>
              <a:t>: fever, headache, join pain, lose in weight</a:t>
            </a:r>
          </a:p>
          <a:p>
            <a:r>
              <a:rPr lang="en-US" dirty="0"/>
              <a:t>Prevalence</a:t>
            </a:r>
            <a:r>
              <a:rPr lang="en-US" dirty="0" smtClean="0"/>
              <a:t>:</a:t>
            </a:r>
            <a:r>
              <a:rPr lang="en-US" dirty="0"/>
              <a:t>1,012,533 people in the United </a:t>
            </a:r>
            <a:r>
              <a:rPr lang="en-US" dirty="0" smtClean="0"/>
              <a:t>State </a:t>
            </a:r>
          </a:p>
          <a:p>
            <a:r>
              <a:rPr lang="en-US" dirty="0" smtClean="0"/>
              <a:t>Treatment: Different types of therapy and treatments using heavy drugs to kill cancer cells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1814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000" dirty="0">
                <a:hlinkClick r:id="rId2"/>
              </a:rPr>
              <a:t>http://www.cchs.net/health/health-info/docs/1600/1699.asp?index=</a:t>
            </a:r>
            <a:r>
              <a:rPr lang="en-US" sz="1000" dirty="0" smtClean="0">
                <a:hlinkClick r:id="rId2"/>
              </a:rPr>
              <a:t>7041</a:t>
            </a:r>
            <a:endParaRPr lang="en-US" sz="1000" dirty="0" smtClean="0"/>
          </a:p>
          <a:p>
            <a:r>
              <a:rPr lang="en-US" sz="1000" dirty="0">
                <a:hlinkClick r:id="rId3"/>
              </a:rPr>
              <a:t>http://digestive-system.emedtv.com/digestive-system/function-of-the-digestive-</a:t>
            </a:r>
            <a:r>
              <a:rPr lang="en-US" sz="1000" dirty="0" smtClean="0">
                <a:hlinkClick r:id="rId3"/>
              </a:rPr>
              <a:t>system.html</a:t>
            </a:r>
            <a:endParaRPr lang="en-US" sz="1000" dirty="0" smtClean="0"/>
          </a:p>
          <a:p>
            <a:r>
              <a:rPr lang="en-US" sz="1000" dirty="0">
                <a:hlinkClick r:id="rId4"/>
              </a:rPr>
              <a:t>http://wiki.answers.com/Q/</a:t>
            </a:r>
            <a:r>
              <a:rPr lang="en-US" sz="1000" dirty="0" smtClean="0">
                <a:hlinkClick r:id="rId4"/>
              </a:rPr>
              <a:t>What_is_the_function_of_the_pharynx</a:t>
            </a:r>
            <a:endParaRPr lang="en-US" sz="1000" dirty="0" smtClean="0"/>
          </a:p>
          <a:p>
            <a:r>
              <a:rPr lang="en-US" sz="1000" dirty="0">
                <a:hlinkClick r:id="rId5"/>
              </a:rPr>
              <a:t>http://wiki.answers.com/Q/</a:t>
            </a:r>
            <a:r>
              <a:rPr lang="en-US" sz="1000" dirty="0" smtClean="0">
                <a:hlinkClick r:id="rId5"/>
              </a:rPr>
              <a:t>What_is_the_function_of_the_salivary_glands</a:t>
            </a:r>
            <a:endParaRPr lang="en-US" sz="1000" dirty="0"/>
          </a:p>
          <a:p>
            <a:r>
              <a:rPr lang="en-US" sz="1000" dirty="0" smtClean="0">
                <a:hlinkClick r:id="rId6"/>
              </a:rPr>
              <a:t>http</a:t>
            </a:r>
            <a:r>
              <a:rPr lang="en-US" sz="1000" dirty="0">
                <a:hlinkClick r:id="rId6"/>
              </a:rPr>
              <a:t>://wiki.answers.com/Q/</a:t>
            </a:r>
            <a:r>
              <a:rPr lang="en-US" sz="1000" dirty="0" smtClean="0">
                <a:hlinkClick r:id="rId6"/>
              </a:rPr>
              <a:t>Why_is_digestion_of_large_food_molecules_esssential</a:t>
            </a:r>
            <a:endParaRPr lang="en-US" sz="1000" dirty="0" smtClean="0"/>
          </a:p>
          <a:p>
            <a:r>
              <a:rPr lang="en-US" sz="1000" dirty="0">
                <a:hlinkClick r:id="rId7"/>
              </a:rPr>
              <a:t>http://wiki.answers.com/Q/</a:t>
            </a:r>
            <a:r>
              <a:rPr lang="en-US" sz="1000" dirty="0" smtClean="0">
                <a:hlinkClick r:id="rId7"/>
              </a:rPr>
              <a:t>Why_are_enzyme_important_in_digestion</a:t>
            </a:r>
            <a:endParaRPr lang="en-US" sz="1000" dirty="0" smtClean="0"/>
          </a:p>
          <a:p>
            <a:r>
              <a:rPr lang="en-US" sz="1000" dirty="0">
                <a:hlinkClick r:id="rId8"/>
              </a:rPr>
              <a:t>http://wiki.answers.com/Q/</a:t>
            </a:r>
            <a:r>
              <a:rPr lang="en-US" sz="1000" dirty="0" smtClean="0">
                <a:hlinkClick r:id="rId8"/>
              </a:rPr>
              <a:t>Contrast_mechanical_digestion_with_chemical_digestion_and_give_an_example_of_each</a:t>
            </a:r>
            <a:endParaRPr lang="en-US" sz="1000" dirty="0" smtClean="0"/>
          </a:p>
          <a:p>
            <a:r>
              <a:rPr lang="en-US" sz="1000" dirty="0">
                <a:hlinkClick r:id="rId9"/>
              </a:rPr>
              <a:t>http://www.annecollins.com/digestion-of-</a:t>
            </a:r>
            <a:r>
              <a:rPr lang="en-US" sz="1000" dirty="0" smtClean="0">
                <a:hlinkClick r:id="rId9"/>
              </a:rPr>
              <a:t>carbohydrate.htm</a:t>
            </a:r>
            <a:endParaRPr lang="en-US" sz="1000" dirty="0" smtClean="0"/>
          </a:p>
          <a:p>
            <a:r>
              <a:rPr lang="en-US" sz="1000" dirty="0">
                <a:hlinkClick r:id="rId10"/>
              </a:rPr>
              <a:t>http://www.annecollins.com/digestive-system/digestion-of-</a:t>
            </a:r>
            <a:r>
              <a:rPr lang="en-US" sz="1000" dirty="0" smtClean="0">
                <a:hlinkClick r:id="rId10"/>
              </a:rPr>
              <a:t>protein.htm</a:t>
            </a:r>
            <a:endParaRPr lang="en-US" sz="1000" dirty="0" smtClean="0"/>
          </a:p>
          <a:p>
            <a:r>
              <a:rPr lang="en-US" sz="1000" dirty="0">
                <a:hlinkClick r:id="rId11"/>
              </a:rPr>
              <a:t>http://www.annecollins.com/digestive-system/digestion-of-</a:t>
            </a:r>
            <a:r>
              <a:rPr lang="en-US" sz="1000" dirty="0" smtClean="0">
                <a:hlinkClick r:id="rId11"/>
              </a:rPr>
              <a:t>fats.htm</a:t>
            </a:r>
            <a:endParaRPr lang="en-US" sz="1000" dirty="0" smtClean="0"/>
          </a:p>
          <a:p>
            <a:r>
              <a:rPr lang="en-US" sz="1000" dirty="0">
                <a:hlinkClick r:id="rId12"/>
              </a:rPr>
              <a:t>http://www.healthinplainenglish.com/health/digestive/</a:t>
            </a:r>
            <a:r>
              <a:rPr lang="en-US" sz="1000" dirty="0" smtClean="0">
                <a:hlinkClick r:id="rId12"/>
              </a:rPr>
              <a:t>index.htm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622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Circulatory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>
                <a:hlinkClick r:id="rId2"/>
              </a:rPr>
              <a:t>http://wiki.answers.com/Q/</a:t>
            </a:r>
            <a:r>
              <a:rPr lang="en-US" sz="1000" dirty="0" smtClean="0">
                <a:hlinkClick r:id="rId2"/>
              </a:rPr>
              <a:t>What_is_the_function_of_the_circulatory_system</a:t>
            </a:r>
            <a:endParaRPr lang="en-US" sz="1000" dirty="0" smtClean="0"/>
          </a:p>
          <a:p>
            <a:r>
              <a:rPr lang="en-US" sz="1000" dirty="0">
                <a:hlinkClick r:id="rId3"/>
              </a:rPr>
              <a:t>http://www.ivy-rose.co.uk/HumanBody/Blood/</a:t>
            </a:r>
            <a:r>
              <a:rPr lang="en-US" sz="1000" dirty="0" smtClean="0">
                <a:hlinkClick r:id="rId3"/>
              </a:rPr>
              <a:t>Blood_Vessels.php</a:t>
            </a:r>
            <a:endParaRPr lang="en-US" sz="1000" dirty="0" smtClean="0"/>
          </a:p>
          <a:p>
            <a:r>
              <a:rPr lang="en-US" sz="1000" dirty="0">
                <a:hlinkClick r:id="rId4"/>
              </a:rPr>
              <a:t>http://www.shutterstock.com/pic-76386163/stock-photo-pathway-of-blood-flow-through-the-</a:t>
            </a:r>
            <a:r>
              <a:rPr lang="en-US" sz="1000" dirty="0" smtClean="0">
                <a:hlinkClick r:id="rId4"/>
              </a:rPr>
              <a:t>heart.html</a:t>
            </a:r>
            <a:endParaRPr lang="en-US" sz="1000" dirty="0" smtClean="0"/>
          </a:p>
          <a:p>
            <a:r>
              <a:rPr lang="en-US" sz="1000" dirty="0">
                <a:hlinkClick r:id="rId5"/>
              </a:rPr>
              <a:t>http://www.virtualmedicalcentre.com/anatomy/blood-function-and-composition/30#</a:t>
            </a:r>
            <a:r>
              <a:rPr lang="en-US" sz="1000" dirty="0" smtClean="0">
                <a:hlinkClick r:id="rId5"/>
              </a:rPr>
              <a:t>C9</a:t>
            </a:r>
            <a:endParaRPr lang="en-US" sz="1000" dirty="0" smtClean="0"/>
          </a:p>
          <a:p>
            <a:r>
              <a:rPr lang="en-US" sz="1000" dirty="0">
                <a:hlinkClick r:id="rId6"/>
              </a:rPr>
              <a:t>http://www.healthhype.com/red-blood-cells-functions-size-structure-life-cycle-</a:t>
            </a:r>
            <a:r>
              <a:rPr lang="en-US" sz="1000" dirty="0" smtClean="0">
                <a:hlinkClick r:id="rId6"/>
              </a:rPr>
              <a:t>pictures.html</a:t>
            </a:r>
            <a:endParaRPr lang="en-US" sz="1000" dirty="0" smtClean="0"/>
          </a:p>
          <a:p>
            <a:r>
              <a:rPr lang="en-US" sz="1000" dirty="0">
                <a:hlinkClick r:id="rId7"/>
              </a:rPr>
              <a:t>http://www.buzzle.com/articles/circulatory-system-diseases-and-</a:t>
            </a:r>
            <a:r>
              <a:rPr lang="en-US" sz="1000" dirty="0" smtClean="0">
                <a:hlinkClick r:id="rId7"/>
              </a:rPr>
              <a:t>disorders.html</a:t>
            </a:r>
            <a:endParaRPr lang="en-US" sz="1000" dirty="0" smtClean="0"/>
          </a:p>
          <a:p>
            <a:r>
              <a:rPr lang="en-US" sz="1000" dirty="0">
                <a:hlinkClick r:id="rId8"/>
              </a:rPr>
              <a:t>http://www.buzzle.com/articles/circulatory-system-of-a-</a:t>
            </a:r>
            <a:r>
              <a:rPr lang="en-US" sz="1000" dirty="0" smtClean="0">
                <a:hlinkClick r:id="rId8"/>
              </a:rPr>
              <a:t>fish.html</a:t>
            </a:r>
            <a:endParaRPr lang="en-US" sz="1000" dirty="0" smtClean="0"/>
          </a:p>
          <a:p>
            <a:r>
              <a:rPr lang="en-US" sz="1000" dirty="0">
                <a:hlinkClick r:id="rId9"/>
              </a:rPr>
              <a:t>http://faculty.clintoncc.suny.edu/faculty/michael.gregory/files/bio%20102/bio%20102%20lectures/circulatory%20system/</a:t>
            </a:r>
            <a:r>
              <a:rPr lang="en-US" sz="1000" dirty="0" smtClean="0">
                <a:hlinkClick r:id="rId9"/>
              </a:rPr>
              <a:t>circulat.htm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988482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Respiratory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>
                <a:hlinkClick r:id="rId2"/>
              </a:rPr>
              <a:t>http://wiki.answers.com/Q/</a:t>
            </a:r>
            <a:r>
              <a:rPr lang="en-US" sz="1000" dirty="0" smtClean="0">
                <a:hlinkClick r:id="rId2"/>
              </a:rPr>
              <a:t>What_are_the_functions_of_the_Respiratory_System</a:t>
            </a:r>
            <a:endParaRPr lang="en-US" sz="1000" dirty="0" smtClean="0"/>
          </a:p>
          <a:p>
            <a:r>
              <a:rPr lang="en-US" sz="1000" dirty="0">
                <a:hlinkClick r:id="rId3"/>
              </a:rPr>
              <a:t>http://www.curoservice.com/parents_visitors/lungs_circulation/</a:t>
            </a:r>
            <a:r>
              <a:rPr lang="en-US" sz="1000" dirty="0" smtClean="0">
                <a:hlinkClick r:id="rId3"/>
              </a:rPr>
              <a:t>structure_alveoli.asp</a:t>
            </a:r>
            <a:endParaRPr lang="en-US" sz="1000" dirty="0" smtClean="0"/>
          </a:p>
          <a:p>
            <a:r>
              <a:rPr lang="en-US" sz="1000" dirty="0">
                <a:hlinkClick r:id="rId4"/>
              </a:rPr>
              <a:t>http://wiki.answers.com/Q/</a:t>
            </a:r>
            <a:r>
              <a:rPr lang="en-US" sz="1000" dirty="0" smtClean="0">
                <a:hlinkClick r:id="rId4"/>
              </a:rPr>
              <a:t>Trace_the_path_of_air_through_the_respiratory_system</a:t>
            </a:r>
            <a:endParaRPr lang="en-US" sz="1000" dirty="0" smtClean="0"/>
          </a:p>
          <a:p>
            <a:r>
              <a:rPr lang="en-US" sz="1000" dirty="0">
                <a:hlinkClick r:id="rId5"/>
              </a:rPr>
              <a:t>http://wiki.answers.com/Q/</a:t>
            </a:r>
            <a:r>
              <a:rPr lang="en-US" sz="1000" dirty="0" smtClean="0">
                <a:hlinkClick r:id="rId5"/>
              </a:rPr>
              <a:t>What_is_the_path_of_oxygen_through_the_respiratory_system</a:t>
            </a:r>
            <a:endParaRPr lang="en-US" sz="1000" dirty="0" smtClean="0"/>
          </a:p>
          <a:p>
            <a:r>
              <a:rPr lang="en-US" sz="1000" dirty="0">
                <a:hlinkClick r:id="rId6"/>
              </a:rPr>
              <a:t>http://en.wikipedia.org/wiki/</a:t>
            </a:r>
            <a:r>
              <a:rPr lang="en-US" sz="1000" dirty="0" smtClean="0">
                <a:hlinkClick r:id="rId6"/>
              </a:rPr>
              <a:t>Exhalation</a:t>
            </a:r>
            <a:endParaRPr lang="en-US" sz="1000" dirty="0" smtClean="0"/>
          </a:p>
          <a:p>
            <a:r>
              <a:rPr lang="en-US" sz="1000" dirty="0">
                <a:hlinkClick r:id="rId7"/>
              </a:rPr>
              <a:t>http://en.wikipedia.org/wiki/</a:t>
            </a:r>
            <a:r>
              <a:rPr lang="en-US" sz="1000" dirty="0" smtClean="0">
                <a:hlinkClick r:id="rId7"/>
              </a:rPr>
              <a:t>Inhalation</a:t>
            </a:r>
            <a:endParaRPr lang="en-US" sz="1000" dirty="0" smtClean="0"/>
          </a:p>
          <a:p>
            <a:r>
              <a:rPr lang="en-US" sz="1000" dirty="0">
                <a:hlinkClick r:id="rId8"/>
              </a:rPr>
              <a:t>http://www.ivy-rose.co.uk/HumanBody/Respiratory/</a:t>
            </a:r>
            <a:r>
              <a:rPr lang="en-US" sz="1000" dirty="0" smtClean="0">
                <a:hlinkClick r:id="rId8"/>
              </a:rPr>
              <a:t>Respiratory_Conditions.php</a:t>
            </a:r>
            <a:endParaRPr lang="en-US" sz="1000" dirty="0" smtClean="0"/>
          </a:p>
          <a:p>
            <a:r>
              <a:rPr lang="en-US" sz="1000" dirty="0">
                <a:hlinkClick r:id="rId9"/>
              </a:rPr>
              <a:t>http://www.rightdiagnosis.com/d/dwarfism/</a:t>
            </a:r>
            <a:r>
              <a:rPr lang="en-US" sz="1000" dirty="0" smtClean="0">
                <a:hlinkClick r:id="rId9"/>
              </a:rPr>
              <a:t>prevalence.htm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83259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Immune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 smtClean="0">
                <a:hlinkClick r:id="rId3"/>
              </a:rPr>
              <a:t>http://www.nobelprize.org/educational/medicine/immunity/immune-overview.html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http://www.scribd.com/doc/13893079/Comparison-of-Innate-and-Adaptive-</a:t>
            </a:r>
            <a:r>
              <a:rPr lang="en-US" sz="1400" dirty="0" smtClean="0">
                <a:hlinkClick r:id="rId4"/>
              </a:rPr>
              <a:t>Immunity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http://answers.yahoo.com/question/index?qid=</a:t>
            </a:r>
            <a:r>
              <a:rPr lang="en-US" sz="1400" dirty="0" smtClean="0">
                <a:hlinkClick r:id="rId5"/>
              </a:rPr>
              <a:t>20071008081843AAauZxI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http://wiki.answers.com/Q/</a:t>
            </a:r>
            <a:r>
              <a:rPr lang="en-US" sz="1400" dirty="0" smtClean="0">
                <a:hlinkClick r:id="rId6"/>
              </a:rPr>
              <a:t>Comparison_of_humoral_and_cell_mediated_immune_response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http://wiki.answers.com/Q/</a:t>
            </a:r>
            <a:r>
              <a:rPr lang="en-US" sz="1400" dirty="0" smtClean="0">
                <a:hlinkClick r:id="rId7"/>
              </a:rPr>
              <a:t>Difference_between_B_cells_and_T_cells_which_are_both_lymphocytes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http://wiki.answers.com/Q/</a:t>
            </a:r>
            <a:r>
              <a:rPr lang="en-US" sz="1400" dirty="0" smtClean="0">
                <a:hlinkClick r:id="rId8"/>
              </a:rPr>
              <a:t>Why_are_antibiotics_are_effective_against_bacteria_but_not_viruses</a:t>
            </a:r>
            <a:endParaRPr lang="en-US" sz="1400" dirty="0" smtClean="0"/>
          </a:p>
          <a:p>
            <a:r>
              <a:rPr lang="en-US" sz="1400" dirty="0">
                <a:hlinkClick r:id="rId9"/>
              </a:rPr>
              <a:t>http://www.aaaai.org/about-the-aaaai/newsroom/asthma-</a:t>
            </a:r>
            <a:r>
              <a:rPr lang="en-US" sz="1400" dirty="0" smtClean="0">
                <a:hlinkClick r:id="rId9"/>
              </a:rPr>
              <a:t>statistics.aspx</a:t>
            </a:r>
            <a:endParaRPr lang="en-US" sz="1400" dirty="0" smtClean="0"/>
          </a:p>
          <a:p>
            <a:r>
              <a:rPr lang="en-US" sz="1400" dirty="0">
                <a:hlinkClick r:id="rId10"/>
              </a:rPr>
              <a:t>http://www.emedicinehealth.com/hivaids/</a:t>
            </a:r>
            <a:r>
              <a:rPr lang="en-US" sz="1400" dirty="0" smtClean="0">
                <a:hlinkClick r:id="rId10"/>
              </a:rPr>
              <a:t>article_em.htm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435121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the Excretory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400" dirty="0">
                <a:hlinkClick r:id="rId2"/>
              </a:rPr>
              <a:t>http://wiki.answers.com/Q/</a:t>
            </a:r>
            <a:r>
              <a:rPr lang="en-US" sz="1400" dirty="0" smtClean="0">
                <a:hlinkClick r:id="rId2"/>
              </a:rPr>
              <a:t>Whats_the_main_function_of_the_excretory_system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http://wiki.answers.com/Q/</a:t>
            </a:r>
            <a:r>
              <a:rPr lang="en-US" sz="1400" dirty="0" smtClean="0">
                <a:hlinkClick r:id="rId3"/>
              </a:rPr>
              <a:t>In_the_excretory_system_what's_the_filtration_process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http://science.jrank.org/pages/2626/Excretory-System-Excretion-in-</a:t>
            </a:r>
            <a:r>
              <a:rPr lang="en-US" sz="1400" dirty="0" smtClean="0">
                <a:hlinkClick r:id="rId4"/>
              </a:rPr>
              <a:t>humans.html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http://wiki.answers.com/Q/</a:t>
            </a:r>
            <a:r>
              <a:rPr lang="en-US" sz="1400" dirty="0" smtClean="0">
                <a:hlinkClick r:id="rId5"/>
              </a:rPr>
              <a:t>What_are_the_immune_system_organs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http://www.livestrong.com/article/191406-disorders-in-the-excretory-system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http://www.mayoclinic.com/health/cystitis/DS00285/DSECTION=</a:t>
            </a:r>
            <a:r>
              <a:rPr lang="en-US" sz="1400" dirty="0" smtClean="0">
                <a:hlinkClick r:id="rId7"/>
              </a:rPr>
              <a:t>symptoms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http://www.rightdiagnosis.com/c/cystitis/</a:t>
            </a:r>
            <a:r>
              <a:rPr lang="en-US" sz="1400" dirty="0" smtClean="0">
                <a:hlinkClick r:id="rId8"/>
              </a:rPr>
              <a:t>prevalence.htm</a:t>
            </a:r>
            <a:endParaRPr lang="en-US" sz="1400" dirty="0" smtClean="0"/>
          </a:p>
          <a:p>
            <a:r>
              <a:rPr lang="en-US" sz="1400" dirty="0">
                <a:hlinkClick r:id="rId9"/>
              </a:rPr>
              <a:t>http://health.nytimes.com/health/guides/disease/cystitis-acute-bacterial/</a:t>
            </a:r>
            <a:r>
              <a:rPr lang="en-US" sz="1400" dirty="0" smtClean="0">
                <a:hlinkClick r:id="rId9"/>
              </a:rPr>
              <a:t>overview.html</a:t>
            </a:r>
            <a:endParaRPr lang="en-US" sz="1400" dirty="0" smtClean="0"/>
          </a:p>
          <a:p>
            <a:r>
              <a:rPr lang="en-US" sz="1400" dirty="0">
                <a:hlinkClick r:id="rId10"/>
              </a:rPr>
              <a:t>http://health.nytimes.com/health/guides/disease/urethritis/</a:t>
            </a:r>
            <a:r>
              <a:rPr lang="en-US" sz="1400" dirty="0" smtClean="0">
                <a:hlinkClick r:id="rId10"/>
              </a:rPr>
              <a:t>overview.html</a:t>
            </a:r>
            <a:endParaRPr lang="en-US" sz="1400" dirty="0" smtClean="0"/>
          </a:p>
          <a:p>
            <a:r>
              <a:rPr lang="en-US" sz="1400" dirty="0">
                <a:hlinkClick r:id="rId11"/>
              </a:rPr>
              <a:t>http://journals.lww.com/stdjournal/Fulltext/2003/04000/Trichomonas_vaginalis_As_a_Cause_of_Urethritis_in.2.</a:t>
            </a:r>
            <a:r>
              <a:rPr lang="en-US" sz="1400" dirty="0" smtClean="0">
                <a:hlinkClick r:id="rId11"/>
              </a:rPr>
              <a:t>aspx</a:t>
            </a:r>
            <a:endParaRPr lang="en-US" sz="1400" dirty="0" smtClean="0"/>
          </a:p>
          <a:p>
            <a:r>
              <a:rPr lang="en-US" sz="1400" dirty="0">
                <a:hlinkClick r:id="rId12"/>
              </a:rPr>
              <a:t>http://en.wikipedia.org/wiki/</a:t>
            </a:r>
            <a:r>
              <a:rPr lang="en-US" sz="1400" dirty="0" smtClean="0">
                <a:hlinkClick r:id="rId12"/>
              </a:rPr>
              <a:t>Secretion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84402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Endocrine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http://wiki.answers.com/Q/</a:t>
            </a:r>
            <a:r>
              <a:rPr lang="en-US" sz="1200" dirty="0" smtClean="0">
                <a:hlinkClick r:id="rId2"/>
              </a:rPr>
              <a:t>What_is_the_function_of_the_endocrine_system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http://answers.yahoo.com/question/index?qid=</a:t>
            </a:r>
            <a:r>
              <a:rPr lang="en-US" sz="1200" dirty="0" smtClean="0">
                <a:hlinkClick r:id="rId3"/>
              </a:rPr>
              <a:t>20080129223821AAgF81g</a:t>
            </a:r>
            <a:endParaRPr lang="en-US" sz="1200" dirty="0" smtClean="0"/>
          </a:p>
          <a:p>
            <a:r>
              <a:rPr lang="en-US" sz="1200" dirty="0">
                <a:hlinkClick r:id="rId4"/>
              </a:rPr>
              <a:t>http://www.nativeremedies.com/articles/endocrine-system-and-</a:t>
            </a:r>
            <a:r>
              <a:rPr lang="en-US" sz="1200" dirty="0" smtClean="0">
                <a:hlinkClick r:id="rId4"/>
              </a:rPr>
              <a:t>homeostasis.html</a:t>
            </a:r>
            <a:endParaRPr lang="en-US" sz="1200" dirty="0" smtClean="0"/>
          </a:p>
          <a:p>
            <a:r>
              <a:rPr lang="en-US" sz="1200" dirty="0">
                <a:hlinkClick r:id="rId5"/>
              </a:rPr>
              <a:t>http://www.diabetes.org/diabetes-basics/type-2</a:t>
            </a:r>
            <a:r>
              <a:rPr lang="en-US" sz="1200" dirty="0" smtClean="0">
                <a:hlinkClick r:id="rId5"/>
              </a:rPr>
              <a:t>/</a:t>
            </a:r>
            <a:endParaRPr lang="en-US" sz="1200" dirty="0" smtClean="0"/>
          </a:p>
          <a:p>
            <a:r>
              <a:rPr lang="en-US" sz="1200" dirty="0">
                <a:hlinkClick r:id="rId6"/>
              </a:rPr>
              <a:t>http://en.wikipedia.org/wiki/</a:t>
            </a:r>
            <a:r>
              <a:rPr lang="en-US" sz="1200" dirty="0" smtClean="0">
                <a:hlinkClick r:id="rId6"/>
              </a:rPr>
              <a:t>Dwarfism</a:t>
            </a:r>
            <a:endParaRPr lang="en-US" sz="1200" dirty="0" smtClean="0"/>
          </a:p>
          <a:p>
            <a:r>
              <a:rPr lang="en-US" sz="1200" dirty="0">
                <a:hlinkClick r:id="rId7"/>
              </a:rPr>
              <a:t>http://answers.yahoo.com/question/index?qid=</a:t>
            </a:r>
            <a:r>
              <a:rPr lang="en-US" sz="1200" dirty="0" smtClean="0">
                <a:hlinkClick r:id="rId7"/>
              </a:rPr>
              <a:t>20100323093842AA5SX0u</a:t>
            </a:r>
            <a:endParaRPr lang="en-US" sz="1200" dirty="0" smtClean="0"/>
          </a:p>
          <a:p>
            <a:r>
              <a:rPr lang="en-US" sz="1200" dirty="0">
                <a:hlinkClick r:id="rId8"/>
              </a:rPr>
              <a:t>http://www.buzzle.com/articles/symptoms-of-</a:t>
            </a:r>
            <a:r>
              <a:rPr lang="en-US" sz="1200" dirty="0" smtClean="0">
                <a:hlinkClick r:id="rId8"/>
              </a:rPr>
              <a:t>dwarfism.html</a:t>
            </a:r>
            <a:endParaRPr lang="en-US" sz="1200" dirty="0" smtClean="0"/>
          </a:p>
          <a:p>
            <a:r>
              <a:rPr lang="en-US" sz="1200" dirty="0">
                <a:hlinkClick r:id="rId9"/>
              </a:rPr>
              <a:t>http://overseaseducation24.com/web/index.php/others/study-tips/mbbs--medical/643-structures-derived-from-3-germ-layers--</a:t>
            </a:r>
            <a:r>
              <a:rPr lang="en-US" sz="1200" dirty="0" smtClean="0">
                <a:hlinkClick r:id="rId9"/>
              </a:rPr>
              <a:t>embryology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348568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Reproductive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http://wiki.answers.com/Q/</a:t>
            </a:r>
            <a:r>
              <a:rPr lang="en-US" sz="1200" dirty="0" smtClean="0">
                <a:hlinkClick r:id="rId2"/>
              </a:rPr>
              <a:t>Compare_and_contrast_sexual_reproduction_and_asexual_reproduction</a:t>
            </a:r>
            <a:endParaRPr lang="en-US" sz="1200" dirty="0" smtClean="0"/>
          </a:p>
          <a:p>
            <a:r>
              <a:rPr lang="en-US" sz="1200" dirty="0">
                <a:hlinkClick r:id="rId3"/>
              </a:rPr>
              <a:t>http://answers.yahoo.com/question/index?qid=</a:t>
            </a:r>
            <a:r>
              <a:rPr lang="en-US" sz="1200" dirty="0" smtClean="0">
                <a:hlinkClick r:id="rId3"/>
              </a:rPr>
              <a:t>20070413223603AASxFEl</a:t>
            </a:r>
            <a:endParaRPr lang="en-US" sz="1200" dirty="0" smtClean="0"/>
          </a:p>
          <a:p>
            <a:r>
              <a:rPr lang="en-US" sz="1200" dirty="0">
                <a:hlinkClick r:id="rId4"/>
              </a:rPr>
              <a:t>http://wiki.answers.com/Q/</a:t>
            </a:r>
            <a:r>
              <a:rPr lang="en-US" sz="1200" dirty="0" smtClean="0">
                <a:hlinkClick r:id="rId4"/>
              </a:rPr>
              <a:t>What_is_oogenesis</a:t>
            </a:r>
            <a:endParaRPr lang="en-US" sz="1200" dirty="0" smtClean="0"/>
          </a:p>
          <a:p>
            <a:r>
              <a:rPr lang="en-US" sz="1200" dirty="0">
                <a:hlinkClick r:id="rId5"/>
              </a:rPr>
              <a:t>http://wiki.answers.com/Q/</a:t>
            </a:r>
            <a:r>
              <a:rPr lang="en-US" sz="1200" dirty="0" smtClean="0">
                <a:hlinkClick r:id="rId5"/>
              </a:rPr>
              <a:t>What_is_the_function_of_this_unequal_cytoplasmic_division_seen_during_oogenesis_in_the_female</a:t>
            </a:r>
            <a:endParaRPr lang="en-US" sz="1200" dirty="0" smtClean="0"/>
          </a:p>
          <a:p>
            <a:r>
              <a:rPr lang="en-US" sz="1200" dirty="0">
                <a:hlinkClick r:id="rId6"/>
              </a:rPr>
              <a:t>http://answers.yahoo.com/question/index?qid=</a:t>
            </a:r>
            <a:r>
              <a:rPr lang="en-US" sz="1200" dirty="0" smtClean="0">
                <a:hlinkClick r:id="rId6"/>
              </a:rPr>
              <a:t>20070828195917AAE6j0y</a:t>
            </a:r>
            <a:endParaRPr lang="en-US" sz="1200" dirty="0" smtClean="0"/>
          </a:p>
          <a:p>
            <a:r>
              <a:rPr lang="en-US" sz="1200" dirty="0">
                <a:hlinkClick r:id="rId7"/>
              </a:rPr>
              <a:t>http://www.buzzle.com/articles/reproductive-system-</a:t>
            </a:r>
            <a:r>
              <a:rPr lang="en-US" sz="1200" dirty="0" smtClean="0">
                <a:hlinkClick r:id="rId7"/>
              </a:rPr>
              <a:t>diseases.html</a:t>
            </a:r>
            <a:endParaRPr lang="en-US" sz="1200" dirty="0" smtClean="0"/>
          </a:p>
          <a:p>
            <a:r>
              <a:rPr lang="en-US" sz="1200" dirty="0">
                <a:hlinkClick r:id="rId8"/>
              </a:rPr>
              <a:t>http://health.nytimes.com/health/guides/disease/hydrocele/</a:t>
            </a:r>
            <a:r>
              <a:rPr lang="en-US" sz="1200" dirty="0" smtClean="0">
                <a:hlinkClick r:id="rId8"/>
              </a:rPr>
              <a:t>overview.html</a:t>
            </a:r>
            <a:endParaRPr lang="en-US" sz="1200" dirty="0" smtClean="0"/>
          </a:p>
          <a:p>
            <a:r>
              <a:rPr lang="en-US" sz="1200" dirty="0">
                <a:hlinkClick r:id="rId9"/>
              </a:rPr>
              <a:t>http://www.healthcommunities.com/hydrocele/hydrocele-</a:t>
            </a:r>
            <a:r>
              <a:rPr lang="en-US" sz="1200" dirty="0" smtClean="0">
                <a:hlinkClick r:id="rId9"/>
              </a:rPr>
              <a:t>overview.shtml</a:t>
            </a:r>
            <a:endParaRPr lang="en-US" sz="1200" dirty="0" smtClean="0"/>
          </a:p>
          <a:p>
            <a:r>
              <a:rPr lang="en-US" sz="1200" dirty="0">
                <a:hlinkClick r:id="rId10"/>
              </a:rPr>
              <a:t>http://www.soyouwanna.com/normal-menstrual-cycle-humans-6250.</a:t>
            </a:r>
            <a:r>
              <a:rPr lang="en-US" sz="1200" dirty="0" smtClean="0">
                <a:hlinkClick r:id="rId10"/>
              </a:rPr>
              <a:t>html</a:t>
            </a:r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02607311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Reproductive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>
                <a:hlinkClick r:id="rId2"/>
              </a:rPr>
              <a:t>http://www.emedicinehealth.com/cervicitis/page3_em.htm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http://www.mendeley.com/research/prevalence-manifestations-endometritis-women-cervicitis-5/</a:t>
            </a:r>
            <a:endParaRPr lang="en-US" sz="1200" dirty="0"/>
          </a:p>
          <a:p>
            <a:r>
              <a:rPr lang="en-US" sz="1200" dirty="0">
                <a:hlinkClick r:id="rId4"/>
              </a:rPr>
              <a:t>http://emedicine.medscape.com/article/253402-</a:t>
            </a:r>
            <a:r>
              <a:rPr lang="en-US" sz="1200" dirty="0" smtClean="0">
                <a:hlinkClick r:id="rId4"/>
              </a:rPr>
              <a:t>treatment</a:t>
            </a:r>
            <a:endParaRPr lang="en-US" sz="1200" dirty="0" smtClean="0"/>
          </a:p>
          <a:p>
            <a:r>
              <a:rPr lang="en-US" sz="1200" dirty="0">
                <a:hlinkClick r:id="rId5"/>
              </a:rPr>
              <a:t>http://wiki.answers.com/Q/</a:t>
            </a:r>
            <a:r>
              <a:rPr lang="en-US" sz="1200" dirty="0" smtClean="0">
                <a:hlinkClick r:id="rId5"/>
              </a:rPr>
              <a:t>What_is_a_germ_layer</a:t>
            </a:r>
            <a:endParaRPr lang="en-US" sz="120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902121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Nervous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http://wiki.answers.com/Q/</a:t>
            </a:r>
            <a:r>
              <a:rPr lang="en-US" sz="1400" dirty="0" smtClean="0">
                <a:hlinkClick r:id="rId2"/>
              </a:rPr>
              <a:t>What_is_the_function_of_the_nervous_system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http://users.rcn.com/jkimball.ma.ultranet/BiologyPages/C/</a:t>
            </a:r>
            <a:r>
              <a:rPr lang="en-US" sz="1400" dirty="0" smtClean="0">
                <a:hlinkClick r:id="rId3"/>
              </a:rPr>
              <a:t>CNS.html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http://users.rcn.com/jkimball.ma.ultranet/BiologyPages/P/</a:t>
            </a:r>
            <a:r>
              <a:rPr lang="en-US" sz="1400" dirty="0" smtClean="0">
                <a:hlinkClick r:id="rId4"/>
              </a:rPr>
              <a:t>PNS.html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http://www.biologymad.com/nervoussystem/</a:t>
            </a:r>
            <a:r>
              <a:rPr lang="en-US" sz="1400" dirty="0" smtClean="0">
                <a:hlinkClick r:id="rId5"/>
              </a:rPr>
              <a:t>nerveimpulses.htm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http://wiki.answers.com/Q/</a:t>
            </a:r>
            <a:r>
              <a:rPr lang="en-US" sz="1400" dirty="0" smtClean="0">
                <a:hlinkClick r:id="rId6"/>
              </a:rPr>
              <a:t>How_does_a_impulse_travel_in_the_nervous_system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http://wiki.answers.com/Q/</a:t>
            </a:r>
            <a:r>
              <a:rPr lang="en-US" sz="1400" dirty="0" smtClean="0">
                <a:hlinkClick r:id="rId7"/>
              </a:rPr>
              <a:t>What_is_the_role_of_neurotransmitters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070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25693" cy="4182035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Liver </a:t>
            </a:r>
          </a:p>
          <a:p>
            <a:endParaRPr lang="en-US" sz="2800" u="sng" dirty="0"/>
          </a:p>
          <a:p>
            <a:r>
              <a:rPr lang="en-US" sz="2800" u="sng" dirty="0" smtClean="0"/>
              <a:t>Pancreas</a:t>
            </a:r>
          </a:p>
          <a:p>
            <a:endParaRPr lang="en-US" sz="2800" u="sng" dirty="0"/>
          </a:p>
          <a:p>
            <a:r>
              <a:rPr lang="en-US" sz="2800" u="sng" dirty="0" smtClean="0"/>
              <a:t>Gallbladder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953" y="2070846"/>
            <a:ext cx="4965104" cy="42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http://www.scientificpsychic.com/workbook/chapter2.</a:t>
            </a:r>
            <a:r>
              <a:rPr lang="en-US" sz="2000" dirty="0" smtClean="0">
                <a:hlinkClick r:id="rId2"/>
              </a:rPr>
              <a:t>htm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http://wiki.answers.com/Q/</a:t>
            </a:r>
            <a:r>
              <a:rPr lang="en-US" sz="2000" dirty="0" smtClean="0">
                <a:hlinkClick r:id="rId3"/>
              </a:rPr>
              <a:t>What_is_the_function_of_rhodopsin</a:t>
            </a:r>
            <a:endParaRPr lang="en-US" sz="200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938738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Muscular/Skeletal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dirty="0">
                <a:hlinkClick r:id="rId2"/>
              </a:rPr>
              <a:t>http://wiki.answers.com/Q/</a:t>
            </a:r>
            <a:r>
              <a:rPr lang="en-US" sz="1200" dirty="0" smtClean="0">
                <a:hlinkClick r:id="rId2"/>
              </a:rPr>
              <a:t>What_is_the_main_function_of_the_muscular_system</a:t>
            </a:r>
            <a:endParaRPr lang="en-US" sz="1200" dirty="0" smtClean="0"/>
          </a:p>
          <a:p>
            <a:r>
              <a:rPr lang="en-US" sz="1200" dirty="0">
                <a:hlinkClick r:id="rId3"/>
              </a:rPr>
              <a:t>http://wiki.answers.com/Q/</a:t>
            </a:r>
            <a:r>
              <a:rPr lang="en-US" sz="1200" dirty="0" smtClean="0">
                <a:hlinkClick r:id="rId3"/>
              </a:rPr>
              <a:t>What_are_the_functions_of_the_skeletal_system</a:t>
            </a:r>
            <a:endParaRPr lang="en-US" sz="1200" dirty="0" smtClean="0"/>
          </a:p>
          <a:p>
            <a:r>
              <a:rPr lang="en-US" sz="1200" dirty="0">
                <a:hlinkClick r:id="rId4"/>
              </a:rPr>
              <a:t>http://wiki.answers.com/Q/</a:t>
            </a:r>
            <a:r>
              <a:rPr lang="en-US" sz="1200" dirty="0" smtClean="0">
                <a:hlinkClick r:id="rId4"/>
              </a:rPr>
              <a:t>What_is_the_function_of_bones</a:t>
            </a:r>
            <a:endParaRPr lang="en-US" sz="1200" dirty="0" smtClean="0"/>
          </a:p>
          <a:p>
            <a:r>
              <a:rPr lang="en-US" sz="1200" dirty="0">
                <a:hlinkClick r:id="rId5"/>
              </a:rPr>
              <a:t>http://wiki.answers.com/Q/</a:t>
            </a:r>
            <a:r>
              <a:rPr lang="en-US" sz="1200" dirty="0" smtClean="0">
                <a:hlinkClick r:id="rId5"/>
              </a:rPr>
              <a:t>What_is_the_function_of_a_ligament</a:t>
            </a:r>
            <a:endParaRPr lang="en-US" sz="1200" dirty="0" smtClean="0"/>
          </a:p>
          <a:p>
            <a:r>
              <a:rPr lang="en-US" sz="1200" dirty="0">
                <a:hlinkClick r:id="rId6"/>
              </a:rPr>
              <a:t>http://www.ehow.com/facts_5804986_do-tendons-do-skeletal-system_.</a:t>
            </a:r>
            <a:r>
              <a:rPr lang="en-US" sz="1200" dirty="0" smtClean="0">
                <a:hlinkClick r:id="rId6"/>
              </a:rPr>
              <a:t>html</a:t>
            </a:r>
            <a:endParaRPr lang="en-US" sz="1200" dirty="0" smtClean="0"/>
          </a:p>
          <a:p>
            <a:r>
              <a:rPr lang="en-US" sz="1200" dirty="0">
                <a:hlinkClick r:id="rId7"/>
              </a:rPr>
              <a:t>http://wiki.answers.com/Q/</a:t>
            </a:r>
            <a:r>
              <a:rPr lang="en-US" sz="1200" dirty="0" smtClean="0">
                <a:hlinkClick r:id="rId7"/>
              </a:rPr>
              <a:t>What_is_a_hydrostatic_skeleton</a:t>
            </a:r>
            <a:endParaRPr lang="en-US" sz="1200" dirty="0" smtClean="0"/>
          </a:p>
          <a:p>
            <a:r>
              <a:rPr lang="en-US" sz="1200" dirty="0">
                <a:hlinkClick r:id="rId8"/>
              </a:rPr>
              <a:t>http://wiki.answers.com/Q/</a:t>
            </a:r>
            <a:r>
              <a:rPr lang="en-US" sz="1200" dirty="0" smtClean="0">
                <a:hlinkClick r:id="rId8"/>
              </a:rPr>
              <a:t>What_are_the_Functions_of_a_endoskeleton</a:t>
            </a:r>
            <a:endParaRPr lang="en-US" sz="1200" dirty="0" smtClean="0"/>
          </a:p>
          <a:p>
            <a:r>
              <a:rPr lang="en-US" sz="1200" dirty="0">
                <a:hlinkClick r:id="rId9"/>
              </a:rPr>
              <a:t>http://www.shockfamily.net/skeleton/</a:t>
            </a:r>
            <a:r>
              <a:rPr lang="en-US" sz="1200" dirty="0" smtClean="0">
                <a:hlinkClick r:id="rId9"/>
              </a:rPr>
              <a:t>DISEASE.HTML</a:t>
            </a:r>
            <a:endParaRPr lang="en-US" sz="1200" dirty="0" smtClean="0"/>
          </a:p>
          <a:p>
            <a:r>
              <a:rPr lang="en-US" sz="1200" dirty="0">
                <a:hlinkClick r:id="rId10"/>
              </a:rPr>
              <a:t>http://health.nytimes.com/health/guides/disease/osteoporosis/</a:t>
            </a:r>
            <a:r>
              <a:rPr lang="en-US" sz="1200" dirty="0" smtClean="0">
                <a:hlinkClick r:id="rId10"/>
              </a:rPr>
              <a:t>overview.html</a:t>
            </a:r>
            <a:endParaRPr lang="en-US" sz="1200" dirty="0" smtClean="0"/>
          </a:p>
          <a:p>
            <a:r>
              <a:rPr lang="en-US" sz="1200" dirty="0">
                <a:hlinkClick r:id="rId11"/>
              </a:rPr>
              <a:t>http://www.lls.org/diseaseinformation/getinformationsupport/factsstatistics</a:t>
            </a:r>
            <a:r>
              <a:rPr lang="en-US" sz="1200" dirty="0" smtClean="0">
                <a:hlinkClick r:id="rId11"/>
              </a:rPr>
              <a:t>/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616293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for Muscular /Skeletal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>
                <a:hlinkClick r:id="rId2"/>
              </a:rPr>
              <a:t>http://www.webmd.com/cancer/tc/leukemia-topic-overview</a:t>
            </a:r>
            <a:endParaRPr lang="en-US" sz="1400" dirty="0"/>
          </a:p>
          <a:p>
            <a:r>
              <a:rPr lang="en-US" sz="1400" dirty="0">
                <a:hlinkClick r:id="rId3"/>
              </a:rPr>
              <a:t>http://www.buzzle.com/articles/muscular-system-diseases.html</a:t>
            </a:r>
            <a:endParaRPr lang="en-US" sz="1400" dirty="0"/>
          </a:p>
          <a:p>
            <a:r>
              <a:rPr lang="en-US" sz="1200" dirty="0">
                <a:hlinkClick r:id="rId4"/>
              </a:rPr>
              <a:t>http://www.webmd.com/parenting/understanding-muscular-dystrophy-</a:t>
            </a:r>
            <a:r>
              <a:rPr lang="en-US" sz="1200" dirty="0" smtClean="0">
                <a:hlinkClick r:id="rId4"/>
              </a:rPr>
              <a:t>treatment</a:t>
            </a:r>
            <a:endParaRPr lang="en-US" sz="1200" dirty="0" smtClean="0"/>
          </a:p>
          <a:p>
            <a:r>
              <a:rPr lang="en-US" sz="1200" dirty="0">
                <a:hlinkClick r:id="rId5"/>
              </a:rPr>
              <a:t>http://www.rightdiagnosis.com/m/musdys/</a:t>
            </a:r>
            <a:r>
              <a:rPr lang="en-US" sz="1200" dirty="0" smtClean="0">
                <a:hlinkClick r:id="rId5"/>
              </a:rPr>
              <a:t>stats.htm</a:t>
            </a:r>
            <a:endParaRPr lang="en-US" sz="1200" dirty="0" smtClean="0"/>
          </a:p>
          <a:p>
            <a:r>
              <a:rPr lang="en-US" sz="1200" dirty="0">
                <a:hlinkClick r:id="rId6"/>
              </a:rPr>
              <a:t>http://www.emedicinehealth.com/cerebral_palsy/</a:t>
            </a:r>
            <a:r>
              <a:rPr lang="en-US" sz="1200" dirty="0" smtClean="0">
                <a:hlinkClick r:id="rId6"/>
              </a:rPr>
              <a:t>page2_em.htm</a:t>
            </a:r>
            <a:endParaRPr lang="en-US" sz="1200" dirty="0" smtClean="0"/>
          </a:p>
          <a:p>
            <a:r>
              <a:rPr lang="en-US" sz="1200" dirty="0">
                <a:hlinkClick r:id="rId7"/>
              </a:rPr>
              <a:t>http://www.news-medical.net/health/Cerebral-Palsy-</a:t>
            </a:r>
            <a:r>
              <a:rPr lang="en-US" sz="1200" dirty="0" smtClean="0">
                <a:hlinkClick r:id="rId7"/>
              </a:rPr>
              <a:t>Prevalence.aspx</a:t>
            </a:r>
            <a:endParaRPr lang="en-US" sz="1200" dirty="0" smtClean="0"/>
          </a:p>
          <a:p>
            <a:r>
              <a:rPr lang="en-US" sz="1200" dirty="0">
                <a:hlinkClick r:id="rId8"/>
              </a:rPr>
              <a:t>http://www.cerebralpalsysource.com/Treatment_and_Therapy/cp_treatment/</a:t>
            </a:r>
            <a:r>
              <a:rPr lang="en-US" sz="1200" dirty="0" smtClean="0">
                <a:hlinkClick r:id="rId8"/>
              </a:rPr>
              <a:t>index.html</a:t>
            </a:r>
            <a:endParaRPr lang="en-US" sz="1200" dirty="0" smtClean="0"/>
          </a:p>
          <a:p>
            <a:r>
              <a:rPr lang="en-US" sz="1200" dirty="0">
                <a:hlinkClick r:id="rId9"/>
              </a:rPr>
              <a:t>http://staff.jccc.edu/aalarabi/handouts/</a:t>
            </a:r>
            <a:r>
              <a:rPr lang="en-US" sz="1200" dirty="0" smtClean="0">
                <a:hlinkClick r:id="rId9"/>
              </a:rPr>
              <a:t>skeletal_muscle.pdf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054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56924" cy="4182035"/>
          </a:xfrm>
        </p:spPr>
        <p:txBody>
          <a:bodyPr>
            <a:normAutofit fontScale="85000" lnSpcReduction="20000"/>
          </a:bodyPr>
          <a:lstStyle/>
          <a:p>
            <a:r>
              <a:rPr lang="en-US" sz="3200" u="sng" dirty="0" smtClean="0"/>
              <a:t>Liver</a:t>
            </a:r>
          </a:p>
          <a:p>
            <a:r>
              <a:rPr lang="en-US" sz="2000" dirty="0" smtClean="0"/>
              <a:t>Process nutrients that are absorb in the small intestine.</a:t>
            </a:r>
          </a:p>
          <a:p>
            <a:r>
              <a:rPr lang="en-US" sz="2000" dirty="0" smtClean="0"/>
              <a:t>Creates bile which is used in the small intestine to break down food.</a:t>
            </a:r>
          </a:p>
          <a:p>
            <a:r>
              <a:rPr lang="en-US" sz="2000" dirty="0" smtClean="0"/>
              <a:t>Chemical factory (takes raw materials that are digested in the body and creates them into chemicals that the body needs.</a:t>
            </a:r>
          </a:p>
          <a:p>
            <a:r>
              <a:rPr lang="en-US" sz="2000" dirty="0" smtClean="0"/>
              <a:t>It also breaks down toxic chemicals that maybe harmful to the body.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14" y="2946208"/>
            <a:ext cx="3445186" cy="23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2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25693" cy="4182035"/>
          </a:xfrm>
        </p:spPr>
        <p:txBody>
          <a:bodyPr>
            <a:normAutofit lnSpcReduction="10000"/>
          </a:bodyPr>
          <a:lstStyle/>
          <a:p>
            <a:r>
              <a:rPr lang="en-US" sz="3200" u="sng" dirty="0" smtClean="0"/>
              <a:t>Pancreas</a:t>
            </a:r>
          </a:p>
          <a:p>
            <a:r>
              <a:rPr lang="en-US" sz="2000" dirty="0" smtClean="0"/>
              <a:t>Helps break down proteins, carbohydrates, and fats with an enzyme that it secretes into the duodenum.</a:t>
            </a:r>
          </a:p>
          <a:p>
            <a:r>
              <a:rPr lang="en-US" sz="2000" dirty="0" smtClean="0"/>
              <a:t>Produces Insulin for the body.(insulin is the chief hormone for metabolizing sugar) </a:t>
            </a:r>
          </a:p>
          <a:p>
            <a:r>
              <a:rPr lang="en-US" sz="2000" dirty="0" smtClean="0"/>
              <a:t>The insulin is filed into the bloodstream.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758" y="2580655"/>
            <a:ext cx="3505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2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237416"/>
            <a:ext cx="3877744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Gallbladder</a:t>
            </a:r>
          </a:p>
          <a:p>
            <a:r>
              <a:rPr lang="en-US" sz="2000" dirty="0" smtClean="0"/>
              <a:t>Stores the bile that is created in the liver (gives it the color green for appearance)</a:t>
            </a:r>
          </a:p>
          <a:p>
            <a:r>
              <a:rPr lang="en-US" sz="2000" dirty="0" smtClean="0"/>
              <a:t>Releases bile into the duodenum to help break down food.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918" y="2477728"/>
            <a:ext cx="3729089" cy="29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36103" cy="4182035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Rectum</a:t>
            </a:r>
          </a:p>
          <a:p>
            <a:endParaRPr lang="en-US" sz="2800" u="sng" dirty="0"/>
          </a:p>
          <a:p>
            <a:r>
              <a:rPr lang="en-US" sz="2800" u="sng" dirty="0" smtClean="0"/>
              <a:t>Anus</a:t>
            </a:r>
          </a:p>
          <a:p>
            <a:endParaRPr lang="en-US" sz="2800" u="sng" dirty="0"/>
          </a:p>
          <a:p>
            <a:r>
              <a:rPr lang="en-US" sz="2800" u="sng" dirty="0" smtClean="0"/>
              <a:t>Sphincters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278" y="2165523"/>
            <a:ext cx="3375801" cy="39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6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56924" cy="4182035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 smtClean="0"/>
              <a:t>Rectum</a:t>
            </a:r>
          </a:p>
          <a:p>
            <a:r>
              <a:rPr lang="en-US" sz="2000" dirty="0" smtClean="0"/>
              <a:t>8-inch chamber that holds waste and connects the colon to the anus.</a:t>
            </a:r>
          </a:p>
          <a:p>
            <a:r>
              <a:rPr lang="en-US" sz="2000" dirty="0" smtClean="0"/>
              <a:t>Once the chamber is full the brain will receive a signal to relax the sphincters and release the waste.</a:t>
            </a:r>
          </a:p>
          <a:p>
            <a:r>
              <a:rPr lang="en-US" sz="2000" dirty="0" smtClean="0"/>
              <a:t>If the chamber needs to be disposed of but can not the sphincters contract so that the feeling goes away.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099" y="2613066"/>
            <a:ext cx="3937301" cy="31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3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137997" cy="4182035"/>
          </a:xfrm>
        </p:spPr>
        <p:txBody>
          <a:bodyPr>
            <a:normAutofit fontScale="85000" lnSpcReduction="20000"/>
          </a:bodyPr>
          <a:lstStyle/>
          <a:p>
            <a:r>
              <a:rPr lang="en-US" sz="3200" u="sng" dirty="0" smtClean="0"/>
              <a:t>Anus/Spinchers</a:t>
            </a:r>
          </a:p>
          <a:p>
            <a:r>
              <a:rPr lang="en-US" sz="2000" dirty="0" smtClean="0"/>
              <a:t>2-inch long chamber containing to external and internal  Sphincters and a pelvic muscle.</a:t>
            </a:r>
          </a:p>
          <a:p>
            <a:r>
              <a:rPr lang="en-US" sz="2000" dirty="0" smtClean="0"/>
              <a:t>Pelvic muscle keeps waste from coming out of our body when we don’t want it to come out.</a:t>
            </a:r>
          </a:p>
          <a:p>
            <a:r>
              <a:rPr lang="en-US" sz="2000" dirty="0" smtClean="0"/>
              <a:t>Internal sphincters are constantly tight unless waste is coming into the rectum.  It also keeps us from pooping while we sleep.</a:t>
            </a:r>
          </a:p>
          <a:p>
            <a:r>
              <a:rPr lang="en-US" sz="2000" dirty="0" smtClean="0"/>
              <a:t>External sphincters hold the waste in until we dispose of it into a toilet.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172" y="2594222"/>
            <a:ext cx="3992608" cy="31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6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174" y="3150603"/>
            <a:ext cx="7612063" cy="1417638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Digestive Syste</a:t>
            </a:r>
            <a:r>
              <a:rPr lang="en-US" u="sng" dirty="0">
                <a:solidFill>
                  <a:srgbClr val="FFFF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5806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Food Passes Through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Mouth</a:t>
            </a:r>
          </a:p>
          <a:p>
            <a:r>
              <a:rPr lang="en-US" dirty="0" smtClean="0"/>
              <a:t>Pharynx</a:t>
            </a:r>
          </a:p>
          <a:p>
            <a:r>
              <a:rPr lang="en-US" dirty="0" smtClean="0"/>
              <a:t>Esophagus</a:t>
            </a:r>
          </a:p>
          <a:p>
            <a:r>
              <a:rPr lang="en-US" dirty="0" smtClean="0"/>
              <a:t>Stomach</a:t>
            </a:r>
          </a:p>
          <a:p>
            <a:r>
              <a:rPr lang="en-US" dirty="0" smtClean="0"/>
              <a:t>Small and Large Intestine</a:t>
            </a:r>
          </a:p>
          <a:p>
            <a:r>
              <a:rPr lang="en-US" dirty="0" smtClean="0"/>
              <a:t>Rectum and Anus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Food Doesn’t Pass Through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Liver</a:t>
            </a:r>
          </a:p>
          <a:p>
            <a:r>
              <a:rPr lang="en-US" dirty="0" smtClean="0"/>
              <a:t>Gallbladder</a:t>
            </a:r>
          </a:p>
          <a:p>
            <a:r>
              <a:rPr lang="en-US" dirty="0" smtClean="0"/>
              <a:t>Pancreas</a:t>
            </a:r>
          </a:p>
          <a:p>
            <a:r>
              <a:rPr lang="en-US" dirty="0" smtClean="0"/>
              <a:t>Salivary Glands</a:t>
            </a:r>
          </a:p>
          <a:p>
            <a:r>
              <a:rPr lang="en-US" dirty="0" smtClean="0"/>
              <a:t>Sphincters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4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 smtClean="0"/>
              <a:t>Importance of Digestion</a:t>
            </a:r>
          </a:p>
          <a:p>
            <a:r>
              <a:rPr lang="en-US" sz="2000" dirty="0" smtClean="0"/>
              <a:t>Food molecules are made up of a lot of complex molecules that the body needs to break down.</a:t>
            </a:r>
          </a:p>
          <a:p>
            <a:r>
              <a:rPr lang="en-US" sz="2000" dirty="0" smtClean="0"/>
              <a:t>The digestive system will take those complex food molecules and break them down into simple molecules so that they can pass through the cell membranes.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6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Importance of Enzymes</a:t>
            </a:r>
          </a:p>
          <a:p>
            <a:r>
              <a:rPr lang="en-US" sz="2000" dirty="0" smtClean="0"/>
              <a:t>Physical digestion can only break food molecules down to a certain point.  Once they have done their job enzymes will break the food down farther so that they can be absorbed through the cell membrane.</a:t>
            </a:r>
          </a:p>
          <a:p>
            <a:r>
              <a:rPr lang="en-US" sz="2000" dirty="0" smtClean="0"/>
              <a:t>Enzymes digest different molecules while physical digestion tries to digest all of them at once.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9992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Chemical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Saliva in the mouth</a:t>
            </a:r>
          </a:p>
          <a:p>
            <a:r>
              <a:rPr lang="en-US" dirty="0" smtClean="0"/>
              <a:t>Enzymes in the saliva</a:t>
            </a:r>
          </a:p>
          <a:p>
            <a:r>
              <a:rPr lang="en-US" dirty="0" smtClean="0"/>
              <a:t>Acids in the stomach</a:t>
            </a:r>
          </a:p>
          <a:p>
            <a:r>
              <a:rPr lang="en-US" dirty="0" smtClean="0"/>
              <a:t>Enzymes in the small intestine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Physical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Chewing of the mouth</a:t>
            </a:r>
          </a:p>
          <a:p>
            <a:r>
              <a:rPr lang="en-US" dirty="0" smtClean="0"/>
              <a:t>Peristalsis in the esophagus</a:t>
            </a:r>
          </a:p>
          <a:p>
            <a:r>
              <a:rPr lang="en-US" dirty="0" smtClean="0"/>
              <a:t>Peristalsis in the small intestine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3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5175" y="2070846"/>
            <a:ext cx="3398878" cy="4182035"/>
          </a:xfrm>
        </p:spPr>
        <p:txBody>
          <a:bodyPr/>
          <a:lstStyle/>
          <a:p>
            <a:r>
              <a:rPr lang="en-US" u="sng" dirty="0" smtClean="0"/>
              <a:t>Carbohydrates</a:t>
            </a:r>
          </a:p>
          <a:p>
            <a:endParaRPr lang="en-US" u="sng" dirty="0"/>
          </a:p>
          <a:p>
            <a:r>
              <a:rPr lang="en-US" u="sng" dirty="0" smtClean="0"/>
              <a:t>Proteins</a:t>
            </a:r>
          </a:p>
          <a:p>
            <a:endParaRPr lang="en-US" u="sng" dirty="0"/>
          </a:p>
          <a:p>
            <a:r>
              <a:rPr lang="en-US" u="sng" dirty="0" smtClean="0"/>
              <a:t>Lipids</a:t>
            </a:r>
            <a:endParaRPr lang="en-US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44" y="2542555"/>
            <a:ext cx="4876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14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Carbohydrates</a:t>
            </a:r>
          </a:p>
          <a:p>
            <a:r>
              <a:rPr lang="en-US" sz="2000" dirty="0" smtClean="0"/>
              <a:t>Monosaccharaides(glucose)</a:t>
            </a:r>
          </a:p>
          <a:p>
            <a:r>
              <a:rPr lang="en-US" sz="2000" dirty="0" smtClean="0"/>
              <a:t>Disaccharides(sucrose)</a:t>
            </a:r>
          </a:p>
          <a:p>
            <a:r>
              <a:rPr lang="en-US" sz="2000" dirty="0" smtClean="0"/>
              <a:t>Polysaccharides(starch)</a:t>
            </a:r>
          </a:p>
          <a:p>
            <a:r>
              <a:rPr lang="en-US" sz="2000" dirty="0" smtClean="0"/>
              <a:t>Very complex Carbs(cellulose)</a:t>
            </a:r>
          </a:p>
          <a:p>
            <a:r>
              <a:rPr lang="en-US" sz="2000" dirty="0" smtClean="0"/>
              <a:t>The move complex the molecule the longer the molecule will take to dissolve into the bloodstream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7980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Carbohydrates</a:t>
            </a:r>
          </a:p>
          <a:p>
            <a:r>
              <a:rPr lang="en-US" sz="2000" dirty="0" smtClean="0"/>
              <a:t>The goal of the digestive system is to break down di and polysaccharides into monosaccharaides so that they can go through the cell membrane.</a:t>
            </a:r>
          </a:p>
          <a:p>
            <a:r>
              <a:rPr lang="en-US" sz="2000" dirty="0"/>
              <a:t>The move complex the molecule the longer the molecule will take to dissolve into the bloodstream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2975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Digestion in the Mouth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Salvia has an enzyme called amylase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Breaks down complex carbs into simple carbs</a:t>
            </a:r>
          </a:p>
          <a:p>
            <a:r>
              <a:rPr lang="en-US" dirty="0" smtClean="0"/>
              <a:t>Digestion in the Stomach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Digestive Acids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Digestion in the stomach is super slow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3615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Digestion in the Small Intestine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Pancreas has a different form of amylase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Released in the duodenum  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Decrease complex carb molecules into very simple carb molecules</a:t>
            </a:r>
          </a:p>
          <a:p>
            <a:r>
              <a:rPr lang="en-US" dirty="0" smtClean="0"/>
              <a:t>In the end most carbs are digested into glucose so that they can pass through the cell membrane easily.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34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Protein</a:t>
            </a:r>
          </a:p>
          <a:p>
            <a:r>
              <a:rPr lang="en-US" sz="2000" dirty="0" smtClean="0"/>
              <a:t>Used to build and repair cells</a:t>
            </a:r>
          </a:p>
          <a:p>
            <a:r>
              <a:rPr lang="en-US" sz="2000" dirty="0" smtClean="0"/>
              <a:t>Regulate a number of body systems</a:t>
            </a:r>
          </a:p>
          <a:p>
            <a:r>
              <a:rPr lang="en-US" sz="2000" dirty="0" smtClean="0"/>
              <a:t>Used to make neurotransmitters, DNA, and RNA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565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929795" cy="4182035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Function</a:t>
            </a:r>
          </a:p>
          <a:p>
            <a:r>
              <a:rPr lang="en-US" dirty="0" smtClean="0"/>
              <a:t>Break down food particles into small pieces</a:t>
            </a:r>
          </a:p>
          <a:p>
            <a:r>
              <a:rPr lang="en-US" dirty="0" smtClean="0"/>
              <a:t>Provide energy for the body</a:t>
            </a:r>
          </a:p>
          <a:p>
            <a:r>
              <a:rPr lang="en-US" dirty="0" smtClean="0"/>
              <a:t>Nourish cells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841" y="2128418"/>
            <a:ext cx="3830928" cy="41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0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Proteins</a:t>
            </a:r>
          </a:p>
          <a:p>
            <a:r>
              <a:rPr lang="en-US" dirty="0" smtClean="0"/>
              <a:t>Digestion in the Stomach</a:t>
            </a:r>
          </a:p>
          <a:p>
            <a:pPr>
              <a:buFont typeface="Courier New"/>
              <a:buChar char="o"/>
            </a:pPr>
            <a:r>
              <a:rPr lang="en-US" sz="2000" dirty="0"/>
              <a:t>P</a:t>
            </a:r>
            <a:r>
              <a:rPr lang="en-US" sz="2000" dirty="0" smtClean="0"/>
              <a:t>roteinases </a:t>
            </a:r>
            <a:r>
              <a:rPr lang="en-US" sz="2000" dirty="0"/>
              <a:t>or </a:t>
            </a:r>
            <a:r>
              <a:rPr lang="en-US" sz="2000" dirty="0" smtClean="0"/>
              <a:t>proteases are the digestive enzymes for proteins in the stomach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Molecules take a very complex form of amino acid chains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Hydrochloric Acid(breaks proteins down into amino acids)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Gastric Enzyme Pepsin(the only enzyme able to break down collagen)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0643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Digestion in the Small Intestine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Trypsin and Chymotrypsin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Trypsin breaks down molecules into single amino acids(process is called hydrolysis)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Hydrolysis inserts a water between two amino acids causing them to fit between the villa and into the blood stream. 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Distributed through red blood cells and liquid blood plasma</a:t>
            </a:r>
          </a:p>
          <a:p>
            <a:pPr>
              <a:buFont typeface="Courier New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903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u="sng" dirty="0" smtClean="0"/>
              <a:t>Lipids</a:t>
            </a:r>
          </a:p>
          <a:p>
            <a:r>
              <a:rPr lang="en-US" dirty="0" smtClean="0"/>
              <a:t>Digestion in the Small Intestine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Lipase(enters duodenum from the pancreas)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Breaks down lipid molecules into fatty acid and glycerol molecules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Fats don’t dissolve in water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Bile is then released into the duodenum to emulsifies fats</a:t>
            </a:r>
          </a:p>
          <a:p>
            <a:pPr>
              <a:buFont typeface="Courier New"/>
              <a:buChar char="o"/>
            </a:pPr>
            <a:r>
              <a:rPr lang="en-US" sz="2000" dirty="0" smtClean="0"/>
              <a:t>This helps lipase gain easier access to fats</a:t>
            </a:r>
          </a:p>
          <a:p>
            <a:pPr>
              <a:buFont typeface="Courier New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43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273956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Disorders</a:t>
            </a:r>
          </a:p>
          <a:p>
            <a:r>
              <a:rPr lang="en-US" dirty="0" smtClean="0"/>
              <a:t>Gastritis</a:t>
            </a:r>
          </a:p>
          <a:p>
            <a:endParaRPr lang="en-US" dirty="0" smtClean="0"/>
          </a:p>
          <a:p>
            <a:r>
              <a:rPr lang="en-US" dirty="0" smtClean="0"/>
              <a:t>Crohn's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43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/>
              <a:t>Gastritis</a:t>
            </a:r>
          </a:p>
          <a:p>
            <a:r>
              <a:rPr lang="en-US" dirty="0" smtClean="0"/>
              <a:t>Inflammation of the lining of the stomach</a:t>
            </a:r>
          </a:p>
          <a:p>
            <a:r>
              <a:rPr lang="en-US" dirty="0" smtClean="0"/>
              <a:t>Symptoms: Upset stomach, blood in stool</a:t>
            </a:r>
          </a:p>
          <a:p>
            <a:r>
              <a:rPr lang="en-US" dirty="0" smtClean="0"/>
              <a:t>This can happen in anyone who drinks to much but it can also happen for no reason</a:t>
            </a:r>
          </a:p>
          <a:p>
            <a:r>
              <a:rPr lang="en-US" dirty="0" smtClean="0"/>
              <a:t>Proton Pump Inhibitors, Histamine or H2 blockers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43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/>
              <a:t>Crohn's Disease</a:t>
            </a:r>
          </a:p>
          <a:p>
            <a:r>
              <a:rPr lang="en-US" dirty="0" smtClean="0"/>
              <a:t>Is an inflammation of the small intestine</a:t>
            </a:r>
          </a:p>
          <a:p>
            <a:r>
              <a:rPr lang="en-US" dirty="0" smtClean="0"/>
              <a:t>Symptoms: diarrhea, fever, blood in stool, anal fissures, weight loss</a:t>
            </a:r>
          </a:p>
          <a:p>
            <a:r>
              <a:rPr lang="en-US" dirty="0" smtClean="0"/>
              <a:t>Unknown</a:t>
            </a:r>
          </a:p>
          <a:p>
            <a:r>
              <a:rPr lang="en-US" dirty="0" smtClean="0"/>
              <a:t>Vitamin supplements,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81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9685" y="2775819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Circulatory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7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5175" y="2070846"/>
            <a:ext cx="4294149" cy="418203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Function</a:t>
            </a:r>
          </a:p>
          <a:p>
            <a:r>
              <a:rPr lang="en-US" sz="2000" dirty="0" smtClean="0"/>
              <a:t>Transportation of gases throughout the body</a:t>
            </a:r>
          </a:p>
          <a:p>
            <a:r>
              <a:rPr lang="en-US" sz="2000" dirty="0" smtClean="0"/>
              <a:t>Transportation of nutrients (glucose)</a:t>
            </a:r>
          </a:p>
          <a:p>
            <a:r>
              <a:rPr lang="en-US" sz="2000" dirty="0" smtClean="0"/>
              <a:t>Transportation of waste from cells to organs</a:t>
            </a:r>
          </a:p>
          <a:p>
            <a:r>
              <a:rPr lang="en-US" sz="2000" dirty="0" smtClean="0"/>
              <a:t>Maintain pH levels and ionic transportation of fluids</a:t>
            </a:r>
          </a:p>
          <a:p>
            <a:r>
              <a:rPr lang="en-US" sz="2000" dirty="0" smtClean="0"/>
              <a:t>Maintain body temperature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682" y="2467318"/>
            <a:ext cx="4036959" cy="29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5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of Arteries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Outer surface has a smooth muscle fiber</a:t>
            </a:r>
          </a:p>
          <a:p>
            <a:r>
              <a:rPr lang="en-US" dirty="0" smtClean="0"/>
              <a:t>Contracts and relaxes </a:t>
            </a:r>
          </a:p>
          <a:p>
            <a:r>
              <a:rPr lang="en-US" dirty="0" smtClean="0"/>
              <a:t>Receives instruction from sympathetic nervous system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Function of Arteries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Transport blood away from the heart</a:t>
            </a:r>
          </a:p>
          <a:p>
            <a:r>
              <a:rPr lang="en-US" dirty="0" smtClean="0"/>
              <a:t>Transport oxygenated blood only(unless it is a pulmonary artery)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28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of Capillaries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Capillaries are super small</a:t>
            </a:r>
          </a:p>
          <a:p>
            <a:r>
              <a:rPr lang="en-US" dirty="0" smtClean="0"/>
              <a:t>Networks of capillaries in the organs and tissues of the human body</a:t>
            </a:r>
          </a:p>
          <a:p>
            <a:r>
              <a:rPr lang="en-US" dirty="0" smtClean="0"/>
              <a:t>Walls are only one cell thick</a:t>
            </a:r>
          </a:p>
          <a:p>
            <a:r>
              <a:rPr lang="en-US" dirty="0" smtClean="0"/>
              <a:t>With this they can exchange material through their walls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Function of Capillaries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Exchange of oxygen, carbon , water etc.</a:t>
            </a:r>
          </a:p>
          <a:p>
            <a:r>
              <a:rPr lang="en-US" dirty="0" smtClean="0"/>
              <a:t>Remove waste from surrounding cells</a:t>
            </a:r>
          </a:p>
          <a:p>
            <a:r>
              <a:rPr lang="en-US" dirty="0" smtClean="0"/>
              <a:t>Supply tissues with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1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2795090" cy="4182035"/>
          </a:xfrm>
        </p:spPr>
        <p:txBody>
          <a:bodyPr>
            <a:normAutofit fontScale="77500" lnSpcReduction="20000"/>
          </a:bodyPr>
          <a:lstStyle/>
          <a:p>
            <a:r>
              <a:rPr lang="en-US" sz="3200" u="sng" dirty="0" smtClean="0"/>
              <a:t>Mouth</a:t>
            </a:r>
          </a:p>
          <a:p>
            <a:endParaRPr lang="en-US" sz="3200" u="sng" dirty="0"/>
          </a:p>
          <a:p>
            <a:r>
              <a:rPr lang="en-US" sz="3200" u="sng" dirty="0" smtClean="0"/>
              <a:t>Salivary Glands</a:t>
            </a:r>
          </a:p>
          <a:p>
            <a:pPr marL="0" indent="0">
              <a:buNone/>
            </a:pPr>
            <a:endParaRPr lang="en-US" sz="3200" u="sng" dirty="0" smtClean="0"/>
          </a:p>
          <a:p>
            <a:r>
              <a:rPr lang="en-US" sz="3200" u="sng" dirty="0" smtClean="0"/>
              <a:t>Pharynx</a:t>
            </a:r>
          </a:p>
          <a:p>
            <a:pPr marL="0" indent="0">
              <a:buNone/>
            </a:pPr>
            <a:endParaRPr lang="en-US" sz="3200" u="sng" dirty="0" smtClean="0"/>
          </a:p>
          <a:p>
            <a:r>
              <a:rPr lang="en-US" sz="3200" u="sng" dirty="0" smtClean="0"/>
              <a:t>Esophagus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745" y="217986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of Veins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Outer surface has three layers of tissues</a:t>
            </a:r>
          </a:p>
          <a:p>
            <a:r>
              <a:rPr lang="en-US" dirty="0" smtClean="0"/>
              <a:t>Veins contain values that help aid the return of blood to the heart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Function of Veins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Transports blood towards heart</a:t>
            </a:r>
          </a:p>
          <a:p>
            <a:r>
              <a:rPr lang="en-US" dirty="0" smtClean="0"/>
              <a:t>Transports deoxygenated blood only( unless it is a pulmonary vein)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91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u="sng" dirty="0" smtClean="0"/>
              <a:t>Blood in and out of the Heart</a:t>
            </a:r>
          </a:p>
          <a:p>
            <a:r>
              <a:rPr lang="en-US" sz="2000" dirty="0" smtClean="0"/>
              <a:t>Deoxygenated blood enters the heart from the Superior Vena Cava and Inferior Vena Cava which comes from the upper and lower body.</a:t>
            </a:r>
          </a:p>
          <a:p>
            <a:r>
              <a:rPr lang="en-US" sz="2000" dirty="0" smtClean="0"/>
              <a:t>Then it flows into the right atrium</a:t>
            </a:r>
            <a:r>
              <a:rPr lang="en-US" sz="2000" dirty="0"/>
              <a:t> </a:t>
            </a:r>
            <a:r>
              <a:rPr lang="en-US" sz="2000" dirty="0" smtClean="0"/>
              <a:t>following the path to the right ventricle.(from the atrium to the ventricle it must go through the right AV value)</a:t>
            </a:r>
          </a:p>
          <a:p>
            <a:r>
              <a:rPr lang="en-US" sz="2000" dirty="0" smtClean="0"/>
              <a:t>It then flows into the left and right pulmonary artery.(must go through the pulmonary value before enter the pulmonary artery)</a:t>
            </a:r>
          </a:p>
          <a:p>
            <a:r>
              <a:rPr lang="en-US" sz="2000" dirty="0" smtClean="0"/>
              <a:t>Once it is out of the heart it flows to the right and left lung.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5061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/>
              <a:t>Blood in and out of the Heart</a:t>
            </a:r>
          </a:p>
          <a:p>
            <a:r>
              <a:rPr lang="en-US" sz="2000" dirty="0" smtClean="0"/>
              <a:t>Oxygenated blood flows into the heart rom the right and left pulmonary veins.</a:t>
            </a:r>
          </a:p>
          <a:p>
            <a:r>
              <a:rPr lang="en-US" sz="2000" dirty="0" smtClean="0"/>
              <a:t>This blood just came from the lungs.</a:t>
            </a:r>
          </a:p>
          <a:p>
            <a:r>
              <a:rPr lang="en-US" sz="2000" dirty="0" smtClean="0"/>
              <a:t>It then flows into the left atrium, and the left ventricle.(must go through the left AV value before entering the aorta)</a:t>
            </a:r>
          </a:p>
          <a:p>
            <a:r>
              <a:rPr lang="en-US" sz="2000" dirty="0" smtClean="0"/>
              <a:t>Once in the ventricle it flows into the aorta which release the blood into the blood.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511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Composition of Blood</a:t>
            </a:r>
          </a:p>
          <a:p>
            <a:r>
              <a:rPr lang="en-US" sz="2000" dirty="0" smtClean="0"/>
              <a:t>99% red blood cells(1/3 hemoglobin)(water, proteins, carbs, lipids, hormones, vitamins, dissolved gas, cellular waste, electrolytes)</a:t>
            </a:r>
          </a:p>
          <a:p>
            <a:r>
              <a:rPr lang="en-US" sz="2000" dirty="0" smtClean="0"/>
              <a:t>1% white blood cells(</a:t>
            </a:r>
            <a:r>
              <a:rPr lang="en-US" sz="2000" dirty="0"/>
              <a:t>Granulocytes</a:t>
            </a:r>
            <a:r>
              <a:rPr lang="en-US" sz="2000" dirty="0" smtClean="0"/>
              <a:t> and Agranulocytes) and platelets</a:t>
            </a:r>
          </a:p>
          <a:p>
            <a:r>
              <a:rPr lang="en-US" sz="2000" dirty="0" smtClean="0"/>
              <a:t>Plasma is 92% water</a:t>
            </a:r>
          </a:p>
          <a:p>
            <a:r>
              <a:rPr lang="en-US" sz="2000" dirty="0" smtClean="0"/>
              <a:t>Plasma protein groups (</a:t>
            </a:r>
            <a:r>
              <a:rPr lang="en-US" sz="2000" dirty="0"/>
              <a:t>albumins, globulins, and </a:t>
            </a:r>
            <a:r>
              <a:rPr lang="en-US" sz="2000" dirty="0" smtClean="0"/>
              <a:t>fibrinogens)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3679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of Erythrocytes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6-8 micrometers</a:t>
            </a:r>
          </a:p>
          <a:p>
            <a:r>
              <a:rPr lang="en-US" dirty="0" smtClean="0"/>
              <a:t>2 micrometer thickness</a:t>
            </a:r>
          </a:p>
          <a:p>
            <a:r>
              <a:rPr lang="en-US" dirty="0" smtClean="0"/>
              <a:t>Red blood cells are flexibly which gives them the capability to square through small capillaries.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Function of Erythrocytes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To pick up oxygen from the lungs and transport it to the body.</a:t>
            </a:r>
          </a:p>
          <a:p>
            <a:r>
              <a:rPr lang="en-US" dirty="0" smtClean="0"/>
              <a:t>To gather carbon dioxide and bring it to the lungs to be oxygenated.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32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Common in mollusks and arthropods(insects)</a:t>
            </a:r>
          </a:p>
          <a:p>
            <a:r>
              <a:rPr lang="en-US" dirty="0" smtClean="0"/>
              <a:t>Hemocoel </a:t>
            </a:r>
          </a:p>
          <a:p>
            <a:r>
              <a:rPr lang="en-US" dirty="0" smtClean="0"/>
              <a:t>Blood surrounds all the body tissues in a open circulatory system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Blood is enclosed at all times</a:t>
            </a:r>
          </a:p>
          <a:p>
            <a:r>
              <a:rPr lang="en-US" dirty="0" smtClean="0"/>
              <a:t>Blood is pump by the heart</a:t>
            </a:r>
          </a:p>
          <a:p>
            <a:r>
              <a:rPr lang="en-US" dirty="0" smtClean="0"/>
              <a:t>Blood surrounds all the body tissues in a closed circulatory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10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5175" y="2070846"/>
            <a:ext cx="7922807" cy="217128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Fish</a:t>
            </a:r>
          </a:p>
          <a:p>
            <a:r>
              <a:rPr lang="en-US" sz="2000" dirty="0" smtClean="0"/>
              <a:t>Two-chambered heart (atrium, ventricle, sac-like thin wall)</a:t>
            </a:r>
          </a:p>
          <a:p>
            <a:r>
              <a:rPr lang="en-US" sz="2000" dirty="0" smtClean="0"/>
              <a:t>Blood contains plasma and blood cells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32" y="4242131"/>
            <a:ext cx="5600600" cy="24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2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5175" y="2070846"/>
            <a:ext cx="3693665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Amphibians</a:t>
            </a:r>
          </a:p>
          <a:p>
            <a:r>
              <a:rPr lang="en-US" sz="2000" dirty="0" smtClean="0"/>
              <a:t>3 chambered heart</a:t>
            </a:r>
          </a:p>
          <a:p>
            <a:r>
              <a:rPr lang="en-US" sz="2000" dirty="0" smtClean="0"/>
              <a:t>High pressure in vessels lead to both lungs and body in an amphibians.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171" y="1770948"/>
            <a:ext cx="2198301" cy="49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28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5175" y="2070846"/>
            <a:ext cx="4005264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Reptiles</a:t>
            </a:r>
          </a:p>
          <a:p>
            <a:r>
              <a:rPr lang="en-US" sz="2000" dirty="0" smtClean="0"/>
              <a:t>Ventricle is some what divided.</a:t>
            </a:r>
          </a:p>
          <a:p>
            <a:r>
              <a:rPr lang="en-US" sz="2000" dirty="0" smtClean="0"/>
              <a:t>This reduces the mixing of blood.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05" y="1909481"/>
            <a:ext cx="3606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25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5175" y="2070846"/>
            <a:ext cx="3882828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Mammals</a:t>
            </a:r>
          </a:p>
          <a:p>
            <a:r>
              <a:rPr lang="en-US" sz="2000" dirty="0" smtClean="0"/>
              <a:t>4 chambered heart</a:t>
            </a:r>
          </a:p>
          <a:p>
            <a:r>
              <a:rPr lang="en-US" sz="2000" dirty="0" smtClean="0"/>
              <a:t>Two separate pumps</a:t>
            </a:r>
          </a:p>
          <a:p>
            <a:r>
              <a:rPr lang="en-US" sz="2000" dirty="0" smtClean="0"/>
              <a:t>High pressure goes to the body</a:t>
            </a:r>
          </a:p>
          <a:p>
            <a:r>
              <a:rPr lang="en-US" sz="2000" dirty="0" smtClean="0"/>
              <a:t>Low pressure goes to the lungs.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982" y="2309130"/>
            <a:ext cx="4102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3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460711" cy="4182035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Mouth</a:t>
            </a:r>
          </a:p>
          <a:p>
            <a:r>
              <a:rPr lang="en-US" sz="2000" dirty="0" smtClean="0"/>
              <a:t>First step in breaking down large food materials</a:t>
            </a:r>
          </a:p>
          <a:p>
            <a:r>
              <a:rPr lang="en-US" sz="2000" dirty="0" smtClean="0"/>
              <a:t>Chewing breaks down the large food materials so that the body can easily digest it.</a:t>
            </a:r>
          </a:p>
          <a:p>
            <a:r>
              <a:rPr lang="en-US" sz="2000" dirty="0" smtClean="0"/>
              <a:t>Salvia mixes with the food so that it can then be broken down and absorb by the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023" y="2606705"/>
            <a:ext cx="3120317" cy="33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6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Disorders</a:t>
            </a:r>
          </a:p>
          <a:p>
            <a:r>
              <a:rPr lang="en-US" sz="2000" dirty="0" smtClean="0"/>
              <a:t>Hypertension (high blood pressure)</a:t>
            </a:r>
          </a:p>
          <a:p>
            <a:r>
              <a:rPr lang="en-US" sz="2000" dirty="0" smtClean="0"/>
              <a:t>Can cause damage to the heart and blood vessels</a:t>
            </a:r>
          </a:p>
          <a:p>
            <a:r>
              <a:rPr lang="en-US" sz="2000" dirty="0" smtClean="0"/>
              <a:t>Increasing chances of heart attack</a:t>
            </a:r>
          </a:p>
          <a:p>
            <a:r>
              <a:rPr lang="en-US" sz="2000" dirty="0" smtClean="0"/>
              <a:t>This can be stopped by eating healthy and exercising daily</a:t>
            </a:r>
          </a:p>
          <a:p>
            <a:r>
              <a:rPr lang="en-US" sz="2000" dirty="0" smtClean="0"/>
              <a:t>You can take drugs to decrease high blood pressure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522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Disorders</a:t>
            </a:r>
          </a:p>
          <a:p>
            <a:r>
              <a:rPr lang="en-US" sz="2000" dirty="0" smtClean="0"/>
              <a:t>Arrhythmia-happens when the hear is beating either to fast or to slow</a:t>
            </a:r>
          </a:p>
          <a:p>
            <a:r>
              <a:rPr lang="en-US" sz="2000" dirty="0" smtClean="0"/>
              <a:t>Symptoms: irregular heart beat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ongenital problem</a:t>
            </a:r>
          </a:p>
          <a:p>
            <a:r>
              <a:rPr lang="en-US" sz="2000" dirty="0" smtClean="0"/>
              <a:t>Treatment: Surgery, drugs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5686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174" y="2640713"/>
            <a:ext cx="7612063" cy="1417638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Respiratory System</a:t>
            </a:r>
            <a:endParaRPr lang="en-US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051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5175" y="2070846"/>
            <a:ext cx="3792150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Function</a:t>
            </a:r>
          </a:p>
          <a:p>
            <a:r>
              <a:rPr lang="en-US" sz="2000" dirty="0" smtClean="0"/>
              <a:t>Regulate body temperature</a:t>
            </a:r>
          </a:p>
          <a:p>
            <a:r>
              <a:rPr lang="en-US" sz="2000" dirty="0" smtClean="0"/>
              <a:t>Transport system</a:t>
            </a:r>
          </a:p>
          <a:p>
            <a:r>
              <a:rPr lang="en-US" sz="2000" dirty="0" smtClean="0"/>
              <a:t>Gas exchange system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287" y="2539901"/>
            <a:ext cx="3742950" cy="31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271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u="sng" dirty="0" smtClean="0"/>
              <a:t>Alveoli</a:t>
            </a:r>
          </a:p>
          <a:p>
            <a:r>
              <a:rPr lang="en-US" sz="2000" dirty="0" smtClean="0"/>
              <a:t>Walls of the alveoli are extremely thin</a:t>
            </a:r>
          </a:p>
          <a:p>
            <a:r>
              <a:rPr lang="en-US" sz="2000" dirty="0" smtClean="0"/>
              <a:t>Large surface area compared to volume</a:t>
            </a:r>
          </a:p>
          <a:p>
            <a:r>
              <a:rPr lang="en-US" sz="2000" dirty="0" smtClean="0"/>
              <a:t>Fluid lined (gives gases the chance to dissolve)</a:t>
            </a:r>
          </a:p>
          <a:p>
            <a:r>
              <a:rPr lang="en-US" sz="2000" dirty="0" smtClean="0"/>
              <a:t>Covered with capillaries</a:t>
            </a:r>
          </a:p>
          <a:p>
            <a:r>
              <a:rPr lang="en-US" sz="2000" dirty="0" smtClean="0"/>
              <a:t>Gas exchange takes place inside the alveoli</a:t>
            </a:r>
          </a:p>
          <a:p>
            <a:r>
              <a:rPr lang="en-US" sz="2000" dirty="0" smtClean="0"/>
              <a:t>Oxygen leaves the alveoli to go to the rest of the body; while carbon dioxide goes into the alveoli to be dissolved out of the body.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4940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Transport of Oxygen and Carbon</a:t>
            </a:r>
          </a:p>
          <a:p>
            <a:r>
              <a:rPr lang="en-US" sz="2000" dirty="0"/>
              <a:t>Oxygen </a:t>
            </a:r>
            <a:r>
              <a:rPr lang="en-US" sz="2000" dirty="0" smtClean="0"/>
              <a:t>that is </a:t>
            </a:r>
            <a:r>
              <a:rPr lang="en-US" sz="2000" dirty="0"/>
              <a:t>inhaled </a:t>
            </a:r>
            <a:r>
              <a:rPr lang="en-US" sz="2000" dirty="0" smtClean="0"/>
              <a:t>by the lungs diffuses </a:t>
            </a:r>
            <a:r>
              <a:rPr lang="en-US" sz="2000" dirty="0"/>
              <a:t>through the walls of the alveoli and </a:t>
            </a:r>
            <a:r>
              <a:rPr lang="en-US" sz="2000" dirty="0" smtClean="0"/>
              <a:t>capillaries </a:t>
            </a:r>
            <a:r>
              <a:rPr lang="en-US" sz="2000" dirty="0"/>
              <a:t>into the red blood cells.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oxygen is then </a:t>
            </a:r>
            <a:r>
              <a:rPr lang="en-US" sz="2000" dirty="0" smtClean="0"/>
              <a:t>carried out of the alveoli by red </a:t>
            </a:r>
            <a:r>
              <a:rPr lang="en-US" sz="2000" dirty="0"/>
              <a:t>blood </a:t>
            </a:r>
            <a:r>
              <a:rPr lang="en-US" sz="2000" dirty="0" smtClean="0"/>
              <a:t>cells and into </a:t>
            </a:r>
            <a:r>
              <a:rPr lang="en-US" sz="2000" dirty="0"/>
              <a:t>the body tissues. </a:t>
            </a:r>
            <a:endParaRPr lang="en-US" sz="2000" dirty="0" smtClean="0"/>
          </a:p>
          <a:p>
            <a:r>
              <a:rPr lang="en-US" sz="2000" dirty="0" smtClean="0"/>
              <a:t>Carbon dioxide is brought into the alveoli by deoxygenated red blood cells. </a:t>
            </a:r>
          </a:p>
          <a:p>
            <a:r>
              <a:rPr lang="en-US" sz="2000" dirty="0" smtClean="0"/>
              <a:t>Those gases inside the cell are then dissolved through the walls of the alveoli and released out of the body.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4727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Oxygen's Path</a:t>
            </a:r>
          </a:p>
          <a:p>
            <a:r>
              <a:rPr lang="en-US" sz="2000" dirty="0" smtClean="0"/>
              <a:t>Comes into your body from your nasal passages and mouth</a:t>
            </a:r>
          </a:p>
          <a:p>
            <a:r>
              <a:rPr lang="en-US" sz="2000" dirty="0" smtClean="0"/>
              <a:t>The oxygen then goes down the trachea (wind pipe) </a:t>
            </a:r>
          </a:p>
          <a:p>
            <a:r>
              <a:rPr lang="en-US" sz="2000" dirty="0" smtClean="0"/>
              <a:t>Then goes into the bronchi and then bronchioles which are small air ways.</a:t>
            </a:r>
          </a:p>
          <a:p>
            <a:r>
              <a:rPr lang="en-US" sz="2000" dirty="0" smtClean="0"/>
              <a:t>Then we enter the alveoli where the air is dissolved into red blood cells.</a:t>
            </a:r>
          </a:p>
          <a:p>
            <a:r>
              <a:rPr lang="en-US" sz="2000" dirty="0" smtClean="0"/>
              <a:t>Once in the cell it changes into hemoglobin.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2803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Inhalation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Starts with the onset of contraction of the diagram</a:t>
            </a:r>
          </a:p>
          <a:p>
            <a:r>
              <a:rPr lang="en-US" sz="2000" dirty="0" smtClean="0"/>
              <a:t>Expansion of intrapleural space</a:t>
            </a:r>
          </a:p>
          <a:p>
            <a:r>
              <a:rPr lang="en-US" sz="2000" dirty="0" smtClean="0"/>
              <a:t>Increase in negative pressure</a:t>
            </a:r>
          </a:p>
          <a:p>
            <a:r>
              <a:rPr lang="en-US" sz="2000" dirty="0" smtClean="0"/>
              <a:t>Generates airflow (pressure difference)</a:t>
            </a:r>
          </a:p>
          <a:p>
            <a:r>
              <a:rPr lang="en-US" dirty="0" smtClean="0"/>
              <a:t>Air enters through the mouth and nose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Exhalation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Main reason for exhalation is to get ride of Carbon waste</a:t>
            </a:r>
          </a:p>
          <a:p>
            <a:r>
              <a:rPr lang="en-US" dirty="0" smtClean="0"/>
              <a:t>Expiratory muscles generate abdominal pressure</a:t>
            </a:r>
          </a:p>
          <a:p>
            <a:r>
              <a:rPr lang="en-US" dirty="0" smtClean="0"/>
              <a:t>Forces air out of the lungs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78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Disorders</a:t>
            </a:r>
          </a:p>
          <a:p>
            <a:r>
              <a:rPr lang="en-US" sz="2000" dirty="0" smtClean="0"/>
              <a:t>Asthma-widespread narrowing of the bronchial airways</a:t>
            </a:r>
          </a:p>
          <a:p>
            <a:r>
              <a:rPr lang="en-US" sz="2000" dirty="0" smtClean="0"/>
              <a:t>Symptoms-difficultly breathing, wheezing</a:t>
            </a:r>
          </a:p>
          <a:p>
            <a:r>
              <a:rPr lang="en-US" sz="2000" dirty="0" smtClean="0"/>
              <a:t>Prevalence-demands on number of drugs your body is exposed too and allergies you are exposed too.</a:t>
            </a:r>
          </a:p>
          <a:p>
            <a:r>
              <a:rPr lang="en-US" sz="2000" dirty="0" smtClean="0"/>
              <a:t>Treatment-inhaler, other drugs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6398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Disorders</a:t>
            </a:r>
          </a:p>
          <a:p>
            <a:r>
              <a:rPr lang="en-US" sz="2000" dirty="0" smtClean="0"/>
              <a:t>Emphysema-air sacs of the alveoli are enlarged and damaged</a:t>
            </a:r>
          </a:p>
          <a:p>
            <a:r>
              <a:rPr lang="en-US" sz="2000" dirty="0" smtClean="0"/>
              <a:t>Symptoms-serve breathing difficultly</a:t>
            </a:r>
          </a:p>
          <a:p>
            <a:r>
              <a:rPr lang="en-US" sz="2000" dirty="0" smtClean="0"/>
              <a:t>Prevalence-high risk in people that smoke and old age</a:t>
            </a:r>
          </a:p>
          <a:p>
            <a:r>
              <a:rPr lang="en-US" sz="2000" dirty="0" smtClean="0"/>
              <a:t>Treatment-Drugs, inhaler in some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05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36103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Salivary Glands</a:t>
            </a:r>
          </a:p>
          <a:p>
            <a:r>
              <a:rPr lang="en-US" sz="2000" dirty="0" smtClean="0"/>
              <a:t>Creates saliva that helps food go down the esophagus smoother.</a:t>
            </a:r>
          </a:p>
          <a:p>
            <a:r>
              <a:rPr lang="en-US" sz="2000" dirty="0" smtClean="0"/>
              <a:t>Also has enzymes in it that helps break down food that the body can use.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322" y="2505491"/>
            <a:ext cx="2819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7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893" y="2754999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Immune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296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5175" y="2070846"/>
            <a:ext cx="4210868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Function</a:t>
            </a:r>
          </a:p>
          <a:p>
            <a:r>
              <a:rPr lang="en-US" sz="2000" dirty="0" smtClean="0"/>
              <a:t>To defend the body from invading viruses and infections.</a:t>
            </a:r>
          </a:p>
          <a:p>
            <a:endParaRPr lang="en-US" sz="2000" dirty="0"/>
          </a:p>
          <a:p>
            <a:r>
              <a:rPr lang="en-US" sz="2000" dirty="0" smtClean="0"/>
              <a:t>For example one defense strategy is to send white blood cells tat contain a huge amount of lysosomes.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595" y="2070846"/>
            <a:ext cx="3253213" cy="43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86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Immune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255060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Major Organs</a:t>
            </a:r>
          </a:p>
          <a:p>
            <a:r>
              <a:rPr lang="en-US" sz="2000" dirty="0" smtClean="0"/>
              <a:t>Spleen</a:t>
            </a:r>
          </a:p>
          <a:p>
            <a:r>
              <a:rPr lang="en-US" sz="2000" dirty="0" smtClean="0"/>
              <a:t>Bone Marrow</a:t>
            </a:r>
          </a:p>
          <a:p>
            <a:r>
              <a:rPr lang="en-US" sz="2000" dirty="0" smtClean="0"/>
              <a:t>Thymus</a:t>
            </a:r>
          </a:p>
          <a:p>
            <a:r>
              <a:rPr lang="en-US" sz="2000" dirty="0" smtClean="0"/>
              <a:t>Lymph nodes</a:t>
            </a:r>
          </a:p>
          <a:p>
            <a:r>
              <a:rPr lang="en-US" sz="2000" dirty="0" smtClean="0"/>
              <a:t>Mucosa</a:t>
            </a:r>
          </a:p>
          <a:p>
            <a:r>
              <a:rPr lang="en-US" sz="2000" dirty="0" smtClean="0"/>
              <a:t>T-Cells, B-Cells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883" y="2070846"/>
            <a:ext cx="2517022" cy="45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23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070846"/>
            <a:ext cx="7206691" cy="4182035"/>
          </a:xfrm>
        </p:spPr>
        <p:txBody>
          <a:bodyPr>
            <a:normAutofit fontScale="92500"/>
          </a:bodyPr>
          <a:lstStyle/>
          <a:p>
            <a:r>
              <a:rPr lang="en-US" sz="3200" u="sng" dirty="0" smtClean="0"/>
              <a:t>Pathogens</a:t>
            </a:r>
          </a:p>
          <a:p>
            <a:r>
              <a:rPr lang="en-US" sz="2000" dirty="0" smtClean="0"/>
              <a:t>The body send out a response called inflammation.</a:t>
            </a:r>
          </a:p>
          <a:p>
            <a:r>
              <a:rPr lang="en-US" sz="2000" dirty="0" smtClean="0"/>
              <a:t>This increases blood flow which helps fight bacteria.</a:t>
            </a:r>
          </a:p>
          <a:p>
            <a:r>
              <a:rPr lang="en-US" sz="2000" dirty="0" smtClean="0"/>
              <a:t>Immune cells work with proteins to destroy foreign invaders.</a:t>
            </a:r>
          </a:p>
          <a:p>
            <a:r>
              <a:rPr lang="en-US" sz="2000" dirty="0" smtClean="0"/>
              <a:t>Immune cells are white blood cells</a:t>
            </a:r>
          </a:p>
          <a:p>
            <a:r>
              <a:rPr lang="en-US" sz="2000" dirty="0" smtClean="0"/>
              <a:t>White blood cells can have different tasks.  Some attack the invading organism while others destroy infected body cells.</a:t>
            </a:r>
          </a:p>
          <a:p>
            <a:r>
              <a:rPr lang="en-US" sz="2000" dirty="0" smtClean="0"/>
              <a:t>Antibodies a special protein that marks intruders.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98047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207107" cy="4182035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Pathogens</a:t>
            </a:r>
          </a:p>
          <a:p>
            <a:r>
              <a:rPr lang="en-US" sz="2000" dirty="0" smtClean="0"/>
              <a:t>Immune system has a special ability to remember bacteria from the past.</a:t>
            </a:r>
          </a:p>
          <a:p>
            <a:r>
              <a:rPr lang="en-US" sz="2000" dirty="0" smtClean="0"/>
              <a:t>Antigen is a foreign substance that sets off triggers in the body causing the immune system to attack.</a:t>
            </a:r>
          </a:p>
          <a:p>
            <a:r>
              <a:rPr lang="en-US" sz="2000" dirty="0" smtClean="0"/>
              <a:t>Pathogen causes sickness (examples of pathogens are hostile bacteria and viruses.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441" y="2950882"/>
            <a:ext cx="3683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872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Origin of Cells: red bone marrow</a:t>
            </a:r>
          </a:p>
          <a:p>
            <a:r>
              <a:rPr lang="en-US" dirty="0" smtClean="0"/>
              <a:t>Site of maturation: Red bone marrow (Neutrophils, eosinophils, basophils)</a:t>
            </a:r>
          </a:p>
          <a:p>
            <a:r>
              <a:rPr lang="en-US" dirty="0" smtClean="0"/>
              <a:t>Primary secretory product: histamin complement</a:t>
            </a:r>
          </a:p>
          <a:p>
            <a:r>
              <a:rPr lang="en-US" dirty="0" smtClean="0"/>
              <a:t>Allergic reaction: None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Acquired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Origin of Cells: red bone marrow</a:t>
            </a:r>
          </a:p>
          <a:p>
            <a:r>
              <a:rPr lang="en-US" dirty="0" smtClean="0"/>
              <a:t>Site of maturation: Red bone marrow, Thymus</a:t>
            </a:r>
          </a:p>
          <a:p>
            <a:r>
              <a:rPr lang="en-US" dirty="0" smtClean="0"/>
              <a:t>Primary secretory product: antibodies, cytokines</a:t>
            </a:r>
          </a:p>
          <a:p>
            <a:r>
              <a:rPr lang="en-US" dirty="0" smtClean="0"/>
              <a:t>Allergic reaction: Immediate hypersensitivity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586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Develops after a primary immune response</a:t>
            </a:r>
          </a:p>
          <a:p>
            <a:r>
              <a:rPr lang="en-US" dirty="0" smtClean="0"/>
              <a:t>This response is from live pathogen and a development of symptoms.</a:t>
            </a:r>
          </a:p>
          <a:p>
            <a:r>
              <a:rPr lang="en-US" dirty="0" smtClean="0"/>
              <a:t>Cell make antibodies.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Passive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persons body does not produce antibodies.</a:t>
            </a:r>
          </a:p>
          <a:p>
            <a:r>
              <a:rPr lang="en-US" dirty="0" smtClean="0"/>
              <a:t>Receive antibodies through an injection.</a:t>
            </a:r>
          </a:p>
          <a:p>
            <a:r>
              <a:rPr lang="en-US" dirty="0" smtClean="0"/>
              <a:t>Antibodies or antitoxin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80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Humoral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be effected by antibodies which are produced by plasma cells.</a:t>
            </a:r>
          </a:p>
          <a:p>
            <a:r>
              <a:rPr lang="en-US" dirty="0" smtClean="0"/>
              <a:t>Plasma cells are used toward a required foreign antigen.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Cell-mediated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Antibodies are not directly involved.</a:t>
            </a:r>
          </a:p>
          <a:p>
            <a:r>
              <a:rPr lang="en-US" dirty="0" smtClean="0"/>
              <a:t>Cellular destruction of alien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772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 lymphocytes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These cells are used in the production of antibodies.</a:t>
            </a:r>
          </a:p>
          <a:p>
            <a:r>
              <a:rPr lang="en-US" dirty="0" smtClean="0"/>
              <a:t>Plasma and memory cells form.</a:t>
            </a:r>
          </a:p>
          <a:p>
            <a:r>
              <a:rPr lang="en-US" dirty="0" smtClean="0"/>
              <a:t>Plasma fight the antigen with antibodies.</a:t>
            </a:r>
          </a:p>
          <a:p>
            <a:r>
              <a:rPr lang="en-US" dirty="0" smtClean="0"/>
              <a:t>Memory cells remember the antigen for future reference.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 lymphocytes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Used for identifying antigens</a:t>
            </a:r>
          </a:p>
          <a:p>
            <a:r>
              <a:rPr lang="en-US" dirty="0" smtClean="0"/>
              <a:t>They also release chemical that attract macrophages.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83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5175" y="2070846"/>
            <a:ext cx="4085503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Antibodies</a:t>
            </a:r>
          </a:p>
          <a:p>
            <a:r>
              <a:rPr lang="en-US" sz="2000" dirty="0" smtClean="0"/>
              <a:t>First the a virus reproduce in the host cell.</a:t>
            </a:r>
          </a:p>
          <a:p>
            <a:r>
              <a:rPr lang="en-US" sz="2000" dirty="0" smtClean="0"/>
              <a:t>Antibodies work only over the reproductive of the bacteria.</a:t>
            </a:r>
          </a:p>
          <a:p>
            <a:r>
              <a:rPr lang="en-US" sz="2000" dirty="0" smtClean="0"/>
              <a:t>Also they work over any other organism that might be infected.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137" y="2510118"/>
            <a:ext cx="2832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4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56924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Pharynx</a:t>
            </a:r>
          </a:p>
          <a:p>
            <a:r>
              <a:rPr lang="en-US" sz="2000" dirty="0" smtClean="0"/>
              <a:t>It acts as a passage way for food on its way to the stomach.</a:t>
            </a:r>
          </a:p>
          <a:p>
            <a:r>
              <a:rPr lang="en-US" sz="2000" dirty="0" smtClean="0"/>
              <a:t>It acts as a passage way for air on its way to the lungs.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355" y="2259106"/>
            <a:ext cx="3694882" cy="37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9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Virus that attacks the immune system causing your body to malfunction</a:t>
            </a:r>
            <a:endParaRPr lang="en-US" dirty="0"/>
          </a:p>
          <a:p>
            <a:r>
              <a:rPr lang="en-US" dirty="0" smtClean="0"/>
              <a:t>Symptoms: fever, flu, rash</a:t>
            </a:r>
          </a:p>
          <a:p>
            <a:r>
              <a:rPr lang="en-US" dirty="0" smtClean="0"/>
              <a:t>Prevalence: 40 million people have HIV</a:t>
            </a:r>
          </a:p>
          <a:p>
            <a:r>
              <a:rPr lang="en-US" dirty="0" smtClean="0"/>
              <a:t>Treatment: none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Occurs when the immune system reacts to a harmless pest.</a:t>
            </a:r>
          </a:p>
          <a:p>
            <a:r>
              <a:rPr lang="en-US" dirty="0" smtClean="0"/>
              <a:t>Symptoms: wheezing, coughing</a:t>
            </a:r>
          </a:p>
          <a:p>
            <a:r>
              <a:rPr lang="en-US" dirty="0" smtClean="0"/>
              <a:t>Prevalence: in 2009 24 million people had it in US</a:t>
            </a:r>
          </a:p>
          <a:p>
            <a:r>
              <a:rPr lang="en-US" dirty="0" smtClean="0"/>
              <a:t>Treatment: Inhaler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523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3400458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Excretory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313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0412" y="2070846"/>
            <a:ext cx="3901235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Function</a:t>
            </a:r>
          </a:p>
          <a:p>
            <a:r>
              <a:rPr lang="en-US" sz="2000" dirty="0" smtClean="0"/>
              <a:t>Also known as the urinary system which in one of the major 11 body systems.</a:t>
            </a:r>
          </a:p>
          <a:p>
            <a:r>
              <a:rPr lang="en-US" sz="2000" dirty="0" smtClean="0"/>
              <a:t>Maintain the volume and composition of the body fluids within normal limits.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41" y="1860177"/>
            <a:ext cx="39878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75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Nitrogen Waste</a:t>
            </a:r>
          </a:p>
          <a:p>
            <a:r>
              <a:rPr lang="en-US" sz="2000" dirty="0" smtClean="0"/>
              <a:t>Ammonia-is the most toxic out of the three,  requires a lot of water to dilute,  this is usually found in only aquatic animals because of the large amount of water required to dilute</a:t>
            </a:r>
          </a:p>
          <a:p>
            <a:r>
              <a:rPr lang="en-US" sz="2000" dirty="0" smtClean="0"/>
              <a:t>Urea-this is the second most toxic form of nitrogen waste, it does require water to dilute it and is excreted by sharks, humans and reptiles</a:t>
            </a:r>
          </a:p>
          <a:p>
            <a:r>
              <a:rPr lang="en-US" sz="2000" dirty="0" smtClean="0"/>
              <a:t>Uric Acid-is the least toxic of the three, requires very little water to dilute it, excreted by insects and birds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81040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135531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Process of nephron</a:t>
            </a:r>
          </a:p>
          <a:p>
            <a:r>
              <a:rPr lang="en-US" sz="2000" dirty="0" smtClean="0"/>
              <a:t>Filtration</a:t>
            </a:r>
          </a:p>
          <a:p>
            <a:r>
              <a:rPr lang="en-US" sz="2000" dirty="0" smtClean="0"/>
              <a:t>Reabsorption</a:t>
            </a:r>
          </a:p>
          <a:p>
            <a:r>
              <a:rPr lang="en-US" sz="2000" dirty="0" smtClean="0"/>
              <a:t>Secretion</a:t>
            </a:r>
          </a:p>
          <a:p>
            <a:r>
              <a:rPr lang="en-US" sz="2000" dirty="0" smtClean="0"/>
              <a:t>Excretion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396" y="2285253"/>
            <a:ext cx="3009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80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Waste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process of filtering waste and excess water.</a:t>
            </a:r>
          </a:p>
          <a:p>
            <a:r>
              <a:rPr lang="en-US" dirty="0" smtClean="0"/>
              <a:t>This happens in the blood.</a:t>
            </a:r>
          </a:p>
          <a:p>
            <a:r>
              <a:rPr lang="en-US" dirty="0" smtClean="0"/>
              <a:t>It also filters valuable nutrients like glucose.</a:t>
            </a:r>
          </a:p>
          <a:p>
            <a:r>
              <a:rPr lang="en-US" dirty="0" smtClean="0"/>
              <a:t>After filtration happens reabsorption takes place.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Reabsorption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Substances that where filtrated travel back into the bloodstream.</a:t>
            </a:r>
          </a:p>
          <a:p>
            <a:r>
              <a:rPr lang="en-US" dirty="0" smtClean="0"/>
              <a:t>Happens in the renal tubules.</a:t>
            </a:r>
          </a:p>
          <a:p>
            <a:r>
              <a:rPr lang="en-US" dirty="0" smtClean="0"/>
              <a:t>100% of glucose is reabsorbed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976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Waste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Secretion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is the process of releasing oozing chemicals.</a:t>
            </a:r>
          </a:p>
          <a:p>
            <a:r>
              <a:rPr lang="en-US" dirty="0" smtClean="0"/>
              <a:t>Compared to excretion this product many not be waste.</a:t>
            </a:r>
          </a:p>
          <a:p>
            <a:r>
              <a:rPr lang="en-US" dirty="0" smtClean="0"/>
              <a:t>In secretion cells still have a function to play instead of being tossed out of the body.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elimination of metabolic waste</a:t>
            </a:r>
          </a:p>
          <a:p>
            <a:r>
              <a:rPr lang="en-US" dirty="0" smtClean="0"/>
              <a:t>The elimination of other toxic wastes.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770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Cystitis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Inflammation of the bladder caused by bacterial infection.</a:t>
            </a:r>
          </a:p>
          <a:p>
            <a:r>
              <a:rPr lang="en-US" dirty="0" smtClean="0"/>
              <a:t>Urge to urinate, blood in urine.</a:t>
            </a:r>
          </a:p>
          <a:p>
            <a:r>
              <a:rPr lang="en-US" dirty="0" smtClean="0"/>
              <a:t>6.2 million people report it from 1988-1994</a:t>
            </a:r>
          </a:p>
          <a:p>
            <a:r>
              <a:rPr lang="en-US" dirty="0" smtClean="0"/>
              <a:t>Antibiotics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Urethritis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narrow tube the carries urine to the outside of the body becomes inflamed.</a:t>
            </a:r>
          </a:p>
          <a:p>
            <a:r>
              <a:rPr lang="en-US" dirty="0" smtClean="0"/>
              <a:t>Abdominal pain, fever, pelvic pain.</a:t>
            </a:r>
          </a:p>
          <a:p>
            <a:r>
              <a:rPr lang="en-US" dirty="0" smtClean="0"/>
              <a:t>179 causes in 2004</a:t>
            </a:r>
          </a:p>
          <a:p>
            <a:r>
              <a:rPr lang="en-US" dirty="0" smtClean="0"/>
              <a:t>Therapy (antibiotic therapy)</a:t>
            </a:r>
          </a:p>
        </p:txBody>
      </p:sp>
    </p:spTree>
    <p:extLst>
      <p:ext uri="{BB962C8B-B14F-4D97-AF65-F5344CB8AC3E}">
        <p14:creationId xmlns:p14="http://schemas.microsoft.com/office/powerpoint/2010/main" val="770861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55" y="3108961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Endocrine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363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5175" y="2070846"/>
            <a:ext cx="3852825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Function</a:t>
            </a:r>
          </a:p>
          <a:p>
            <a:r>
              <a:rPr lang="en-US" sz="2000" dirty="0" smtClean="0"/>
              <a:t>Tissue Function</a:t>
            </a:r>
          </a:p>
          <a:p>
            <a:r>
              <a:rPr lang="en-US" sz="2000" dirty="0" smtClean="0"/>
              <a:t>Growth Development</a:t>
            </a:r>
          </a:p>
          <a:p>
            <a:r>
              <a:rPr lang="en-US" sz="2000" dirty="0" smtClean="0"/>
              <a:t>Metabolism</a:t>
            </a:r>
          </a:p>
          <a:p>
            <a:r>
              <a:rPr lang="en-US" sz="2000" dirty="0" smtClean="0"/>
              <a:t>Sexual Function</a:t>
            </a:r>
          </a:p>
          <a:p>
            <a:r>
              <a:rPr lang="en-US" sz="2000" dirty="0" smtClean="0"/>
              <a:t>Reproductive Process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388" y="2070846"/>
            <a:ext cx="3554849" cy="40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4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36103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Esophagus</a:t>
            </a:r>
          </a:p>
          <a:p>
            <a:r>
              <a:rPr lang="en-US" sz="2000" dirty="0" smtClean="0"/>
              <a:t>Receives food that has been broken down in the mouth and transports it to the stomach.</a:t>
            </a:r>
          </a:p>
          <a:p>
            <a:r>
              <a:rPr lang="en-US" sz="2000" dirty="0"/>
              <a:t>Delivers food to the </a:t>
            </a:r>
            <a:r>
              <a:rPr lang="en-US" sz="2000" dirty="0" smtClean="0"/>
              <a:t>stomach </a:t>
            </a:r>
            <a:r>
              <a:rPr lang="en-US" sz="2000" dirty="0"/>
              <a:t>through a process of muscle contractions called peristalsis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28" y="2145985"/>
            <a:ext cx="39497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4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5021756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Homeostasis</a:t>
            </a:r>
          </a:p>
          <a:p>
            <a:r>
              <a:rPr lang="en-US" sz="2000" dirty="0" smtClean="0"/>
              <a:t>Dictionary Definition: The ability of </a:t>
            </a:r>
            <a:r>
              <a:rPr lang="en-US" sz="2000" dirty="0"/>
              <a:t>an organism or cell to maintain internal equilibrium by adjusting its physiological processes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endocrine system will release a chemical called hormones which are then sent to the blood to control certain things like blood sugar and heart rate.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50594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225178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Negative Feedback</a:t>
            </a:r>
          </a:p>
          <a:p>
            <a:r>
              <a:rPr lang="en-US" sz="2000" dirty="0" smtClean="0"/>
              <a:t>Controls </a:t>
            </a:r>
            <a:r>
              <a:rPr lang="en-US" sz="2000" dirty="0"/>
              <a:t>the </a:t>
            </a:r>
            <a:r>
              <a:rPr lang="en-US" sz="2000" dirty="0" smtClean="0"/>
              <a:t>release </a:t>
            </a:r>
            <a:r>
              <a:rPr lang="en-US" sz="2000" dirty="0"/>
              <a:t>of relevant hormones.</a:t>
            </a:r>
            <a:endParaRPr lang="en-US" sz="2000" dirty="0" smtClean="0"/>
          </a:p>
          <a:p>
            <a:r>
              <a:rPr lang="en-US" sz="2000" dirty="0" smtClean="0"/>
              <a:t>Thyroid Function</a:t>
            </a:r>
          </a:p>
          <a:p>
            <a:r>
              <a:rPr lang="en-US" sz="2000" dirty="0" smtClean="0"/>
              <a:t>Regulates energy consumption along with protein production and calcium in the blood.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51" y="2794000"/>
            <a:ext cx="3951003" cy="30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457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060825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Disorders</a:t>
            </a:r>
          </a:p>
          <a:p>
            <a:r>
              <a:rPr lang="en-US" sz="2000" dirty="0" smtClean="0"/>
              <a:t>Type I Diabetes-the body does not produce insulin.</a:t>
            </a:r>
            <a:endParaRPr lang="en-US" sz="2000" dirty="0"/>
          </a:p>
          <a:p>
            <a:r>
              <a:rPr lang="en-US" sz="2000" dirty="0" smtClean="0"/>
              <a:t>Type II Diabetes-the body does not produce insulin or the cells of the body do not read the insulin.</a:t>
            </a:r>
            <a:endParaRPr lang="en-US" sz="2000" dirty="0"/>
          </a:p>
          <a:p>
            <a:r>
              <a:rPr lang="en-US" sz="2000" dirty="0" smtClean="0"/>
              <a:t>Dwarfism-is a medical condition in which grow is either delayed or very slow.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67" y="2341281"/>
            <a:ext cx="2921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572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I Diabetes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pancreas does not work so you need to inject the insulin manually.</a:t>
            </a:r>
          </a:p>
          <a:p>
            <a:r>
              <a:rPr lang="en-US" dirty="0" smtClean="0"/>
              <a:t>More common in children.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Type II Diabetes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pancreas work but it doesn’t work 100 % of the time.</a:t>
            </a:r>
          </a:p>
          <a:p>
            <a:r>
              <a:rPr lang="en-US" dirty="0" smtClean="0"/>
              <a:t>Sometimes can be controlled through exercise and a good diet.</a:t>
            </a:r>
          </a:p>
          <a:p>
            <a:r>
              <a:rPr lang="en-US" dirty="0" smtClean="0"/>
              <a:t>More common in young adults.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664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5175" y="2070846"/>
            <a:ext cx="4255060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Dwarfism</a:t>
            </a:r>
          </a:p>
          <a:p>
            <a:r>
              <a:rPr lang="en-US" sz="2000" dirty="0" smtClean="0"/>
              <a:t>Symptoms: body size is unequal in certain areas or the size of the body is smaller than an average human </a:t>
            </a:r>
            <a:endParaRPr lang="en-US" sz="2000" dirty="0"/>
          </a:p>
          <a:p>
            <a:r>
              <a:rPr lang="en-US" sz="2000" dirty="0" smtClean="0"/>
              <a:t>Prevalence: Rare disease so it happens in these than 200,000 people per year</a:t>
            </a:r>
            <a:endParaRPr lang="en-US" sz="2000" dirty="0"/>
          </a:p>
          <a:p>
            <a:r>
              <a:rPr lang="en-US" sz="2000" dirty="0" smtClean="0"/>
              <a:t>Treatment: No treatment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441" y="2341281"/>
            <a:ext cx="2921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218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3" y="3213067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Reproductive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572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5175" y="2070846"/>
            <a:ext cx="4075766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Function</a:t>
            </a:r>
          </a:p>
          <a:p>
            <a:r>
              <a:rPr lang="en-US" sz="2000" dirty="0" smtClean="0"/>
              <a:t>The main function of the reproductive system is to reproduce offspring so that a group species does not die out.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3" y="2300942"/>
            <a:ext cx="3422506" cy="35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177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Sexual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Has DNA from two different people.</a:t>
            </a:r>
          </a:p>
          <a:p>
            <a:r>
              <a:rPr lang="en-US" dirty="0" smtClean="0"/>
              <a:t>Male and Female</a:t>
            </a:r>
          </a:p>
          <a:p>
            <a:r>
              <a:rPr lang="en-US" dirty="0" smtClean="0"/>
              <a:t>Some animals can reproduce both ways.</a:t>
            </a:r>
          </a:p>
          <a:p>
            <a:r>
              <a:rPr lang="en-US" dirty="0" smtClean="0"/>
              <a:t>Examples: humans, birds, mammals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Asexual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Identical copy of the original organism.</a:t>
            </a:r>
          </a:p>
          <a:p>
            <a:r>
              <a:rPr lang="en-US" dirty="0" smtClean="0"/>
              <a:t>Binary fission, budding, fragmentation, spore formation.</a:t>
            </a:r>
          </a:p>
          <a:p>
            <a:r>
              <a:rPr lang="en-US" dirty="0" smtClean="0"/>
              <a:t>Examples: Earthworms, tapeworms, flatworms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939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Spermatogenesis</a:t>
            </a:r>
          </a:p>
          <a:p>
            <a:r>
              <a:rPr lang="en-US" sz="2000" dirty="0" smtClean="0"/>
              <a:t>Spermatocytogenesis divides to form a diploid intermediate cell called a primary spermatocyte.</a:t>
            </a:r>
          </a:p>
          <a:p>
            <a:r>
              <a:rPr lang="en-US" sz="2000" dirty="0" smtClean="0"/>
              <a:t>Then the primary spermatocyte will copy its DNA and undergo meiosis to produce two haploid cells.</a:t>
            </a:r>
          </a:p>
          <a:p>
            <a:r>
              <a:rPr lang="en-US" sz="2000" dirty="0" smtClean="0"/>
              <a:t>The creation of spermatids form secondary spermatocytes.</a:t>
            </a:r>
          </a:p>
          <a:p>
            <a:r>
              <a:rPr lang="en-US" sz="2000" dirty="0" smtClean="0"/>
              <a:t>They then begin to grow a tail and develop. </a:t>
            </a:r>
          </a:p>
        </p:txBody>
      </p:sp>
    </p:spTree>
    <p:extLst>
      <p:ext uri="{BB962C8B-B14F-4D97-AF65-F5344CB8AC3E}">
        <p14:creationId xmlns:p14="http://schemas.microsoft.com/office/powerpoint/2010/main" val="32532762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u="sng" dirty="0" smtClean="0"/>
              <a:t>Oogenesis</a:t>
            </a:r>
          </a:p>
          <a:p>
            <a:r>
              <a:rPr lang="en-US" sz="2000" dirty="0" smtClean="0"/>
              <a:t>The making of an egg cell</a:t>
            </a:r>
          </a:p>
          <a:p>
            <a:r>
              <a:rPr lang="en-US" sz="2000" dirty="0" smtClean="0"/>
              <a:t>Oogenesis process is happening when a primary oocyte turns into a ovum after undergoing meiosis.</a:t>
            </a:r>
          </a:p>
          <a:p>
            <a:r>
              <a:rPr lang="en-US" sz="2000" dirty="0" smtClean="0"/>
              <a:t>Large quantity is required to store nutrients</a:t>
            </a:r>
          </a:p>
          <a:p>
            <a:r>
              <a:rPr lang="en-US" sz="2000" dirty="0" smtClean="0"/>
              <a:t>Primary oocyte-Meiosis I occurs-synapsis occurs and tetrads for as well as crossing over-secondary oocyte (first polar body)-Meiosis II-ootid (another polar body)-one polar body undergoes meiosis II-forming 2 more polar bodies-disintegrate leaving ootid-maturation-matures into a ovum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365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075537" cy="4182035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Stomach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Small Intestine </a:t>
            </a:r>
            <a:r>
              <a:rPr lang="en-US" sz="2800" dirty="0" smtClean="0"/>
              <a:t>(duodenum, ileum, jejunum)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Large Intestine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555" y="2070846"/>
            <a:ext cx="3633136" cy="44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6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Menstrual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Shed the endometrium if the conception does nit occur during the cycle.</a:t>
            </a:r>
          </a:p>
          <a:p>
            <a:r>
              <a:rPr lang="en-US" dirty="0" smtClean="0"/>
              <a:t>Sexually active while in the menstrual or out of the cycle.</a:t>
            </a:r>
          </a:p>
          <a:p>
            <a:r>
              <a:rPr lang="en-US" dirty="0" smtClean="0"/>
              <a:t>Humans show no external signs of being in the menstrual cycle.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Estrous Cycle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Reabsorb the endometrium if the conception does not occur during the cycle.</a:t>
            </a:r>
          </a:p>
          <a:p>
            <a:r>
              <a:rPr lang="en-US" dirty="0" smtClean="0"/>
              <a:t>Sexually active only during the cycle (being in heat).</a:t>
            </a:r>
          </a:p>
          <a:p>
            <a:r>
              <a:rPr lang="en-US" dirty="0" smtClean="0"/>
              <a:t>Females give off a bloody vaginal discharge.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506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Cycle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Menstrual Cycle</a:t>
            </a:r>
          </a:p>
          <a:p>
            <a:r>
              <a:rPr lang="en-US" sz="2000" dirty="0" smtClean="0"/>
              <a:t>Regulated by the hormone estrogen.</a:t>
            </a:r>
          </a:p>
          <a:p>
            <a:r>
              <a:rPr lang="en-US" sz="2000" dirty="0" smtClean="0"/>
              <a:t>First half of the cycle the estrogen will increase.</a:t>
            </a:r>
          </a:p>
          <a:p>
            <a:r>
              <a:rPr lang="en-US" sz="2000" dirty="0" smtClean="0"/>
              <a:t>Middle of the cycle the egg will travel down the fallopian tube in the uterus.</a:t>
            </a:r>
          </a:p>
          <a:p>
            <a:r>
              <a:rPr lang="en-US" sz="2000" dirty="0" smtClean="0"/>
              <a:t>Depending if a sperm enters the egg or out. If it does she becomes pregnant but if a sperm doesn’t show the body will drain itself.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948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5057302" cy="4182035"/>
          </a:xfrm>
        </p:spPr>
        <p:txBody>
          <a:bodyPr>
            <a:normAutofit fontScale="92500" lnSpcReduction="20000"/>
          </a:bodyPr>
          <a:lstStyle/>
          <a:p>
            <a:r>
              <a:rPr lang="en-US" sz="3200" u="sng" dirty="0" smtClean="0"/>
              <a:t>Development</a:t>
            </a:r>
          </a:p>
          <a:p>
            <a:r>
              <a:rPr lang="en-US" sz="2000" dirty="0" smtClean="0"/>
              <a:t>Zygote will undergo cleavage (mitosis) to produce a blastula.</a:t>
            </a:r>
          </a:p>
          <a:p>
            <a:r>
              <a:rPr lang="en-US" sz="2000" dirty="0" smtClean="0"/>
              <a:t>Blastula is a hollow ball of cells.</a:t>
            </a:r>
          </a:p>
          <a:p>
            <a:r>
              <a:rPr lang="en-US" sz="2000" dirty="0" smtClean="0"/>
              <a:t>Cells will then move inward over a piece of the blastopore.</a:t>
            </a:r>
          </a:p>
          <a:p>
            <a:r>
              <a:rPr lang="en-US" sz="2000" dirty="0" smtClean="0"/>
              <a:t>This forms the digestive system.</a:t>
            </a:r>
          </a:p>
          <a:p>
            <a:r>
              <a:rPr lang="en-US" sz="2000" dirty="0" smtClean="0"/>
              <a:t>Then the germ layers will form.</a:t>
            </a:r>
          </a:p>
          <a:p>
            <a:r>
              <a:rPr lang="en-US" sz="2000" dirty="0" smtClean="0"/>
              <a:t>Some animals have two layers while others have three.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68" y="3316941"/>
            <a:ext cx="2810595" cy="15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583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190773" cy="4182035"/>
          </a:xfrm>
        </p:spPr>
        <p:txBody>
          <a:bodyPr>
            <a:normAutofit fontScale="85000" lnSpcReduction="10000"/>
          </a:bodyPr>
          <a:lstStyle/>
          <a:p>
            <a:r>
              <a:rPr lang="en-US" sz="3200" u="sng" dirty="0" smtClean="0"/>
              <a:t>Germ Layers</a:t>
            </a:r>
          </a:p>
          <a:p>
            <a:r>
              <a:rPr lang="en-US" sz="2000" dirty="0" smtClean="0"/>
              <a:t>A germ layer is a bunch of cell formed during embryogenesis.</a:t>
            </a:r>
          </a:p>
          <a:p>
            <a:r>
              <a:rPr lang="en-US" sz="2000" dirty="0" smtClean="0"/>
              <a:t>The three germ layers are ectoderm, mesoderm, and endoderm.</a:t>
            </a:r>
          </a:p>
          <a:p>
            <a:r>
              <a:rPr lang="en-US" sz="2000" dirty="0" smtClean="0"/>
              <a:t>Ectoderm-hair, nails, epidermis, lens of the eye</a:t>
            </a:r>
          </a:p>
          <a:p>
            <a:r>
              <a:rPr lang="en-US" sz="2000" dirty="0" smtClean="0"/>
              <a:t>Mesoderm-testes, ovaries, heart, bone, cartilage, muscles</a:t>
            </a:r>
          </a:p>
          <a:p>
            <a:r>
              <a:rPr lang="en-US" sz="2000" dirty="0" smtClean="0"/>
              <a:t>Endoderm-lungs, bronchi, vagina, urinary bladder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48" y="2390588"/>
            <a:ext cx="3860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8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942285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Disorders</a:t>
            </a:r>
          </a:p>
          <a:p>
            <a:r>
              <a:rPr lang="en-US" sz="2000" dirty="0" smtClean="0"/>
              <a:t>Hydrocele-seen in men older than 40 fluid builds up around the testes</a:t>
            </a:r>
          </a:p>
          <a:p>
            <a:endParaRPr lang="en-US" sz="2000" dirty="0"/>
          </a:p>
          <a:p>
            <a:r>
              <a:rPr lang="en-US" sz="2000" dirty="0" smtClean="0"/>
              <a:t>Cervicitis-inflammation of the uterine cervix, there is also a constant lubricant keeping the vagina wet causing the growth of bacteria.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460" y="2540000"/>
            <a:ext cx="4338613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025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Hydrocele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Symptoms: swollen testicle</a:t>
            </a:r>
            <a:endParaRPr lang="en-US" dirty="0"/>
          </a:p>
          <a:p>
            <a:r>
              <a:rPr lang="en-US" dirty="0" smtClean="0"/>
              <a:t>Prevalence: 10% male infants, can also occur in boys  from 2-5 years</a:t>
            </a:r>
            <a:endParaRPr lang="en-US" dirty="0"/>
          </a:p>
          <a:p>
            <a:r>
              <a:rPr lang="en-US" dirty="0" smtClean="0"/>
              <a:t>Treatment: To remove fluid with a needle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Cervicitis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Symptoms: vaginal discharge, bleeding, itching</a:t>
            </a:r>
            <a:endParaRPr lang="en-US" dirty="0"/>
          </a:p>
          <a:p>
            <a:r>
              <a:rPr lang="en-US" dirty="0" smtClean="0"/>
              <a:t>Prevalence: 40% of women have a sexual disease</a:t>
            </a:r>
            <a:endParaRPr lang="en-US" dirty="0"/>
          </a:p>
          <a:p>
            <a:r>
              <a:rPr lang="en-US" dirty="0" smtClean="0"/>
              <a:t>Treatment: Special drugs and no intercourse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56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3161013"/>
            <a:ext cx="7612063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Nervous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659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963898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Function</a:t>
            </a:r>
          </a:p>
          <a:p>
            <a:r>
              <a:rPr lang="en-US" sz="2000" dirty="0" smtClean="0"/>
              <a:t>The nervousness' main function is to transmit signal through the body so that the body knows how to kick a ball or catch a ball.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073" y="2265827"/>
            <a:ext cx="4304097" cy="39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636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Two Nervous Systems</a:t>
            </a:r>
          </a:p>
          <a:p>
            <a:r>
              <a:rPr lang="en-US" sz="2000" dirty="0" smtClean="0"/>
              <a:t>Central nervous system-</a:t>
            </a:r>
          </a:p>
          <a:p>
            <a:r>
              <a:rPr lang="en-US" sz="2000" dirty="0" smtClean="0"/>
              <a:t>Made up of the brain and spinal cord</a:t>
            </a:r>
          </a:p>
          <a:p>
            <a:r>
              <a:rPr lang="en-US" sz="2000" dirty="0" smtClean="0"/>
              <a:t>Peripheral nervous system-</a:t>
            </a:r>
          </a:p>
          <a:p>
            <a:r>
              <a:rPr lang="en-US" sz="2000" dirty="0" smtClean="0"/>
              <a:t>Made up of sensory neurons, motor neurons.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3964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342224" cy="4182035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Impulse Travels</a:t>
            </a:r>
          </a:p>
          <a:p>
            <a:r>
              <a:rPr lang="en-US" sz="2000" dirty="0" smtClean="0"/>
              <a:t>Dendrites carry the impulses toward the neuron cells body.</a:t>
            </a:r>
          </a:p>
          <a:p>
            <a:r>
              <a:rPr lang="en-US" sz="2000" dirty="0" smtClean="0"/>
              <a:t>Axon carries the impulses away from the body.</a:t>
            </a:r>
          </a:p>
          <a:p>
            <a:r>
              <a:rPr lang="en-US" sz="2000" dirty="0" smtClean="0"/>
              <a:t>This requires ATP which it gets from 3 sodium and 2 potassium.</a:t>
            </a:r>
          </a:p>
          <a:p>
            <a:r>
              <a:rPr lang="en-US" sz="2000" dirty="0" smtClean="0"/>
              <a:t>Action potential happens when a neuron sends information.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073" y="2162735"/>
            <a:ext cx="3163046" cy="40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6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3061</TotalTime>
  <Words>5876</Words>
  <Application>Microsoft Macintosh PowerPoint</Application>
  <PresentationFormat>On-screen Show (4:3)</PresentationFormat>
  <Paragraphs>877</Paragraphs>
  <Slides>132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3" baseType="lpstr">
      <vt:lpstr>Habitat</vt:lpstr>
      <vt:lpstr>Human Body Systems Project Part 1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 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Digestive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Circulatory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Immune System</vt:lpstr>
      <vt:lpstr>PowerPoint Presentation</vt:lpstr>
      <vt:lpstr>Immune System</vt:lpstr>
      <vt:lpstr>Immune System</vt:lpstr>
      <vt:lpstr>Excretory System</vt:lpstr>
      <vt:lpstr>Excretory System</vt:lpstr>
      <vt:lpstr>Excretory System</vt:lpstr>
      <vt:lpstr>Excretory Waste</vt:lpstr>
      <vt:lpstr>Excretory Waste</vt:lpstr>
      <vt:lpstr>Excretory Waste</vt:lpstr>
      <vt:lpstr>Excretory System</vt:lpstr>
      <vt:lpstr>Endocrine System</vt:lpstr>
      <vt:lpstr>Endocrine System</vt:lpstr>
      <vt:lpstr>Endocrine System</vt:lpstr>
      <vt:lpstr>Endocrine System</vt:lpstr>
      <vt:lpstr>Endocrine System</vt:lpstr>
      <vt:lpstr>Endocrine System</vt:lpstr>
      <vt:lpstr>Endocrine System</vt:lpstr>
      <vt:lpstr>Reproductive System</vt:lpstr>
      <vt:lpstr>Reproductive System</vt:lpstr>
      <vt:lpstr>Reproductive System</vt:lpstr>
      <vt:lpstr>Reproductive System</vt:lpstr>
      <vt:lpstr>Reproductive System</vt:lpstr>
      <vt:lpstr>Reproductive System</vt:lpstr>
      <vt:lpstr>Reproductive Cycle</vt:lpstr>
      <vt:lpstr>Reproductive System</vt:lpstr>
      <vt:lpstr>Reproductive System</vt:lpstr>
      <vt:lpstr>Reproductive System</vt:lpstr>
      <vt:lpstr>Reproductive System</vt:lpstr>
      <vt:lpstr>Nervous System</vt:lpstr>
      <vt:lpstr>Nervous System</vt:lpstr>
      <vt:lpstr>Nervous System</vt:lpstr>
      <vt:lpstr>Nervous System</vt:lpstr>
      <vt:lpstr>Nervous System</vt:lpstr>
      <vt:lpstr>Senses</vt:lpstr>
      <vt:lpstr>Senses</vt:lpstr>
      <vt:lpstr>Senses</vt:lpstr>
      <vt:lpstr>Senses</vt:lpstr>
      <vt:lpstr>Muscular System</vt:lpstr>
      <vt:lpstr>Muscular System</vt:lpstr>
      <vt:lpstr>Muscular System</vt:lpstr>
      <vt:lpstr>Muscular System</vt:lpstr>
      <vt:lpstr>Muscular System</vt:lpstr>
      <vt:lpstr>Skeletal System</vt:lpstr>
      <vt:lpstr>Skeletal System</vt:lpstr>
      <vt:lpstr>Skeletal System</vt:lpstr>
      <vt:lpstr>Skeletal System</vt:lpstr>
      <vt:lpstr>Skeletal System</vt:lpstr>
      <vt:lpstr>Skeletal System</vt:lpstr>
      <vt:lpstr>Skeletal System</vt:lpstr>
      <vt:lpstr>Skeletal System</vt:lpstr>
      <vt:lpstr>Skeletal System</vt:lpstr>
      <vt:lpstr>Skeletal System</vt:lpstr>
      <vt:lpstr>Skeletal System</vt:lpstr>
      <vt:lpstr>Bibliography for Digestion</vt:lpstr>
      <vt:lpstr>Bibliography for Circulatory</vt:lpstr>
      <vt:lpstr>Bibliography for Respiratory</vt:lpstr>
      <vt:lpstr>Bibliography for Immune</vt:lpstr>
      <vt:lpstr>Bibliography for the Excretory</vt:lpstr>
      <vt:lpstr>Bibliography for Endocrine</vt:lpstr>
      <vt:lpstr>Bibliography for Reproductive</vt:lpstr>
      <vt:lpstr>Bibliography for Reproductive</vt:lpstr>
      <vt:lpstr>Bibliography for Nervous</vt:lpstr>
      <vt:lpstr>Bibliography for Senses</vt:lpstr>
      <vt:lpstr>Bibliography for Muscular/Skeletal</vt:lpstr>
      <vt:lpstr>Bibliography for Muscular /Skeletal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 Project Part 1</dc:title>
  <dc:creator>Office 2004 Test Drive User</dc:creator>
  <cp:lastModifiedBy>Office 2004 Test Drive User</cp:lastModifiedBy>
  <cp:revision>100</cp:revision>
  <dcterms:created xsi:type="dcterms:W3CDTF">2012-04-25T00:50:18Z</dcterms:created>
  <dcterms:modified xsi:type="dcterms:W3CDTF">2012-04-30T07:23:04Z</dcterms:modified>
</cp:coreProperties>
</file>