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7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6D7B69-3363-8647-A042-E5E23206DD5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EAB6F7-6EB4-AB4E-84A2-ECE6C7F26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anmac.co.uk/muscle.htm" TargetMode="External"/><Relationship Id="rId4" Type="http://schemas.openxmlformats.org/officeDocument/2006/relationships/hyperlink" Target="http://163.16.28.248/bio/activelearner/38/ch38c1.html" TargetMode="External"/><Relationship Id="rId5" Type="http://schemas.openxmlformats.org/officeDocument/2006/relationships/hyperlink" Target="http://www.teachpe.com/anatomy/sliding_filament.php" TargetMode="External"/><Relationship Id="rId6" Type="http://schemas.openxmlformats.org/officeDocument/2006/relationships/hyperlink" Target="http://www.ehow.com/facts_5525134_diseases-disorders-muscular-system.html" TargetMode="External"/><Relationship Id="rId7" Type="http://schemas.openxmlformats.org/officeDocument/2006/relationships/hyperlink" Target="http://www.ncbi.nlm.nih.gov/pubmedhealth/PMH0001724/" TargetMode="External"/><Relationship Id="rId8" Type="http://schemas.openxmlformats.org/officeDocument/2006/relationships/hyperlink" Target="http://www.ncbi.nlm.nih.gov/pubmedhealth/PMH0001731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hs.westport.k12.ct.us/mjvl/anatomy/MandalaWeb/muscula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</a:t>
            </a:r>
            <a:r>
              <a:rPr lang="en-US" dirty="0" err="1" smtClean="0"/>
              <a:t>Wiemann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System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Stabilize the body and produce movement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Muscle 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 smtClean="0"/>
              <a:t>Cardia</a:t>
            </a:r>
            <a:r>
              <a:rPr lang="en-US" dirty="0" err="1" smtClean="0"/>
              <a:t>c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Located in heart</a:t>
            </a:r>
          </a:p>
          <a:p>
            <a:pPr lvl="1"/>
            <a:r>
              <a:rPr dirty="0" smtClean="0"/>
              <a:t>Has </a:t>
            </a:r>
            <a:r>
              <a:rPr dirty="0"/>
              <a:t>striations of alternating light and dark bands</a:t>
            </a:r>
            <a:r>
              <a:rPr dirty="0" smtClean="0"/>
              <a:t>.</a:t>
            </a:r>
            <a:endParaRPr lang="en-US" dirty="0"/>
          </a:p>
          <a:p>
            <a:pPr lvl="1"/>
            <a:r>
              <a:rPr dirty="0" smtClean="0"/>
              <a:t>Contraction </a:t>
            </a:r>
            <a:r>
              <a:rPr dirty="0"/>
              <a:t>is subconscious</a:t>
            </a:r>
            <a:r>
              <a:rPr dirty="0" smtClean="0"/>
              <a:t>.</a:t>
            </a:r>
            <a:endParaRPr lang="en-US" dirty="0"/>
          </a:p>
          <a:p>
            <a:r>
              <a:rPr dirty="0" smtClean="0"/>
              <a:t>Smoot</a:t>
            </a:r>
            <a:r>
              <a:rPr lang="en-US" dirty="0" smtClean="0"/>
              <a:t>h: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ocated in </a:t>
            </a:r>
            <a:r>
              <a:rPr dirty="0" smtClean="0"/>
              <a:t>blood </a:t>
            </a:r>
            <a:r>
              <a:rPr dirty="0"/>
              <a:t>vessels, stomach, intestines, and </a:t>
            </a:r>
            <a:r>
              <a:rPr dirty="0" smtClean="0"/>
              <a:t>bladder</a:t>
            </a:r>
            <a:endParaRPr lang="en-US" dirty="0" smtClean="0"/>
          </a:p>
          <a:p>
            <a:pPr lvl="1"/>
            <a:r>
              <a:rPr lang="en-US" dirty="0" smtClean="0"/>
              <a:t>N</a:t>
            </a:r>
            <a:r>
              <a:rPr dirty="0" smtClean="0"/>
              <a:t>ot striated</a:t>
            </a:r>
            <a:endParaRPr lang="en-US" dirty="0" smtClean="0"/>
          </a:p>
          <a:p>
            <a:pPr lvl="1"/>
            <a:r>
              <a:rPr lang="en-US" dirty="0" smtClean="0"/>
              <a:t>Contraction </a:t>
            </a:r>
            <a:r>
              <a:rPr dirty="0" smtClean="0"/>
              <a:t>is </a:t>
            </a:r>
            <a:r>
              <a:rPr dirty="0"/>
              <a:t>subconscious</a:t>
            </a:r>
            <a:r>
              <a:rPr dirty="0" smtClean="0"/>
              <a:t>.</a:t>
            </a:r>
            <a:endParaRPr lang="en-US" dirty="0"/>
          </a:p>
          <a:p>
            <a:r>
              <a:rPr dirty="0" smtClean="0"/>
              <a:t>Skeletal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dirty="0" smtClean="0"/>
              <a:t>ttache</a:t>
            </a:r>
            <a:r>
              <a:rPr lang="en-US" dirty="0" smtClean="0"/>
              <a:t>s</a:t>
            </a:r>
            <a:r>
              <a:rPr dirty="0" smtClean="0"/>
              <a:t> </a:t>
            </a:r>
            <a:r>
              <a:rPr dirty="0"/>
              <a:t>to </a:t>
            </a:r>
            <a:r>
              <a:rPr dirty="0" smtClean="0"/>
              <a:t>bones</a:t>
            </a:r>
            <a:endParaRPr lang="en-US" dirty="0" smtClean="0"/>
          </a:p>
          <a:p>
            <a:pPr lvl="1"/>
            <a:r>
              <a:rPr lang="en-US" dirty="0" smtClean="0"/>
              <a:t>Has striations</a:t>
            </a:r>
          </a:p>
          <a:p>
            <a:pPr lvl="1"/>
            <a:r>
              <a:rPr dirty="0" smtClean="0"/>
              <a:t>Contraction </a:t>
            </a:r>
            <a:r>
              <a:rPr dirty="0"/>
              <a:t>is controlled consciously.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Muscle Tissues</a:t>
            </a:r>
            <a:endParaRPr lang="en-US" dirty="0"/>
          </a:p>
        </p:txBody>
      </p:sp>
      <p:pic>
        <p:nvPicPr>
          <p:cNvPr id="5" name="Picture 4" descr="muscul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82118" y="181270"/>
            <a:ext cx="6636711" cy="9124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</a:t>
            </a:r>
            <a:r>
              <a:rPr lang="en-US" dirty="0" err="1" smtClean="0"/>
              <a:t>Saromere</a:t>
            </a:r>
            <a:endParaRPr lang="en-US" dirty="0"/>
          </a:p>
        </p:txBody>
      </p:sp>
      <p:pic>
        <p:nvPicPr>
          <p:cNvPr id="5" name="Picture 4" descr="muscle th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0600" y="1425388"/>
            <a:ext cx="9144001" cy="664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Filament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Nervous impulse arrives at NMJ </a:t>
            </a:r>
          </a:p>
          <a:p>
            <a:r>
              <a:rPr lang="en-US" dirty="0" smtClean="0"/>
              <a:t>Ach is released and causes depolarization</a:t>
            </a:r>
          </a:p>
          <a:p>
            <a:r>
              <a:rPr lang="en-US" dirty="0" smtClean="0"/>
              <a:t>Ca++ is released from </a:t>
            </a:r>
            <a:r>
              <a:rPr lang="en-US" dirty="0" err="1" smtClean="0"/>
              <a:t>sarcoplasmic</a:t>
            </a:r>
            <a:r>
              <a:rPr lang="en-US" dirty="0" smtClean="0"/>
              <a:t> reticulum</a:t>
            </a:r>
          </a:p>
          <a:p>
            <a:r>
              <a:rPr lang="en-US" dirty="0" smtClean="0"/>
              <a:t>Ca++ binds to </a:t>
            </a:r>
            <a:r>
              <a:rPr lang="en-US" dirty="0" err="1" smtClean="0"/>
              <a:t>Troponin</a:t>
            </a:r>
            <a:r>
              <a:rPr lang="en-US" dirty="0" smtClean="0"/>
              <a:t> allowing myosin filaments to attach to </a:t>
            </a:r>
            <a:r>
              <a:rPr lang="en-US" dirty="0" err="1" smtClean="0"/>
              <a:t>actin</a:t>
            </a:r>
            <a:r>
              <a:rPr lang="en-US" dirty="0" smtClean="0"/>
              <a:t>, forming a cross-bridge</a:t>
            </a:r>
          </a:p>
          <a:p>
            <a:r>
              <a:rPr lang="en-US" dirty="0" smtClean="0"/>
              <a:t>ATP breaks down and releases energy which enables myosin to pull </a:t>
            </a:r>
            <a:r>
              <a:rPr lang="en-US" dirty="0" err="1" smtClean="0"/>
              <a:t>actin</a:t>
            </a:r>
            <a:r>
              <a:rPr lang="en-US" dirty="0" smtClean="0"/>
              <a:t> filaments inward to shorten the muscle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Duchenne</a:t>
            </a:r>
            <a:r>
              <a:rPr lang="en-US" dirty="0" smtClean="0"/>
              <a:t> Muscular 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 X-linked genetic disorder caused by a defective gene for </a:t>
            </a:r>
            <a:r>
              <a:rPr lang="en-US" dirty="0" err="1" smtClean="0"/>
              <a:t>dystrophin</a:t>
            </a:r>
            <a:r>
              <a:rPr lang="en-US" dirty="0" smtClean="0"/>
              <a:t> – a muscle protein   </a:t>
            </a:r>
          </a:p>
          <a:p>
            <a:r>
              <a:rPr lang="en-US" dirty="0" smtClean="0"/>
              <a:t>Signs and symptoms: fatigue, muscle weakness which begins in legs and pelvis, frequent falls, difficulty walking-especially by age 12</a:t>
            </a:r>
          </a:p>
          <a:p>
            <a:r>
              <a:rPr lang="en-US" dirty="0" smtClean="0"/>
              <a:t>Prevalence: 1 out of 3600 male infants</a:t>
            </a:r>
          </a:p>
          <a:p>
            <a:r>
              <a:rPr lang="en-US" dirty="0" smtClean="0"/>
              <a:t>Treatment: no cure, treatment aims to control symptoms to maximize quality of life, encourage activity to strengthen muscles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Myasthenia Gravis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neuromuscular/autoimmune disorder where the immune system produces antibodies that block the muscle cells from receiving messages from nerves</a:t>
            </a:r>
          </a:p>
          <a:p>
            <a:r>
              <a:rPr lang="en-US" dirty="0" smtClean="0"/>
              <a:t>Signs and symptoms: Breathing difficulty, difficulty climbing stairs/talking/maintaining steady gaze, fatigue, double vision, eyelid drooping</a:t>
            </a:r>
          </a:p>
          <a:p>
            <a:r>
              <a:rPr lang="en-US" dirty="0" smtClean="0"/>
              <a:t>Prevalence: 14-20/100,000</a:t>
            </a:r>
          </a:p>
          <a:p>
            <a:r>
              <a:rPr lang="en-US" dirty="0" smtClean="0"/>
              <a:t>Treatment: no known cure, medications to improve nerve communication and/or suppress the </a:t>
            </a:r>
            <a:r>
              <a:rPr lang="en-US" smtClean="0"/>
              <a:t>immune system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u="sng" dirty="0">
                <a:hlinkClick r:id="rId2"/>
              </a:rPr>
              <a:t>http://shs.westport.k12.ct.us/mjvl/anatomy/MandalaWeb/muscular.</a:t>
            </a:r>
            <a:r>
              <a:rPr u="sng" dirty="0" smtClean="0">
                <a:hlinkClick r:id="rId2"/>
              </a:rPr>
              <a:t>htm</a:t>
            </a:r>
            <a:endParaRPr lang="en-US" u="sng" dirty="0"/>
          </a:p>
          <a:p>
            <a:r>
              <a:rPr u="sng" dirty="0" smtClean="0">
                <a:hlinkClick r:id="rId3"/>
              </a:rPr>
              <a:t>http</a:t>
            </a:r>
            <a:r>
              <a:rPr u="sng" dirty="0">
                <a:hlinkClick r:id="rId3"/>
              </a:rPr>
              <a:t>://www.brianmac.co.uk/muscle.htm</a:t>
            </a:r>
            <a:r>
              <a:rPr dirty="0" smtClean="0"/>
              <a:t/>
            </a:r>
            <a:br>
              <a:rPr dirty="0" smtClean="0"/>
            </a:br>
            <a:r>
              <a:rPr u="sng" dirty="0">
                <a:hlinkClick r:id="rId4"/>
              </a:rPr>
              <a:t>http://163.16.28.248/bio/activelearner/38/ch38c1.</a:t>
            </a:r>
            <a:r>
              <a:rPr u="sng" dirty="0" smtClean="0">
                <a:hlinkClick r:id="rId4"/>
              </a:rPr>
              <a:t>html</a:t>
            </a:r>
            <a:endParaRPr lang="en-US" u="sng" dirty="0"/>
          </a:p>
          <a:p>
            <a:r>
              <a:rPr u="sng" dirty="0" smtClean="0">
                <a:hlinkClick r:id="rId5"/>
              </a:rPr>
              <a:t>http</a:t>
            </a:r>
            <a:r>
              <a:rPr u="sng" dirty="0">
                <a:hlinkClick r:id="rId5"/>
              </a:rPr>
              <a:t>://www.teachpe.com/anatomy/sliding_filament.</a:t>
            </a:r>
            <a:r>
              <a:rPr u="sng" dirty="0" smtClean="0">
                <a:hlinkClick r:id="rId5"/>
              </a:rPr>
              <a:t>php</a:t>
            </a:r>
            <a:endParaRPr lang="en-US" u="sng" dirty="0"/>
          </a:p>
          <a:p>
            <a:r>
              <a:rPr dirty="0" smtClean="0">
                <a:hlinkClick r:id="rId6"/>
              </a:rPr>
              <a:t>http</a:t>
            </a:r>
            <a:r>
              <a:rPr dirty="0">
                <a:hlinkClick r:id="rId6"/>
              </a:rPr>
              <a:t>://www.ehow.com/facts_5525134_diseases-disorders-muscular-system.</a:t>
            </a:r>
            <a:r>
              <a:rPr dirty="0" smtClean="0">
                <a:hlinkClick r:id="rId6"/>
              </a:rPr>
              <a:t>html</a:t>
            </a:r>
            <a:endParaRPr lang="en-US" dirty="0" smtClean="0"/>
          </a:p>
          <a:p>
            <a:r>
              <a:rPr dirty="0" smtClean="0">
                <a:hlinkClick r:id="rId7"/>
              </a:rPr>
              <a:t>http://www.ncbi.nlm.nih.gov/pubmedhealth/PMH0001724/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http://www.ncbi.nlm.nih.gov/pubmedhealth/PMH0001731/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77</TotalTime>
  <Words>364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Revolution</vt:lpstr>
      <vt:lpstr>Muscular System</vt:lpstr>
      <vt:lpstr>Muscular System Function</vt:lpstr>
      <vt:lpstr>Types of Muscle Tissues</vt:lpstr>
      <vt:lpstr>Types of Muscle Tissues</vt:lpstr>
      <vt:lpstr>Structure of Saromere</vt:lpstr>
      <vt:lpstr>Sliding Filament Model</vt:lpstr>
      <vt:lpstr> Duchenne Muscular Dystrophy</vt:lpstr>
      <vt:lpstr> Myasthenia Gravis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Muscular System</dc:title>
  <dc:creator>Megan</dc:creator>
  <cp:lastModifiedBy>Shelly Wiemann</cp:lastModifiedBy>
  <cp:revision>5</cp:revision>
  <dcterms:created xsi:type="dcterms:W3CDTF">2012-04-27T04:06:14Z</dcterms:created>
  <dcterms:modified xsi:type="dcterms:W3CDTF">2012-04-27T04:07:18Z</dcterms:modified>
</cp:coreProperties>
</file>