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6" r:id="rId7"/>
    <p:sldId id="262" r:id="rId8"/>
    <p:sldId id="264" r:id="rId9"/>
    <p:sldId id="265"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0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BD5A6821-76AA-D04D-AF53-BBAA22E7A8BF}" type="datetimeFigureOut">
              <a:rPr lang="en-US" smtClean="0"/>
              <a:t>3/1/12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605BDE0-8C60-E447-BC1F-C78B02860F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A6821-76AA-D04D-AF53-BBAA22E7A8BF}"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BDE0-8C60-E447-BC1F-C78B02860F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A6821-76AA-D04D-AF53-BBAA22E7A8BF}"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BDE0-8C60-E447-BC1F-C78B02860F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A6821-76AA-D04D-AF53-BBAA22E7A8BF}"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BDE0-8C60-E447-BC1F-C78B02860F5D}"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5A6821-76AA-D04D-AF53-BBAA22E7A8BF}"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BDE0-8C60-E447-BC1F-C78B02860F5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5A6821-76AA-D04D-AF53-BBAA22E7A8BF}" type="datetimeFigureOut">
              <a:rPr lang="en-US" smtClean="0"/>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5BDE0-8C60-E447-BC1F-C78B02860F5D}"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5A6821-76AA-D04D-AF53-BBAA22E7A8BF}" type="datetimeFigureOut">
              <a:rPr lang="en-US" smtClean="0"/>
              <a:t>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5BDE0-8C60-E447-BC1F-C78B02860F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5A6821-76AA-D04D-AF53-BBAA22E7A8BF}" type="datetimeFigureOut">
              <a:rPr lang="en-US" smtClean="0"/>
              <a:t>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5BDE0-8C60-E447-BC1F-C78B02860F5D}"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A6821-76AA-D04D-AF53-BBAA22E7A8BF}" type="datetimeFigureOut">
              <a:rPr lang="en-US" smtClean="0"/>
              <a:t>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5BDE0-8C60-E447-BC1F-C78B02860F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D5A6821-76AA-D04D-AF53-BBAA22E7A8BF}" type="datetimeFigureOut">
              <a:rPr lang="en-US" smtClean="0"/>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5BDE0-8C60-E447-BC1F-C78B02860F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BD5A6821-76AA-D04D-AF53-BBAA22E7A8BF}" type="datetimeFigureOut">
              <a:rPr lang="en-US" smtClean="0"/>
              <a:t>3/1/12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605BDE0-8C60-E447-BC1F-C78B02860F5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BD5A6821-76AA-D04D-AF53-BBAA22E7A8BF}" type="datetimeFigureOut">
              <a:rPr lang="en-US" smtClean="0"/>
              <a:t>3/1/12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605BDE0-8C60-E447-BC1F-C78B02860F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bbiology.wetpaint.com/page/Describe+the+features+of+alveoli+that+adapt+them+to+gas+exchange" TargetMode="External"/><Relationship Id="rId4" Type="http://schemas.openxmlformats.org/officeDocument/2006/relationships/hyperlink" Target="http://www.ehow.com/how-does_5117934_process-breathing.html" TargetMode="External"/><Relationship Id="rId5" Type="http://schemas.openxmlformats.org/officeDocument/2006/relationships/hyperlink" Target="http://kidshealth.org/parent/infections/bacterial_viral/sinusitis.html?tracking=P_RelatedArticle" TargetMode="External"/><Relationship Id="rId6" Type="http://schemas.openxmlformats.org/officeDocument/2006/relationships/hyperlink" Target="http://www.elmhurst.edu/~chm/vchembook/261carbondioxide.html" TargetMode="External"/><Relationship Id="rId7" Type="http://schemas.openxmlformats.org/officeDocument/2006/relationships/hyperlink" Target="http://sivanandammsw.blogspot.com/2010/10/health-effects-of-air-pollution.html" TargetMode="External"/><Relationship Id="rId1" Type="http://schemas.openxmlformats.org/officeDocument/2006/relationships/slideLayout" Target="../slideLayouts/slideLayout2.xml"/><Relationship Id="rId2" Type="http://schemas.openxmlformats.org/officeDocument/2006/relationships/hyperlink" Target="http://www.fi.edu/learn/heart/systems/respiratio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Respiratory System</a:t>
            </a:r>
            <a:endParaRPr lang="en-US" dirty="0"/>
          </a:p>
        </p:txBody>
      </p:sp>
      <p:sp>
        <p:nvSpPr>
          <p:cNvPr id="3" name="Subtitle 2"/>
          <p:cNvSpPr>
            <a:spLocks noGrp="1"/>
          </p:cNvSpPr>
          <p:nvPr>
            <p:ph type="subTitle" idx="1"/>
          </p:nvPr>
        </p:nvSpPr>
        <p:spPr/>
        <p:txBody>
          <a:bodyPr/>
          <a:lstStyle/>
          <a:p>
            <a:r>
              <a:rPr lang="en-US" dirty="0" smtClean="0"/>
              <a:t>Alex Wiemann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hlinkClick r:id="rId2"/>
              </a:rPr>
              <a:t>http://www.fi.edu/learn/heart/systems/respiration.htm</a:t>
            </a:r>
            <a:endParaRPr lang="en-US" dirty="0" smtClean="0"/>
          </a:p>
          <a:p>
            <a:r>
              <a:rPr lang="en-US" dirty="0" smtClean="0">
                <a:hlinkClick r:id="rId3"/>
              </a:rPr>
              <a:t>http://ibbiology.wetpaint.com/page/Describe+the+features+of+alveoli+that+adapt+them+to+gas+exchange</a:t>
            </a:r>
            <a:endParaRPr lang="en-US" dirty="0" smtClean="0"/>
          </a:p>
          <a:p>
            <a:r>
              <a:rPr lang="en-US" dirty="0" smtClean="0">
                <a:hlinkClick r:id="rId4"/>
              </a:rPr>
              <a:t>http://www.ehow.com/how-does_5117934_process-breathing.html</a:t>
            </a:r>
            <a:endParaRPr lang="en-US" dirty="0" smtClean="0"/>
          </a:p>
          <a:p>
            <a:r>
              <a:rPr lang="en-US" dirty="0" smtClean="0">
                <a:hlinkClick r:id="rId5"/>
              </a:rPr>
              <a:t>http://kidshealth.org/parent/infections/bacterial_viral/sinusitis.html?tracking=P_RelatedArticle#</a:t>
            </a:r>
            <a:endParaRPr lang="en-US" dirty="0" smtClean="0"/>
          </a:p>
          <a:p>
            <a:r>
              <a:rPr lang="en-US" dirty="0" smtClean="0">
                <a:hlinkClick r:id="rId6"/>
              </a:rPr>
              <a:t>http://www.elmhurst.edu/~chm/vchembook/261carbondioxide.html</a:t>
            </a:r>
            <a:endParaRPr lang="en-US" dirty="0" smtClean="0"/>
          </a:p>
          <a:p>
            <a:r>
              <a:rPr lang="en-US" dirty="0" smtClean="0">
                <a:hlinkClick r:id="rId7"/>
              </a:rPr>
              <a:t>http://sivanandammsw.blogspot.com/2010/10/health-effects-of-air-pollution.html</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Sources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respiratory system supplies the blood with oxygen in order for the blood to deliver oxygen to all parts of the body. </a:t>
            </a:r>
          </a:p>
          <a:p>
            <a:endParaRPr lang="en-US" dirty="0" smtClean="0"/>
          </a:p>
          <a:p>
            <a:r>
              <a:rPr lang="en-US" dirty="0" smtClean="0"/>
              <a:t>The respiratory system accomplishes this through breathing. </a:t>
            </a:r>
            <a:endParaRPr lang="en-US" dirty="0"/>
          </a:p>
        </p:txBody>
      </p:sp>
      <p:sp>
        <p:nvSpPr>
          <p:cNvPr id="2" name="Title 1"/>
          <p:cNvSpPr>
            <a:spLocks noGrp="1"/>
          </p:cNvSpPr>
          <p:nvPr>
            <p:ph type="title"/>
          </p:nvPr>
        </p:nvSpPr>
        <p:spPr/>
        <p:txBody>
          <a:bodyPr>
            <a:normAutofit fontScale="90000"/>
          </a:bodyPr>
          <a:lstStyle/>
          <a:p>
            <a:r>
              <a:rPr lang="en-US" dirty="0" smtClean="0"/>
              <a:t>Function of the Respiratory System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walls are close to a dense network of capillaries for gas exchange between air and blood. </a:t>
            </a:r>
          </a:p>
          <a:p>
            <a:r>
              <a:rPr lang="en-US" dirty="0" smtClean="0"/>
              <a:t>Millions of small alveoli provide large total surface area for greater gas exchange.</a:t>
            </a:r>
          </a:p>
          <a:p>
            <a:r>
              <a:rPr lang="en-US" dirty="0" smtClean="0"/>
              <a:t>Moist walls speed up diffusion of dissolved gas particles (oxygen and carbon dioxide).</a:t>
            </a:r>
          </a:p>
          <a:p>
            <a:r>
              <a:rPr lang="en-US" dirty="0" smtClean="0"/>
              <a:t>Thin walls (a single layer of flattened cells) allow for quick diffusion. </a:t>
            </a:r>
          </a:p>
          <a:p>
            <a:r>
              <a:rPr lang="en-US" dirty="0" smtClean="0"/>
              <a:t>Elastic walls allow for greater ventilation and thinner walls during exercise.</a:t>
            </a:r>
          </a:p>
          <a:p>
            <a:endParaRPr lang="en-US" dirty="0"/>
          </a:p>
        </p:txBody>
      </p:sp>
      <p:sp>
        <p:nvSpPr>
          <p:cNvPr id="2" name="Title 1"/>
          <p:cNvSpPr>
            <a:spLocks noGrp="1"/>
          </p:cNvSpPr>
          <p:nvPr>
            <p:ph type="title"/>
          </p:nvPr>
        </p:nvSpPr>
        <p:spPr/>
        <p:txBody>
          <a:bodyPr>
            <a:normAutofit fontScale="90000"/>
          </a:bodyPr>
          <a:lstStyle/>
          <a:p>
            <a:r>
              <a:rPr lang="en-US" dirty="0" smtClean="0"/>
              <a:t>Features of Alveoli for Gas Exchange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oxygen enters the</a:t>
            </a:r>
            <a:r>
              <a:rPr lang="en-US" b="1" dirty="0" smtClean="0"/>
              <a:t> lungs</a:t>
            </a:r>
            <a:r>
              <a:rPr lang="en-US" dirty="0" smtClean="0"/>
              <a:t>, it diffuses into the blood and triggers reactions. </a:t>
            </a:r>
          </a:p>
          <a:p>
            <a:r>
              <a:rPr lang="en-US" dirty="0" smtClean="0"/>
              <a:t>The oxygen reacts with and attaches to hemoglobin. </a:t>
            </a:r>
          </a:p>
          <a:p>
            <a:pPr lvl="1"/>
            <a:r>
              <a:rPr lang="en-US" dirty="0" smtClean="0"/>
              <a:t>This reaction with hemoglobin produces excess H</a:t>
            </a:r>
            <a:r>
              <a:rPr lang="en-US" baseline="30000" dirty="0" smtClean="0"/>
              <a:t>+</a:t>
            </a:r>
            <a:r>
              <a:rPr lang="en-US" dirty="0" smtClean="0"/>
              <a:t> ions which react with HCO</a:t>
            </a:r>
            <a:r>
              <a:rPr lang="en-US" baseline="-25000" dirty="0" smtClean="0"/>
              <a:t>3</a:t>
            </a:r>
            <a:r>
              <a:rPr lang="en-US" baseline="30000" dirty="0" smtClean="0"/>
              <a:t>-</a:t>
            </a:r>
            <a:r>
              <a:rPr lang="en-US" dirty="0" smtClean="0"/>
              <a:t> </a:t>
            </a:r>
            <a:r>
              <a:rPr lang="en-US" dirty="0" smtClean="0"/>
              <a:t>,</a:t>
            </a:r>
            <a:r>
              <a:rPr lang="en-US" dirty="0" smtClean="0"/>
              <a:t> producing H</a:t>
            </a:r>
            <a:r>
              <a:rPr lang="en-US" baseline="-25000" dirty="0" smtClean="0"/>
              <a:t>2</a:t>
            </a:r>
            <a:r>
              <a:rPr lang="en-US" dirty="0" smtClean="0"/>
              <a:t>CO</a:t>
            </a:r>
            <a:r>
              <a:rPr lang="en-US" baseline="-25000" dirty="0" smtClean="0"/>
              <a:t>3</a:t>
            </a:r>
            <a:r>
              <a:rPr lang="en-US" dirty="0" smtClean="0"/>
              <a:t>. This carbonic acid decomposes to CO</a:t>
            </a:r>
            <a:r>
              <a:rPr lang="en-US" baseline="-25000" dirty="0" smtClean="0"/>
              <a:t>2</a:t>
            </a:r>
            <a:r>
              <a:rPr lang="en-US" dirty="0" smtClean="0"/>
              <a:t> which diffuses out of the bloodstream.</a:t>
            </a:r>
            <a:endParaRPr lang="en-US" dirty="0"/>
          </a:p>
        </p:txBody>
      </p:sp>
      <p:sp>
        <p:nvSpPr>
          <p:cNvPr id="2" name="Title 1"/>
          <p:cNvSpPr>
            <a:spLocks noGrp="1"/>
          </p:cNvSpPr>
          <p:nvPr>
            <p:ph type="title"/>
          </p:nvPr>
        </p:nvSpPr>
        <p:spPr/>
        <p:txBody>
          <a:bodyPr>
            <a:normAutofit fontScale="90000"/>
          </a:bodyPr>
          <a:lstStyle/>
          <a:p>
            <a:r>
              <a:rPr lang="en-US" dirty="0" smtClean="0"/>
              <a:t>Carbon Dioxide and Oxygen Transport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Path of Oxygen Molecule</a:t>
            </a:r>
            <a:endParaRPr lang="en-US" dirty="0"/>
          </a:p>
        </p:txBody>
      </p:sp>
      <p:pic>
        <p:nvPicPr>
          <p:cNvPr id="4" name="Picture 3"/>
          <p:cNvPicPr>
            <a:picLocks noChangeAspect="1"/>
          </p:cNvPicPr>
          <p:nvPr/>
        </p:nvPicPr>
        <p:blipFill>
          <a:blip r:embed="rId2"/>
          <a:stretch>
            <a:fillRect/>
          </a:stretch>
        </p:blipFill>
        <p:spPr>
          <a:xfrm>
            <a:off x="937173" y="1719263"/>
            <a:ext cx="7099300" cy="4406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espiratory.jpg"/>
          <p:cNvPicPr>
            <a:picLocks noGrp="1" noChangeAspect="1"/>
          </p:cNvPicPr>
          <p:nvPr>
            <p:ph idx="1"/>
          </p:nvPr>
        </p:nvPicPr>
        <p:blipFill>
          <a:blip r:embed="rId2"/>
          <a:srcRect l="-75036" r="-75036"/>
          <a:stretch>
            <a:fillRect/>
          </a:stretch>
        </p:blipFill>
        <p:spPr>
          <a:xfrm rot="10800000">
            <a:off x="-4675939" y="-2098841"/>
            <a:ext cx="17763623" cy="9769308"/>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Breathing begins when a person inhales air through the nose or mouth. </a:t>
            </a:r>
          </a:p>
          <a:p>
            <a:r>
              <a:rPr lang="en-US" dirty="0" smtClean="0"/>
              <a:t>The air is pulled into the body and travels to the lungs because the expanding volume of the lungs creates low pressure. They fill up with air, causing them to expand. </a:t>
            </a:r>
          </a:p>
          <a:p>
            <a:r>
              <a:rPr lang="en-US" dirty="0" smtClean="0"/>
              <a:t>When the lungs expand, the diaphragm contracts and goes down, creating pressure in the chest. This is what causes the rise and fall of the chest while a person is inhaling and exhaling air.</a:t>
            </a:r>
          </a:p>
          <a:p>
            <a:r>
              <a:rPr lang="en-US" dirty="0" smtClean="0"/>
              <a:t>The pressure created by the lungs allows for the air to be exhaled with ease.</a:t>
            </a:r>
            <a:br>
              <a:rPr lang="en-US" dirty="0" smtClean="0"/>
            </a:br>
            <a:endParaRPr lang="en-US" dirty="0"/>
          </a:p>
          <a:p>
            <a:endParaRPr lang="en-US" dirty="0"/>
          </a:p>
        </p:txBody>
      </p:sp>
      <p:sp>
        <p:nvSpPr>
          <p:cNvPr id="2" name="Title 1"/>
          <p:cNvSpPr>
            <a:spLocks noGrp="1"/>
          </p:cNvSpPr>
          <p:nvPr>
            <p:ph type="title"/>
          </p:nvPr>
        </p:nvSpPr>
        <p:spPr/>
        <p:txBody>
          <a:bodyPr/>
          <a:lstStyle/>
          <a:p>
            <a:r>
              <a:rPr lang="en-US" dirty="0" smtClean="0"/>
              <a:t>Inhalation and Exhalation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Sinusitis is the infection of the sinuses when they become swollen or irritated.</a:t>
            </a:r>
          </a:p>
          <a:p>
            <a:r>
              <a:rPr lang="en-US" dirty="0" smtClean="0"/>
              <a:t>Symptoms include a stuffy or runny nose and a slight fever.</a:t>
            </a:r>
          </a:p>
          <a:p>
            <a:r>
              <a:rPr lang="en-US" dirty="0" smtClean="0"/>
              <a:t>Sinusitis affects everyone.</a:t>
            </a:r>
          </a:p>
          <a:p>
            <a:r>
              <a:rPr lang="en-US" dirty="0" smtClean="0"/>
              <a:t>Antibiotics, decongestants, and  antihistamines all help with the treatment of sinusitis.</a:t>
            </a:r>
            <a:endParaRPr lang="en-US" dirty="0"/>
          </a:p>
        </p:txBody>
      </p:sp>
      <p:sp>
        <p:nvSpPr>
          <p:cNvPr id="2" name="Title 1"/>
          <p:cNvSpPr>
            <a:spLocks noGrp="1"/>
          </p:cNvSpPr>
          <p:nvPr>
            <p:ph type="title"/>
          </p:nvPr>
        </p:nvSpPr>
        <p:spPr/>
        <p:txBody>
          <a:bodyPr/>
          <a:lstStyle/>
          <a:p>
            <a:r>
              <a:rPr lang="en-US" dirty="0" smtClean="0"/>
              <a:t>Sinusitis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Bronchiolitis</a:t>
            </a:r>
            <a:r>
              <a:rPr lang="en-US" dirty="0" smtClean="0"/>
              <a:t> is caused by an infection that affects bronchioles that lead to the lungs. When these airways become irritated, they swell and fill with mucus, making breathing difficult.</a:t>
            </a:r>
          </a:p>
          <a:p>
            <a:r>
              <a:rPr lang="en-US" dirty="0" smtClean="0"/>
              <a:t>Symptoms include stuffiness, a runny nose, a mild cough, and a mild fever.</a:t>
            </a:r>
          </a:p>
          <a:p>
            <a:r>
              <a:rPr lang="en-US" dirty="0" err="1" smtClean="0"/>
              <a:t>Bronchiolitis</a:t>
            </a:r>
            <a:r>
              <a:rPr lang="en-US" dirty="0" smtClean="0"/>
              <a:t> most often affects infants and young children since their small airways can much more easily become blocked than those of older kids or adults.</a:t>
            </a:r>
          </a:p>
          <a:p>
            <a:r>
              <a:rPr lang="en-US" dirty="0" smtClean="0"/>
              <a:t>The best treatment for most kids is time to recover and plenty of fluids.</a:t>
            </a:r>
          </a:p>
          <a:p>
            <a:endParaRPr lang="en-US" dirty="0"/>
          </a:p>
        </p:txBody>
      </p:sp>
      <p:sp>
        <p:nvSpPr>
          <p:cNvPr id="2" name="Title 1"/>
          <p:cNvSpPr>
            <a:spLocks noGrp="1"/>
          </p:cNvSpPr>
          <p:nvPr>
            <p:ph type="title"/>
          </p:nvPr>
        </p:nvSpPr>
        <p:spPr/>
        <p:txBody>
          <a:bodyPr/>
          <a:lstStyle/>
          <a:p>
            <a:r>
              <a:rPr lang="en-US" dirty="0" err="1" smtClean="0"/>
              <a:t>Bronchiolitis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163</TotalTime>
  <Words>529</Words>
  <Application>Microsoft Macintosh PowerPoint</Application>
  <PresentationFormat>On-screen Show (4:3)</PresentationFormat>
  <Paragraphs>45</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Concourse</vt:lpstr>
      <vt:lpstr>Respiratory System</vt:lpstr>
      <vt:lpstr>Function of the Respiratory System</vt:lpstr>
      <vt:lpstr>Features of Alveoli for Gas Exchange</vt:lpstr>
      <vt:lpstr>Carbon Dioxide and Oxygen Transport</vt:lpstr>
      <vt:lpstr>Path of Oxygen Molecule</vt:lpstr>
      <vt:lpstr>Slide 6</vt:lpstr>
      <vt:lpstr>Inhalation and Exhalation</vt:lpstr>
      <vt:lpstr>Sinusitis</vt:lpstr>
      <vt:lpstr>Bronchiolitis</vt:lpstr>
      <vt:lpstr>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Wiemann</dc:creator>
  <cp:lastModifiedBy>Shelly Wiemann</cp:lastModifiedBy>
  <cp:revision>3</cp:revision>
  <dcterms:created xsi:type="dcterms:W3CDTF">2012-03-02T04:13:01Z</dcterms:created>
  <dcterms:modified xsi:type="dcterms:W3CDTF">2012-03-02T06:56:36Z</dcterms:modified>
</cp:coreProperties>
</file>