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00"/>
  </p:notesMasterIdLst>
  <p:sldIdLst>
    <p:sldId id="256" r:id="rId2"/>
    <p:sldId id="349" r:id="rId3"/>
    <p:sldId id="360" r:id="rId4"/>
    <p:sldId id="354" r:id="rId5"/>
    <p:sldId id="355" r:id="rId6"/>
    <p:sldId id="357" r:id="rId7"/>
    <p:sldId id="358" r:id="rId8"/>
    <p:sldId id="300" r:id="rId9"/>
    <p:sldId id="316" r:id="rId10"/>
    <p:sldId id="317" r:id="rId11"/>
    <p:sldId id="318" r:id="rId12"/>
    <p:sldId id="323" r:id="rId13"/>
    <p:sldId id="324" r:id="rId14"/>
    <p:sldId id="320" r:id="rId15"/>
    <p:sldId id="319" r:id="rId16"/>
    <p:sldId id="321" r:id="rId17"/>
    <p:sldId id="322" r:id="rId18"/>
    <p:sldId id="301" r:id="rId19"/>
    <p:sldId id="302" r:id="rId20"/>
    <p:sldId id="297" r:id="rId21"/>
    <p:sldId id="303" r:id="rId22"/>
    <p:sldId id="304" r:id="rId23"/>
    <p:sldId id="305" r:id="rId24"/>
    <p:sldId id="325" r:id="rId25"/>
    <p:sldId id="306" r:id="rId26"/>
    <p:sldId id="326" r:id="rId27"/>
    <p:sldId id="307" r:id="rId28"/>
    <p:sldId id="308" r:id="rId29"/>
    <p:sldId id="309" r:id="rId30"/>
    <p:sldId id="310" r:id="rId31"/>
    <p:sldId id="311" r:id="rId32"/>
    <p:sldId id="312" r:id="rId33"/>
    <p:sldId id="313" r:id="rId34"/>
    <p:sldId id="314" r:id="rId35"/>
    <p:sldId id="315" r:id="rId36"/>
    <p:sldId id="298" r:id="rId37"/>
    <p:sldId id="299" r:id="rId38"/>
    <p:sldId id="292" r:id="rId39"/>
    <p:sldId id="295" r:id="rId40"/>
    <p:sldId id="296" r:id="rId41"/>
    <p:sldId id="328" r:id="rId42"/>
    <p:sldId id="329" r:id="rId43"/>
    <p:sldId id="330" r:id="rId44"/>
    <p:sldId id="334" r:id="rId45"/>
    <p:sldId id="331" r:id="rId46"/>
    <p:sldId id="332" r:id="rId47"/>
    <p:sldId id="333" r:id="rId48"/>
    <p:sldId id="327" r:id="rId49"/>
    <p:sldId id="335" r:id="rId50"/>
    <p:sldId id="336" r:id="rId51"/>
    <p:sldId id="337" r:id="rId52"/>
    <p:sldId id="338" r:id="rId53"/>
    <p:sldId id="339" r:id="rId54"/>
    <p:sldId id="340" r:id="rId55"/>
    <p:sldId id="341" r:id="rId56"/>
    <p:sldId id="342" r:id="rId57"/>
    <p:sldId id="343" r:id="rId58"/>
    <p:sldId id="344" r:id="rId59"/>
    <p:sldId id="293" r:id="rId60"/>
    <p:sldId id="294" r:id="rId61"/>
    <p:sldId id="283" r:id="rId62"/>
    <p:sldId id="286" r:id="rId63"/>
    <p:sldId id="287" r:id="rId64"/>
    <p:sldId id="288" r:id="rId65"/>
    <p:sldId id="289" r:id="rId66"/>
    <p:sldId id="290" r:id="rId67"/>
    <p:sldId id="345" r:id="rId68"/>
    <p:sldId id="291" r:id="rId69"/>
    <p:sldId id="284" r:id="rId70"/>
    <p:sldId id="257" r:id="rId71"/>
    <p:sldId id="260" r:id="rId72"/>
    <p:sldId id="261" r:id="rId73"/>
    <p:sldId id="262" r:id="rId74"/>
    <p:sldId id="263" r:id="rId75"/>
    <p:sldId id="346" r:id="rId76"/>
    <p:sldId id="347" r:id="rId77"/>
    <p:sldId id="264" r:id="rId78"/>
    <p:sldId id="265" r:id="rId79"/>
    <p:sldId id="266" r:id="rId80"/>
    <p:sldId id="267" r:id="rId81"/>
    <p:sldId id="268" r:id="rId82"/>
    <p:sldId id="269" r:id="rId83"/>
    <p:sldId id="270" r:id="rId84"/>
    <p:sldId id="271" r:id="rId85"/>
    <p:sldId id="272" r:id="rId86"/>
    <p:sldId id="258" r:id="rId87"/>
    <p:sldId id="259" r:id="rId88"/>
    <p:sldId id="273" r:id="rId89"/>
    <p:sldId id="274" r:id="rId90"/>
    <p:sldId id="275" r:id="rId91"/>
    <p:sldId id="278" r:id="rId92"/>
    <p:sldId id="348" r:id="rId93"/>
    <p:sldId id="279" r:id="rId94"/>
    <p:sldId id="280" r:id="rId95"/>
    <p:sldId id="281" r:id="rId96"/>
    <p:sldId id="282" r:id="rId97"/>
    <p:sldId id="276" r:id="rId98"/>
    <p:sldId id="277"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4676" autoAdjust="0"/>
  </p:normalViewPr>
  <p:slideViewPr>
    <p:cSldViewPr>
      <p:cViewPr>
        <p:scale>
          <a:sx n="75" d="100"/>
          <a:sy n="75" d="100"/>
        </p:scale>
        <p:origin x="-123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99D33A-3563-49E3-BE8E-50EBDADB5DA6}" type="datetimeFigureOut">
              <a:rPr lang="en-US" smtClean="0"/>
              <a:pPr/>
              <a:t>4/30/2012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A0F8BC-264D-4CB8-A24A-310113DFD266}" type="slidenum">
              <a:rPr lang="en-US" smtClean="0"/>
              <a:pPr/>
              <a:t>‹#›</a:t>
            </a:fld>
            <a:endParaRPr lang="en-US"/>
          </a:p>
        </p:txBody>
      </p:sp>
    </p:spTree>
    <p:extLst>
      <p:ext uri="{BB962C8B-B14F-4D97-AF65-F5344CB8AC3E}">
        <p14:creationId xmlns:p14="http://schemas.microsoft.com/office/powerpoint/2010/main" val="2699130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A0F8BC-264D-4CB8-A24A-310113DFD266}" type="slidenum">
              <a:rPr lang="en-US" smtClean="0"/>
              <a:pPr/>
              <a:t>72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F9DEF5E-4B77-40E8-8577-332C812384D8}" type="datetimeFigureOut">
              <a:rPr lang="en-US" smtClean="0"/>
              <a:pPr/>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24682-159B-4B83-8A11-CB12FC34FB7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9DEF5E-4B77-40E8-8577-332C812384D8}" type="datetimeFigureOut">
              <a:rPr lang="en-US" smtClean="0"/>
              <a:pPr/>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24682-159B-4B83-8A11-CB12FC34FB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9DEF5E-4B77-40E8-8577-332C812384D8}" type="datetimeFigureOut">
              <a:rPr lang="en-US" smtClean="0"/>
              <a:pPr/>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24682-159B-4B83-8A11-CB12FC34FB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9DEF5E-4B77-40E8-8577-332C812384D8}" type="datetimeFigureOut">
              <a:rPr lang="en-US" smtClean="0"/>
              <a:pPr/>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24682-159B-4B83-8A11-CB12FC34FB7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EF9DEF5E-4B77-40E8-8577-332C812384D8}" type="datetimeFigureOut">
              <a:rPr lang="en-US" smtClean="0"/>
              <a:pPr/>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24682-159B-4B83-8A11-CB12FC34FB7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9DEF5E-4B77-40E8-8577-332C812384D8}" type="datetimeFigureOut">
              <a:rPr lang="en-US" smtClean="0"/>
              <a:pPr/>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24682-159B-4B83-8A11-CB12FC34FB71}"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F9DEF5E-4B77-40E8-8577-332C812384D8}" type="datetimeFigureOut">
              <a:rPr lang="en-US" smtClean="0"/>
              <a:pPr/>
              <a:t>4/30/2012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E24682-159B-4B83-8A11-CB12FC34FB7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9DEF5E-4B77-40E8-8577-332C812384D8}" type="datetimeFigureOut">
              <a:rPr lang="en-US" smtClean="0"/>
              <a:pPr/>
              <a:t>4/30/2012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E24682-159B-4B83-8A11-CB12FC34FB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DEF5E-4B77-40E8-8577-332C812384D8}" type="datetimeFigureOut">
              <a:rPr lang="en-US" smtClean="0"/>
              <a:pPr/>
              <a:t>4/30/2012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E24682-159B-4B83-8A11-CB12FC34FB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EF9DEF5E-4B77-40E8-8577-332C812384D8}" type="datetimeFigureOut">
              <a:rPr lang="en-US" smtClean="0"/>
              <a:pPr/>
              <a:t>4/30/2012</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5BE24682-159B-4B83-8A11-CB12FC34FB7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DEF5E-4B77-40E8-8577-332C812384D8}" type="datetimeFigureOut">
              <a:rPr lang="en-US" smtClean="0"/>
              <a:pPr/>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24682-159B-4B83-8A11-CB12FC34FB7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EF9DEF5E-4B77-40E8-8577-332C812384D8}" type="datetimeFigureOut">
              <a:rPr lang="en-US" smtClean="0"/>
              <a:pPr/>
              <a:t>4/30/2012</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5BE24682-159B-4B83-8A11-CB12FC34FB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9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4000" dirty="0" smtClean="0"/>
              <a:t>Human Body Systems</a:t>
            </a:r>
            <a:br>
              <a:rPr lang="en-US" sz="4000" dirty="0" smtClean="0"/>
            </a:br>
            <a:r>
              <a:rPr lang="en-US" sz="4000" dirty="0" smtClean="0"/>
              <a:t>Part II</a:t>
            </a:r>
            <a:endParaRPr lang="en-US" sz="4000" dirty="0"/>
          </a:p>
        </p:txBody>
      </p:sp>
      <p:sp>
        <p:nvSpPr>
          <p:cNvPr id="2" name="Subtitle 1"/>
          <p:cNvSpPr>
            <a:spLocks noGrp="1"/>
          </p:cNvSpPr>
          <p:nvPr>
            <p:ph type="subTitle" idx="1"/>
          </p:nvPr>
        </p:nvSpPr>
        <p:spPr/>
        <p:txBody>
          <a:bodyPr>
            <a:noAutofit/>
          </a:bodyPr>
          <a:lstStyle/>
          <a:p>
            <a:r>
              <a:rPr lang="en-US" sz="2000" dirty="0" smtClean="0"/>
              <a:t>Alyssa Larson</a:t>
            </a:r>
            <a:endParaRPr lang="en-US" sz="2000" dirty="0"/>
          </a:p>
        </p:txBody>
      </p:sp>
    </p:spTree>
    <p:extLst>
      <p:ext uri="{BB962C8B-B14F-4D97-AF65-F5344CB8AC3E}">
        <p14:creationId xmlns:p14="http://schemas.microsoft.com/office/powerpoint/2010/main" val="860239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0000" lnSpcReduction="20000"/>
          </a:bodyPr>
          <a:lstStyle/>
          <a:p>
            <a:pPr marL="0" indent="0"/>
            <a:r>
              <a:rPr lang="en-US" dirty="0" smtClean="0"/>
              <a:t>Homeostasis </a:t>
            </a:r>
            <a:r>
              <a:rPr lang="en-US" b="0" dirty="0" smtClean="0"/>
              <a:t>is the ability of an organism to maintain stable internal conditions by regulating its physiological processes</a:t>
            </a:r>
            <a:endParaRPr lang="en-US" dirty="0"/>
          </a:p>
        </p:txBody>
      </p:sp>
      <p:sp>
        <p:nvSpPr>
          <p:cNvPr id="3" name="Content Placeholder 2"/>
          <p:cNvSpPr>
            <a:spLocks noGrp="1"/>
          </p:cNvSpPr>
          <p:nvPr>
            <p:ph sz="half" idx="2"/>
          </p:nvPr>
        </p:nvSpPr>
        <p:spPr/>
        <p:txBody>
          <a:bodyPr>
            <a:normAutofit fontScale="70000" lnSpcReduction="20000"/>
          </a:bodyPr>
          <a:lstStyle/>
          <a:p>
            <a:pPr marL="0" indent="0">
              <a:buFont typeface="Arial" pitchFamily="34" charset="0"/>
              <a:buChar char="•"/>
            </a:pPr>
            <a:r>
              <a:rPr lang="en-US" b="0" dirty="0" smtClean="0"/>
              <a:t>The endocrine system helps maintain homeostasis by releasing hormones</a:t>
            </a:r>
          </a:p>
          <a:p>
            <a:pPr marL="0" indent="0">
              <a:buFont typeface="Arial" pitchFamily="34" charset="0"/>
              <a:buChar char="•"/>
            </a:pPr>
            <a:r>
              <a:rPr lang="en-US" b="0" dirty="0" smtClean="0"/>
              <a:t>The endocrine system works by using a feedback system – when the chemical level of a certain substance is abnormally high or low, the endocrine system secretes hormones to reach an internal equilibrium</a:t>
            </a:r>
            <a:endParaRPr lang="en-US" b="0" dirty="0"/>
          </a:p>
        </p:txBody>
      </p:sp>
      <p:sp>
        <p:nvSpPr>
          <p:cNvPr id="4" name="Title 3"/>
          <p:cNvSpPr>
            <a:spLocks noGrp="1"/>
          </p:cNvSpPr>
          <p:nvPr>
            <p:ph type="title"/>
          </p:nvPr>
        </p:nvSpPr>
        <p:spPr/>
        <p:txBody>
          <a:bodyPr/>
          <a:lstStyle/>
          <a:p>
            <a:r>
              <a:rPr lang="en-US" dirty="0" smtClean="0"/>
              <a:t>Homeostasis</a:t>
            </a:r>
            <a:endParaRPr lang="en-US" dirty="0"/>
          </a:p>
        </p:txBody>
      </p:sp>
      <p:pic>
        <p:nvPicPr>
          <p:cNvPr id="1026" name="Picture 2" descr="http://www.berkeleyrunningcompany.com/portals/3/Images/balance2.gif"/>
          <p:cNvPicPr>
            <a:picLocks noChangeAspect="1" noChangeArrowheads="1"/>
          </p:cNvPicPr>
          <p:nvPr/>
        </p:nvPicPr>
        <p:blipFill>
          <a:blip r:embed="rId2" cstate="print"/>
          <a:srcRect/>
          <a:stretch>
            <a:fillRect/>
          </a:stretch>
        </p:blipFill>
        <p:spPr bwMode="auto">
          <a:xfrm>
            <a:off x="838200" y="2590800"/>
            <a:ext cx="2976359" cy="2176463"/>
          </a:xfrm>
          <a:prstGeom prst="rect">
            <a:avLst/>
          </a:prstGeom>
          <a:noFill/>
        </p:spPr>
      </p:pic>
      <p:sp>
        <p:nvSpPr>
          <p:cNvPr id="6" name="TextBox 5"/>
          <p:cNvSpPr txBox="1"/>
          <p:nvPr/>
        </p:nvSpPr>
        <p:spPr>
          <a:xfrm>
            <a:off x="8458200" y="6273225"/>
            <a:ext cx="685800" cy="584775"/>
          </a:xfrm>
          <a:prstGeom prst="rect">
            <a:avLst/>
          </a:prstGeom>
          <a:noFill/>
        </p:spPr>
        <p:txBody>
          <a:bodyPr wrap="square" rtlCol="0">
            <a:spAutoFit/>
          </a:bodyPr>
          <a:lstStyle/>
          <a:p>
            <a:pPr algn="ctr"/>
            <a:r>
              <a:rPr lang="en-US" sz="3200" dirty="0" smtClean="0"/>
              <a:t>3</a:t>
            </a:r>
            <a:endParaRPr lang="en-US" sz="3200" dirty="0"/>
          </a:p>
        </p:txBody>
      </p:sp>
      <p:sp>
        <p:nvSpPr>
          <p:cNvPr id="7" name="TextBox 6"/>
          <p:cNvSpPr txBox="1"/>
          <p:nvPr/>
        </p:nvSpPr>
        <p:spPr>
          <a:xfrm>
            <a:off x="6553200" y="0"/>
            <a:ext cx="2590800" cy="461665"/>
          </a:xfrm>
          <a:prstGeom prst="rect">
            <a:avLst/>
          </a:prstGeom>
          <a:noFill/>
        </p:spPr>
        <p:txBody>
          <a:bodyPr wrap="square" rtlCol="0">
            <a:spAutoFit/>
          </a:bodyPr>
          <a:lstStyle/>
          <a:p>
            <a:pPr algn="ctr"/>
            <a:r>
              <a:rPr lang="en-US" sz="2400" dirty="0" smtClean="0"/>
              <a:t>Endocrine System</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Negative Feedback Mechanism</a:t>
            </a:r>
            <a:endParaRPr lang="en-US" dirty="0"/>
          </a:p>
        </p:txBody>
      </p:sp>
      <p:sp>
        <p:nvSpPr>
          <p:cNvPr id="5" name="Content Placeholder 4"/>
          <p:cNvSpPr>
            <a:spLocks noGrp="1"/>
          </p:cNvSpPr>
          <p:nvPr>
            <p:ph idx="1"/>
          </p:nvPr>
        </p:nvSpPr>
        <p:spPr/>
        <p:txBody>
          <a:bodyPr>
            <a:normAutofit/>
          </a:bodyPr>
          <a:lstStyle/>
          <a:p>
            <a:pPr>
              <a:buFont typeface="Arial" pitchFamily="34" charset="0"/>
              <a:buChar char="•"/>
            </a:pPr>
            <a:r>
              <a:rPr lang="en-US" b="0" dirty="0" smtClean="0"/>
              <a:t>The negative feedback mechanism is one of the most important features of the endocrine system</a:t>
            </a:r>
          </a:p>
          <a:p>
            <a:pPr lvl="3">
              <a:buFont typeface="Arial" pitchFamily="34" charset="0"/>
              <a:buChar char="•"/>
            </a:pPr>
            <a:r>
              <a:rPr lang="en-US" dirty="0" smtClean="0"/>
              <a:t>Means that the a gland within the endocrine system will stop producing a hormone to avoid a hormone imbalance</a:t>
            </a:r>
            <a:endParaRPr lang="en-US" b="0" dirty="0" smtClean="0"/>
          </a:p>
          <a:p>
            <a:pPr>
              <a:buFont typeface="Arial" pitchFamily="34" charset="0"/>
              <a:buChar char="•"/>
            </a:pPr>
            <a:r>
              <a:rPr lang="en-US" b="0" dirty="0" smtClean="0"/>
              <a:t>Example:</a:t>
            </a:r>
          </a:p>
          <a:p>
            <a:pPr lvl="3">
              <a:buFont typeface="Arial" pitchFamily="34" charset="0"/>
              <a:buChar char="•"/>
            </a:pPr>
            <a:r>
              <a:rPr lang="en-US" dirty="0" smtClean="0"/>
              <a:t>The </a:t>
            </a:r>
            <a:r>
              <a:rPr lang="en-US" dirty="0" err="1" smtClean="0"/>
              <a:t>hypothalammus</a:t>
            </a:r>
            <a:r>
              <a:rPr lang="en-US" dirty="0" smtClean="0"/>
              <a:t> secretes </a:t>
            </a:r>
            <a:r>
              <a:rPr lang="en-US" b="1" dirty="0" smtClean="0"/>
              <a:t>TRH, </a:t>
            </a:r>
            <a:r>
              <a:rPr lang="en-US" dirty="0" smtClean="0"/>
              <a:t>which causes the pituitary gland to release </a:t>
            </a:r>
            <a:r>
              <a:rPr lang="en-US" b="1" dirty="0" smtClean="0"/>
              <a:t>TSH</a:t>
            </a:r>
          </a:p>
          <a:p>
            <a:pPr lvl="3">
              <a:buFont typeface="Arial" pitchFamily="34" charset="0"/>
              <a:buChar char="•"/>
            </a:pPr>
            <a:r>
              <a:rPr lang="en-US" b="1" dirty="0" smtClean="0"/>
              <a:t>TSH </a:t>
            </a:r>
            <a:r>
              <a:rPr lang="en-US" dirty="0" smtClean="0"/>
              <a:t>causes the thyroid gland to secrete </a:t>
            </a:r>
            <a:r>
              <a:rPr lang="en-US" b="1" dirty="0" smtClean="0"/>
              <a:t>T4 (thyroid hormone)</a:t>
            </a:r>
          </a:p>
          <a:p>
            <a:pPr lvl="3">
              <a:buFont typeface="Arial" pitchFamily="34" charset="0"/>
              <a:buChar char="•"/>
            </a:pPr>
            <a:r>
              <a:rPr lang="en-US" dirty="0" smtClean="0"/>
              <a:t>When thyroid hormone accumulates in the blood, it causes the hypothalamus and pituitary gland to slow the secretion of </a:t>
            </a:r>
            <a:r>
              <a:rPr lang="en-US" b="1" dirty="0" smtClean="0"/>
              <a:t>TRH </a:t>
            </a:r>
            <a:r>
              <a:rPr lang="en-US" dirty="0" smtClean="0"/>
              <a:t>and </a:t>
            </a:r>
            <a:r>
              <a:rPr lang="en-US" b="1" dirty="0" smtClean="0"/>
              <a:t>TSH</a:t>
            </a:r>
            <a:r>
              <a:rPr lang="en-US" dirty="0" smtClean="0"/>
              <a:t>.</a:t>
            </a:r>
          </a:p>
          <a:p>
            <a:pPr lvl="3">
              <a:buFont typeface="Arial" pitchFamily="34" charset="0"/>
              <a:buChar char="•"/>
            </a:pPr>
            <a:r>
              <a:rPr lang="en-US" dirty="0" smtClean="0"/>
              <a:t>The negative feedback mechanism is also used by the ovaries, testes and </a:t>
            </a:r>
            <a:r>
              <a:rPr lang="en-US" smtClean="0"/>
              <a:t>adrenal glands</a:t>
            </a:r>
            <a:endParaRPr lang="en-US" dirty="0" smtClean="0"/>
          </a:p>
        </p:txBody>
      </p:sp>
      <p:sp>
        <p:nvSpPr>
          <p:cNvPr id="6" name="TextBox 5"/>
          <p:cNvSpPr txBox="1"/>
          <p:nvPr/>
        </p:nvSpPr>
        <p:spPr>
          <a:xfrm>
            <a:off x="8458200" y="6273225"/>
            <a:ext cx="685800" cy="584775"/>
          </a:xfrm>
          <a:prstGeom prst="rect">
            <a:avLst/>
          </a:prstGeom>
          <a:noFill/>
        </p:spPr>
        <p:txBody>
          <a:bodyPr wrap="square" rtlCol="0">
            <a:spAutoFit/>
          </a:bodyPr>
          <a:lstStyle/>
          <a:p>
            <a:pPr algn="ctr"/>
            <a:r>
              <a:rPr lang="en-US" sz="3200" dirty="0"/>
              <a:t>4</a:t>
            </a:r>
          </a:p>
        </p:txBody>
      </p:sp>
      <p:sp>
        <p:nvSpPr>
          <p:cNvPr id="7" name="TextBox 6"/>
          <p:cNvSpPr txBox="1"/>
          <p:nvPr/>
        </p:nvSpPr>
        <p:spPr>
          <a:xfrm>
            <a:off x="6553200" y="0"/>
            <a:ext cx="2590800" cy="461665"/>
          </a:xfrm>
          <a:prstGeom prst="rect">
            <a:avLst/>
          </a:prstGeom>
          <a:noFill/>
        </p:spPr>
        <p:txBody>
          <a:bodyPr wrap="square" rtlCol="0">
            <a:spAutoFit/>
          </a:bodyPr>
          <a:lstStyle/>
          <a:p>
            <a:pPr algn="ctr"/>
            <a:r>
              <a:rPr lang="en-US" sz="2400" dirty="0" smtClean="0"/>
              <a:t>Endocrine System</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&lt;endocrine glands drawing&gt;</a:t>
            </a: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8458200" y="6273225"/>
            <a:ext cx="685800" cy="584775"/>
          </a:xfrm>
          <a:prstGeom prst="rect">
            <a:avLst/>
          </a:prstGeom>
          <a:noFill/>
        </p:spPr>
        <p:txBody>
          <a:bodyPr wrap="square" rtlCol="0">
            <a:spAutoFit/>
          </a:bodyPr>
          <a:lstStyle/>
          <a:p>
            <a:pPr algn="ctr"/>
            <a:r>
              <a:rPr lang="en-US" sz="3200" dirty="0"/>
              <a:t>5</a:t>
            </a:r>
          </a:p>
        </p:txBody>
      </p:sp>
      <p:sp>
        <p:nvSpPr>
          <p:cNvPr id="5" name="TextBox 4"/>
          <p:cNvSpPr txBox="1"/>
          <p:nvPr/>
        </p:nvSpPr>
        <p:spPr>
          <a:xfrm>
            <a:off x="6553200" y="0"/>
            <a:ext cx="2590800" cy="461665"/>
          </a:xfrm>
          <a:prstGeom prst="rect">
            <a:avLst/>
          </a:prstGeom>
          <a:noFill/>
        </p:spPr>
        <p:txBody>
          <a:bodyPr wrap="square" rtlCol="0">
            <a:spAutoFit/>
          </a:bodyPr>
          <a:lstStyle/>
          <a:p>
            <a:pPr algn="ctr"/>
            <a:r>
              <a:rPr lang="en-US" sz="2400" dirty="0" smtClean="0"/>
              <a:t>Endocrine System</a:t>
            </a:r>
            <a:endParaRPr lang="en-US"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6431"/>
            <a:ext cx="8458200" cy="6351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Endocrine Glands and Hormones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621404521"/>
              </p:ext>
            </p:extLst>
          </p:nvPr>
        </p:nvGraphicFramePr>
        <p:xfrm>
          <a:off x="152400" y="1270000"/>
          <a:ext cx="8839200" cy="5054600"/>
        </p:xfrm>
        <a:graphic>
          <a:graphicData uri="http://schemas.openxmlformats.org/drawingml/2006/table">
            <a:tbl>
              <a:tblPr firstRow="1" bandRow="1">
                <a:tableStyleId>{F5AB1C69-6EDB-4FF4-983F-18BD219EF322}</a:tableStyleId>
              </a:tblPr>
              <a:tblGrid>
                <a:gridCol w="1905000"/>
                <a:gridCol w="6934200"/>
              </a:tblGrid>
              <a:tr h="370840">
                <a:tc>
                  <a:txBody>
                    <a:bodyPr/>
                    <a:lstStyle/>
                    <a:p>
                      <a:r>
                        <a:rPr lang="en-US" dirty="0" smtClean="0"/>
                        <a:t>Gland</a:t>
                      </a:r>
                      <a:endParaRPr lang="en-US" dirty="0"/>
                    </a:p>
                  </a:txBody>
                  <a:tcPr/>
                </a:tc>
                <a:tc>
                  <a:txBody>
                    <a:bodyPr/>
                    <a:lstStyle/>
                    <a:p>
                      <a:r>
                        <a:rPr lang="en-US" dirty="0" smtClean="0"/>
                        <a:t>Hormone &amp;</a:t>
                      </a:r>
                      <a:r>
                        <a:rPr lang="en-US" baseline="0" dirty="0" smtClean="0"/>
                        <a:t> Action of Hormone</a:t>
                      </a:r>
                      <a:endParaRPr lang="en-US" dirty="0"/>
                    </a:p>
                  </a:txBody>
                  <a:tcPr/>
                </a:tc>
              </a:tr>
              <a:tr h="370840">
                <a:tc>
                  <a:txBody>
                    <a:bodyPr/>
                    <a:lstStyle/>
                    <a:p>
                      <a:pPr marL="0" indent="0">
                        <a:buFont typeface="Arial" pitchFamily="34" charset="0"/>
                        <a:buNone/>
                      </a:pPr>
                      <a:r>
                        <a:rPr lang="en-US" dirty="0" smtClean="0"/>
                        <a:t>Pineal gland</a:t>
                      </a:r>
                      <a:endParaRPr lang="en-US" b="0" dirty="0" smtClean="0"/>
                    </a:p>
                  </a:txBody>
                  <a:tcPr/>
                </a:tc>
                <a:tc>
                  <a:txBody>
                    <a:bodyPr/>
                    <a:lstStyle/>
                    <a:p>
                      <a:r>
                        <a:rPr lang="en-US" dirty="0" smtClean="0"/>
                        <a:t>Melatonin – communicates information about</a:t>
                      </a:r>
                      <a:r>
                        <a:rPr lang="en-US" baseline="0" dirty="0" smtClean="0"/>
                        <a:t> environmental lighting to various parts of the body</a:t>
                      </a:r>
                      <a:endParaRPr lang="en-US" dirty="0"/>
                    </a:p>
                  </a:txBody>
                  <a:tcPr/>
                </a:tc>
              </a:tr>
              <a:tr h="370840">
                <a:tc>
                  <a:txBody>
                    <a:bodyPr/>
                    <a:lstStyle/>
                    <a:p>
                      <a:r>
                        <a:rPr lang="en-US" dirty="0" smtClean="0"/>
                        <a:t>Pituitary gland</a:t>
                      </a:r>
                      <a:endParaRPr lang="en-US" dirty="0"/>
                    </a:p>
                  </a:txBody>
                  <a:tcPr/>
                </a:tc>
                <a:tc>
                  <a:txBody>
                    <a:bodyPr/>
                    <a:lstStyle/>
                    <a:p>
                      <a:r>
                        <a:rPr lang="en-US" dirty="0" smtClean="0"/>
                        <a:t>Growth hormone – promotes growth in children. In adults, helps maintain muscle</a:t>
                      </a:r>
                      <a:r>
                        <a:rPr lang="en-US" baseline="0" dirty="0" smtClean="0"/>
                        <a:t> and bone mass</a:t>
                      </a:r>
                      <a:endParaRPr lang="en-US" dirty="0"/>
                    </a:p>
                  </a:txBody>
                  <a:tcPr/>
                </a:tc>
              </a:tr>
              <a:tr h="635000">
                <a:tc>
                  <a:txBody>
                    <a:bodyPr/>
                    <a:lstStyle/>
                    <a:p>
                      <a:r>
                        <a:rPr lang="en-US" dirty="0" smtClean="0"/>
                        <a:t>Parathyroid gland</a:t>
                      </a:r>
                      <a:endParaRPr lang="en-US" dirty="0"/>
                    </a:p>
                  </a:txBody>
                  <a:tcPr/>
                </a:tc>
                <a:tc>
                  <a:txBody>
                    <a:bodyPr/>
                    <a:lstStyle/>
                    <a:p>
                      <a:r>
                        <a:rPr lang="en-US" dirty="0" smtClean="0"/>
                        <a:t>Parathyroid hormone – regulates calcium and phosphorus concentration in extracellular fluid</a:t>
                      </a:r>
                      <a:endParaRPr lang="en-US" dirty="0"/>
                    </a:p>
                  </a:txBody>
                  <a:tcPr/>
                </a:tc>
              </a:tr>
              <a:tr h="370840">
                <a:tc>
                  <a:txBody>
                    <a:bodyPr/>
                    <a:lstStyle/>
                    <a:p>
                      <a:r>
                        <a:rPr lang="en-US" dirty="0" smtClean="0"/>
                        <a:t>Thyroid gland</a:t>
                      </a:r>
                      <a:endParaRPr lang="en-US" dirty="0"/>
                    </a:p>
                  </a:txBody>
                  <a:tcPr/>
                </a:tc>
                <a:tc>
                  <a:txBody>
                    <a:bodyPr/>
                    <a:lstStyle/>
                    <a:p>
                      <a:r>
                        <a:rPr lang="en-US" dirty="0" err="1" smtClean="0"/>
                        <a:t>Thyroxine</a:t>
                      </a:r>
                      <a:r>
                        <a:rPr lang="en-US" dirty="0" smtClean="0"/>
                        <a:t> – controls metabolism</a:t>
                      </a:r>
                      <a:endParaRPr lang="en-US" dirty="0"/>
                    </a:p>
                  </a:txBody>
                  <a:tcPr/>
                </a:tc>
              </a:tr>
              <a:tr h="370840">
                <a:tc>
                  <a:txBody>
                    <a:bodyPr/>
                    <a:lstStyle/>
                    <a:p>
                      <a:r>
                        <a:rPr lang="en-US" dirty="0" smtClean="0"/>
                        <a:t>Adrenal glands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Norepinephrine – activates</a:t>
                      </a:r>
                      <a:r>
                        <a:rPr lang="en-US" baseline="0" dirty="0" smtClean="0"/>
                        <a:t> fight or flight mechanism. Greater muscle strength and enhanced senses</a:t>
                      </a:r>
                      <a:endParaRPr lang="en-US" dirty="0"/>
                    </a:p>
                  </a:txBody>
                  <a:tcPr/>
                </a:tc>
              </a:tr>
              <a:tr h="370840">
                <a:tc>
                  <a:txBody>
                    <a:bodyPr/>
                    <a:lstStyle/>
                    <a:p>
                      <a:r>
                        <a:rPr lang="en-US" dirty="0" smtClean="0"/>
                        <a:t>Pancreas</a:t>
                      </a:r>
                      <a:endParaRPr lang="en-US" dirty="0"/>
                    </a:p>
                  </a:txBody>
                  <a:tcPr/>
                </a:tc>
                <a:tc>
                  <a:txBody>
                    <a:bodyPr/>
                    <a:lstStyle/>
                    <a:p>
                      <a:r>
                        <a:rPr lang="en-US" dirty="0" smtClean="0"/>
                        <a:t>Insulin – takes glucose out of</a:t>
                      </a:r>
                      <a:r>
                        <a:rPr lang="en-US" baseline="0" dirty="0" smtClean="0"/>
                        <a:t> the blood, maintains blood glucose levels</a:t>
                      </a:r>
                      <a:endParaRPr lang="en-US" dirty="0"/>
                    </a:p>
                  </a:txBody>
                  <a:tcPr/>
                </a:tc>
              </a:tr>
              <a:tr h="370840">
                <a:tc>
                  <a:txBody>
                    <a:bodyPr/>
                    <a:lstStyle/>
                    <a:p>
                      <a:r>
                        <a:rPr lang="en-US" dirty="0" smtClean="0"/>
                        <a:t>Ovaries (females)</a:t>
                      </a:r>
                      <a:endParaRPr lang="en-US" dirty="0"/>
                    </a:p>
                  </a:txBody>
                  <a:tcPr/>
                </a:tc>
                <a:tc>
                  <a:txBody>
                    <a:bodyPr/>
                    <a:lstStyle/>
                    <a:p>
                      <a:r>
                        <a:rPr lang="en-US" dirty="0" smtClean="0"/>
                        <a:t>Estrogen – development of female sexual</a:t>
                      </a:r>
                      <a:r>
                        <a:rPr lang="en-US" baseline="0" dirty="0" smtClean="0"/>
                        <a:t> characteristics</a:t>
                      </a:r>
                      <a:endParaRPr lang="en-US" dirty="0"/>
                    </a:p>
                  </a:txBody>
                  <a:tcPr/>
                </a:tc>
              </a:tr>
              <a:tr h="370840">
                <a:tc>
                  <a:txBody>
                    <a:bodyPr/>
                    <a:lstStyle/>
                    <a:p>
                      <a:r>
                        <a:rPr lang="en-US" dirty="0" smtClean="0"/>
                        <a:t>Testes (males)</a:t>
                      </a:r>
                      <a:endParaRPr lang="en-US" dirty="0"/>
                    </a:p>
                  </a:txBody>
                  <a:tcPr/>
                </a:tc>
                <a:tc>
                  <a:txBody>
                    <a:bodyPr/>
                    <a:lstStyle/>
                    <a:p>
                      <a:r>
                        <a:rPr lang="en-US" dirty="0" smtClean="0"/>
                        <a:t>Testosterone – development of male sexual characteristics</a:t>
                      </a:r>
                      <a:endParaRPr lang="en-US" dirty="0"/>
                    </a:p>
                  </a:txBody>
                  <a:tcPr/>
                </a:tc>
              </a:tr>
              <a:tr h="370840">
                <a:tc>
                  <a:txBody>
                    <a:bodyPr/>
                    <a:lstStyle/>
                    <a:p>
                      <a:r>
                        <a:rPr lang="en-US" dirty="0" smtClean="0"/>
                        <a:t>Thymus</a:t>
                      </a:r>
                      <a:endParaRPr lang="en-US" dirty="0"/>
                    </a:p>
                  </a:txBody>
                  <a:tcPr/>
                </a:tc>
                <a:tc>
                  <a:txBody>
                    <a:bodyPr/>
                    <a:lstStyle/>
                    <a:p>
                      <a:r>
                        <a:rPr lang="en-US" dirty="0" err="1" smtClean="0"/>
                        <a:t>Thymopoietin</a:t>
                      </a:r>
                      <a:r>
                        <a:rPr lang="en-US" dirty="0" smtClean="0"/>
                        <a:t> – regulates immune function</a:t>
                      </a:r>
                      <a:endParaRPr lang="en-US" dirty="0"/>
                    </a:p>
                  </a:txBody>
                  <a:tcPr/>
                </a:tc>
              </a:tr>
            </a:tbl>
          </a:graphicData>
        </a:graphic>
      </p:graphicFrame>
      <p:sp>
        <p:nvSpPr>
          <p:cNvPr id="4" name="TextBox 3"/>
          <p:cNvSpPr txBox="1"/>
          <p:nvPr/>
        </p:nvSpPr>
        <p:spPr>
          <a:xfrm>
            <a:off x="8458200" y="6273225"/>
            <a:ext cx="685800" cy="584775"/>
          </a:xfrm>
          <a:prstGeom prst="rect">
            <a:avLst/>
          </a:prstGeom>
          <a:noFill/>
        </p:spPr>
        <p:txBody>
          <a:bodyPr wrap="square" rtlCol="0">
            <a:spAutoFit/>
          </a:bodyPr>
          <a:lstStyle/>
          <a:p>
            <a:pPr algn="ctr"/>
            <a:r>
              <a:rPr lang="en-US" sz="3200" dirty="0"/>
              <a:t>6</a:t>
            </a:r>
          </a:p>
        </p:txBody>
      </p:sp>
      <p:sp>
        <p:nvSpPr>
          <p:cNvPr id="5" name="TextBox 4"/>
          <p:cNvSpPr txBox="1"/>
          <p:nvPr/>
        </p:nvSpPr>
        <p:spPr>
          <a:xfrm>
            <a:off x="6553200" y="0"/>
            <a:ext cx="2590800" cy="461665"/>
          </a:xfrm>
          <a:prstGeom prst="rect">
            <a:avLst/>
          </a:prstGeom>
          <a:noFill/>
        </p:spPr>
        <p:txBody>
          <a:bodyPr wrap="square" rtlCol="0">
            <a:spAutoFit/>
          </a:bodyPr>
          <a:lstStyle/>
          <a:p>
            <a:pPr algn="ctr"/>
            <a:r>
              <a:rPr lang="en-US" sz="2400" dirty="0" smtClean="0"/>
              <a:t>Endocrine System</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 Types I and II</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sz="1800" b="0" dirty="0" smtClean="0"/>
              <a:t>Marked by persistent or recurring elevated levels of blood sugar because of the absence of blood sugar or the inability of the body cells to react to insulin</a:t>
            </a:r>
          </a:p>
          <a:p>
            <a:pPr>
              <a:buFont typeface="Arial" pitchFamily="34" charset="0"/>
              <a:buChar char="•"/>
            </a:pPr>
            <a:r>
              <a:rPr lang="en-US" sz="1800" b="0" dirty="0" smtClean="0"/>
              <a:t>Can be treated with changes in diet, exercise, or the injection of insulin</a:t>
            </a:r>
          </a:p>
          <a:p>
            <a:pPr lvl="3">
              <a:buFont typeface="Arial" pitchFamily="34" charset="0"/>
              <a:buChar char="•"/>
            </a:pPr>
            <a:r>
              <a:rPr lang="en-US" sz="1800" dirty="0" smtClean="0"/>
              <a:t>NOT curable</a:t>
            </a:r>
            <a:endParaRPr lang="en-US" sz="1800" b="0" dirty="0" smtClean="0"/>
          </a:p>
          <a:p>
            <a:pPr>
              <a:buFont typeface="Arial" pitchFamily="34" charset="0"/>
              <a:buChar char="•"/>
            </a:pPr>
            <a:r>
              <a:rPr lang="en-US" sz="1800" b="0" dirty="0" smtClean="0"/>
              <a:t>Can lead to coma, heart disease, kidney failure, blindness, amputation</a:t>
            </a:r>
          </a:p>
          <a:p>
            <a:pPr>
              <a:buFont typeface="Arial" pitchFamily="34" charset="0"/>
              <a:buChar char="•"/>
            </a:pPr>
            <a:r>
              <a:rPr lang="en-US" sz="1800" b="0" dirty="0" smtClean="0"/>
              <a:t>Diabetes Type I shortens life expectancy by about 15 years</a:t>
            </a:r>
          </a:p>
          <a:p>
            <a:pPr>
              <a:buFont typeface="Arial" pitchFamily="34" charset="0"/>
              <a:buChar char="•"/>
            </a:pPr>
            <a:r>
              <a:rPr lang="en-US" sz="1800" b="0" dirty="0" smtClean="0"/>
              <a:t>Diabetes type II shortens life expectancy by about 5-10 years</a:t>
            </a:r>
            <a:endParaRPr lang="en-US" sz="1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4032486"/>
            <a:ext cx="2533650" cy="2549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458200" y="6273225"/>
            <a:ext cx="685800" cy="584775"/>
          </a:xfrm>
          <a:prstGeom prst="rect">
            <a:avLst/>
          </a:prstGeom>
          <a:noFill/>
        </p:spPr>
        <p:txBody>
          <a:bodyPr wrap="square" rtlCol="0">
            <a:spAutoFit/>
          </a:bodyPr>
          <a:lstStyle/>
          <a:p>
            <a:pPr algn="ctr"/>
            <a:r>
              <a:rPr lang="en-US" sz="3200" dirty="0"/>
              <a:t>7</a:t>
            </a:r>
          </a:p>
        </p:txBody>
      </p:sp>
      <p:sp>
        <p:nvSpPr>
          <p:cNvPr id="6" name="TextBox 5"/>
          <p:cNvSpPr txBox="1"/>
          <p:nvPr/>
        </p:nvSpPr>
        <p:spPr>
          <a:xfrm>
            <a:off x="6553200" y="0"/>
            <a:ext cx="2590800" cy="461665"/>
          </a:xfrm>
          <a:prstGeom prst="rect">
            <a:avLst/>
          </a:prstGeom>
          <a:noFill/>
        </p:spPr>
        <p:txBody>
          <a:bodyPr wrap="square" rtlCol="0">
            <a:spAutoFit/>
          </a:bodyPr>
          <a:lstStyle/>
          <a:p>
            <a:pPr algn="ctr"/>
            <a:r>
              <a:rPr lang="en-US" sz="2400" dirty="0" smtClean="0"/>
              <a:t>Endocrine System</a:t>
            </a:r>
            <a:endParaRPr lang="en-US" sz="2400" dirty="0"/>
          </a:p>
        </p:txBody>
      </p:sp>
    </p:spTree>
    <p:extLst>
      <p:ext uri="{BB962C8B-B14F-4D97-AF65-F5344CB8AC3E}">
        <p14:creationId xmlns:p14="http://schemas.microsoft.com/office/powerpoint/2010/main" val="1882981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a:t>
            </a:r>
            <a:endParaRPr lang="en-US" dirty="0"/>
          </a:p>
        </p:txBody>
      </p:sp>
      <p:sp>
        <p:nvSpPr>
          <p:cNvPr id="4" name="Text Placeholder 3"/>
          <p:cNvSpPr>
            <a:spLocks noGrp="1"/>
          </p:cNvSpPr>
          <p:nvPr>
            <p:ph type="body" idx="1"/>
          </p:nvPr>
        </p:nvSpPr>
        <p:spPr>
          <a:xfrm>
            <a:off x="822960" y="914400"/>
            <a:ext cx="3200400" cy="274320"/>
          </a:xfrm>
        </p:spPr>
        <p:txBody>
          <a:bodyPr>
            <a:normAutofit fontScale="92500" lnSpcReduction="10000"/>
          </a:bodyPr>
          <a:lstStyle/>
          <a:p>
            <a:r>
              <a:rPr lang="en-US" dirty="0" smtClean="0"/>
              <a:t>Type I</a:t>
            </a:r>
            <a:endParaRPr lang="en-US" dirty="0"/>
          </a:p>
        </p:txBody>
      </p:sp>
      <p:sp>
        <p:nvSpPr>
          <p:cNvPr id="5" name="Content Placeholder 4"/>
          <p:cNvSpPr>
            <a:spLocks noGrp="1"/>
          </p:cNvSpPr>
          <p:nvPr>
            <p:ph sz="half" idx="2"/>
          </p:nvPr>
        </p:nvSpPr>
        <p:spPr>
          <a:xfrm>
            <a:off x="819150" y="1219200"/>
            <a:ext cx="3200400" cy="3591608"/>
          </a:xfrm>
        </p:spPr>
        <p:txBody>
          <a:bodyPr>
            <a:normAutofit fontScale="85000" lnSpcReduction="20000"/>
          </a:bodyPr>
          <a:lstStyle/>
          <a:p>
            <a:pPr>
              <a:buFont typeface="Arial" pitchFamily="34" charset="0"/>
              <a:buChar char="•"/>
            </a:pPr>
            <a:r>
              <a:rPr lang="en-US" b="0" dirty="0" smtClean="0"/>
              <a:t>“juvenile onset diabetes” – usually begins in childhood or adolescence</a:t>
            </a:r>
          </a:p>
          <a:p>
            <a:pPr>
              <a:buFont typeface="Arial" pitchFamily="34" charset="0"/>
              <a:buChar char="•"/>
            </a:pPr>
            <a:r>
              <a:rPr lang="en-US" b="0" dirty="0" smtClean="0"/>
              <a:t>Body destroys the pancreatic cells that create insulin, the hormone that removes glucose from the blood</a:t>
            </a:r>
          </a:p>
          <a:p>
            <a:pPr>
              <a:buFont typeface="Arial" pitchFamily="34" charset="0"/>
              <a:buChar char="•"/>
            </a:pPr>
            <a:r>
              <a:rPr lang="en-US" b="0" dirty="0" smtClean="0"/>
              <a:t>High blood sugar damages body tissues</a:t>
            </a:r>
          </a:p>
          <a:p>
            <a:pPr>
              <a:buFont typeface="Arial" pitchFamily="34" charset="0"/>
              <a:buChar char="•"/>
            </a:pPr>
            <a:r>
              <a:rPr lang="en-US" b="0" dirty="0" smtClean="0"/>
              <a:t>Treated with insulin injections</a:t>
            </a:r>
            <a:endParaRPr lang="en-US" b="0" dirty="0"/>
          </a:p>
        </p:txBody>
      </p:sp>
      <p:sp>
        <p:nvSpPr>
          <p:cNvPr id="6" name="Text Placeholder 5"/>
          <p:cNvSpPr>
            <a:spLocks noGrp="1"/>
          </p:cNvSpPr>
          <p:nvPr>
            <p:ph type="body" sz="quarter" idx="3"/>
          </p:nvPr>
        </p:nvSpPr>
        <p:spPr>
          <a:xfrm>
            <a:off x="4700016" y="914400"/>
            <a:ext cx="3200400" cy="274320"/>
          </a:xfrm>
        </p:spPr>
        <p:txBody>
          <a:bodyPr>
            <a:normAutofit fontScale="92500" lnSpcReduction="10000"/>
          </a:bodyPr>
          <a:lstStyle/>
          <a:p>
            <a:r>
              <a:rPr lang="en-US" dirty="0" smtClean="0"/>
              <a:t>Type II</a:t>
            </a:r>
            <a:endParaRPr lang="en-US" dirty="0"/>
          </a:p>
        </p:txBody>
      </p:sp>
      <p:sp>
        <p:nvSpPr>
          <p:cNvPr id="7" name="Content Placeholder 6"/>
          <p:cNvSpPr>
            <a:spLocks noGrp="1"/>
          </p:cNvSpPr>
          <p:nvPr>
            <p:ph sz="quarter" idx="4"/>
          </p:nvPr>
        </p:nvSpPr>
        <p:spPr>
          <a:xfrm>
            <a:off x="4700016" y="1219200"/>
            <a:ext cx="3148584" cy="3810000"/>
          </a:xfrm>
        </p:spPr>
        <p:txBody>
          <a:bodyPr>
            <a:normAutofit fontScale="70000" lnSpcReduction="20000"/>
          </a:bodyPr>
          <a:lstStyle/>
          <a:p>
            <a:pPr>
              <a:buFont typeface="Arial" pitchFamily="34" charset="0"/>
              <a:buChar char="•"/>
            </a:pPr>
            <a:r>
              <a:rPr lang="en-US" b="0" dirty="0" smtClean="0"/>
              <a:t>About 95% of diabetes cases in America are Type II</a:t>
            </a:r>
          </a:p>
          <a:p>
            <a:pPr>
              <a:buFont typeface="Arial" pitchFamily="34" charset="0"/>
              <a:buChar char="•"/>
            </a:pPr>
            <a:r>
              <a:rPr lang="en-US" b="0" dirty="0" smtClean="0"/>
              <a:t>“slow onset diabetes” – appears over the course of several years</a:t>
            </a:r>
          </a:p>
          <a:p>
            <a:pPr>
              <a:buFont typeface="Arial" pitchFamily="34" charset="0"/>
              <a:buChar char="•"/>
            </a:pPr>
            <a:r>
              <a:rPr lang="en-US" b="0" dirty="0" smtClean="0"/>
              <a:t>The body produces insulin, but the cells don’t respond to it correctly</a:t>
            </a:r>
          </a:p>
          <a:p>
            <a:pPr>
              <a:buFont typeface="Arial" pitchFamily="34" charset="0"/>
              <a:buChar char="•"/>
            </a:pPr>
            <a:r>
              <a:rPr lang="en-US" b="0" dirty="0" smtClean="0"/>
              <a:t>Treated with a change in diet and exercise habits, and weight loss</a:t>
            </a:r>
          </a:p>
          <a:p>
            <a:pPr>
              <a:buFont typeface="Arial" pitchFamily="34" charset="0"/>
              <a:buChar char="•"/>
            </a:pPr>
            <a:r>
              <a:rPr lang="en-US" b="0" dirty="0" smtClean="0"/>
              <a:t>Affects the sedentary, obese, and elderly</a:t>
            </a:r>
          </a:p>
          <a:p>
            <a:pPr>
              <a:buFont typeface="Arial" pitchFamily="34" charset="0"/>
              <a:buChar char="•"/>
            </a:pPr>
            <a:r>
              <a:rPr lang="en-US" b="0" dirty="0" smtClean="0"/>
              <a:t>Can usually be controlled without insulin therapy</a:t>
            </a:r>
          </a:p>
        </p:txBody>
      </p:sp>
      <p:sp>
        <p:nvSpPr>
          <p:cNvPr id="8" name="TextBox 7"/>
          <p:cNvSpPr txBox="1"/>
          <p:nvPr/>
        </p:nvSpPr>
        <p:spPr>
          <a:xfrm>
            <a:off x="8458200" y="6273225"/>
            <a:ext cx="685800" cy="584775"/>
          </a:xfrm>
          <a:prstGeom prst="rect">
            <a:avLst/>
          </a:prstGeom>
          <a:noFill/>
        </p:spPr>
        <p:txBody>
          <a:bodyPr wrap="square" rtlCol="0">
            <a:spAutoFit/>
          </a:bodyPr>
          <a:lstStyle/>
          <a:p>
            <a:pPr algn="ctr"/>
            <a:r>
              <a:rPr lang="en-US" sz="3200" dirty="0"/>
              <a:t>8</a:t>
            </a:r>
          </a:p>
        </p:txBody>
      </p:sp>
      <p:sp>
        <p:nvSpPr>
          <p:cNvPr id="9" name="TextBox 8"/>
          <p:cNvSpPr txBox="1"/>
          <p:nvPr/>
        </p:nvSpPr>
        <p:spPr>
          <a:xfrm>
            <a:off x="6553200" y="0"/>
            <a:ext cx="2590800" cy="461665"/>
          </a:xfrm>
          <a:prstGeom prst="rect">
            <a:avLst/>
          </a:prstGeom>
          <a:noFill/>
        </p:spPr>
        <p:txBody>
          <a:bodyPr wrap="square" rtlCol="0">
            <a:spAutoFit/>
          </a:bodyPr>
          <a:lstStyle/>
          <a:p>
            <a:pPr algn="ctr"/>
            <a:r>
              <a:rPr lang="en-US" sz="2400" dirty="0" smtClean="0"/>
              <a:t>Endocrine System</a:t>
            </a:r>
            <a:endParaRPr lang="en-US" sz="2400" dirty="0"/>
          </a:p>
        </p:txBody>
      </p:sp>
    </p:spTree>
    <p:extLst>
      <p:ext uri="{BB962C8B-B14F-4D97-AF65-F5344CB8AC3E}">
        <p14:creationId xmlns:p14="http://schemas.microsoft.com/office/powerpoint/2010/main" val="140473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p:txBody>
          <a:bodyPr>
            <a:normAutofit fontScale="25000" lnSpcReduction="20000"/>
          </a:bodyPr>
          <a:lstStyle/>
          <a:p>
            <a:pPr marL="457200" indent="-457200">
              <a:buFont typeface="Arial" pitchFamily="34" charset="0"/>
              <a:buChar char="•"/>
            </a:pPr>
            <a:r>
              <a:rPr lang="en-US" sz="6200" b="0" dirty="0" smtClean="0"/>
              <a:t>a condition in which the thyroid gland is underactive – doesn’t produce enough of certain important hormones</a:t>
            </a:r>
          </a:p>
          <a:p>
            <a:pPr marL="457200" indent="-457200">
              <a:buFont typeface="Arial" pitchFamily="34" charset="0"/>
              <a:buChar char="•"/>
            </a:pPr>
            <a:r>
              <a:rPr lang="en-US" sz="6200" b="0" dirty="0" smtClean="0"/>
              <a:t>Upsets the normal balance of chemical reactions in the body</a:t>
            </a:r>
          </a:p>
          <a:p>
            <a:pPr marL="457200" indent="-457200">
              <a:buFont typeface="Arial" pitchFamily="34" charset="0"/>
              <a:buChar char="•"/>
            </a:pPr>
            <a:r>
              <a:rPr lang="en-US" sz="6200" b="0" dirty="0" smtClean="0"/>
              <a:t>More likely in women especially over the age of 50</a:t>
            </a:r>
          </a:p>
          <a:p>
            <a:pPr marL="0" indent="0"/>
            <a:endParaRPr lang="en-US" b="0" dirty="0"/>
          </a:p>
        </p:txBody>
      </p:sp>
      <p:sp>
        <p:nvSpPr>
          <p:cNvPr id="10" name="Content Placeholder 9"/>
          <p:cNvSpPr>
            <a:spLocks noGrp="1"/>
          </p:cNvSpPr>
          <p:nvPr>
            <p:ph sz="half" idx="2"/>
          </p:nvPr>
        </p:nvSpPr>
        <p:spPr>
          <a:xfrm>
            <a:off x="4700016" y="609600"/>
            <a:ext cx="3200400" cy="4267200"/>
          </a:xfrm>
        </p:spPr>
        <p:txBody>
          <a:bodyPr>
            <a:normAutofit fontScale="25000" lnSpcReduction="20000"/>
          </a:bodyPr>
          <a:lstStyle/>
          <a:p>
            <a:r>
              <a:rPr lang="en-US" sz="5600" dirty="0" smtClean="0"/>
              <a:t>Signs and Symptoms:</a:t>
            </a:r>
          </a:p>
          <a:p>
            <a:pPr marL="91440" indent="-91440">
              <a:buFont typeface="Arial" pitchFamily="34" charset="0"/>
              <a:buChar char="•"/>
            </a:pPr>
            <a:r>
              <a:rPr lang="en-US" sz="5600" b="0" dirty="0" smtClean="0"/>
              <a:t>Fatigue and sluggishness</a:t>
            </a:r>
          </a:p>
          <a:p>
            <a:pPr marL="91440" indent="-91440">
              <a:buFont typeface="Arial" pitchFamily="34" charset="0"/>
              <a:buChar char="•"/>
            </a:pPr>
            <a:r>
              <a:rPr lang="en-US" sz="5600" b="0" dirty="0" smtClean="0"/>
              <a:t>Increased </a:t>
            </a:r>
            <a:r>
              <a:rPr lang="en-US" sz="5600" b="0" dirty="0"/>
              <a:t>sensitivity to cold</a:t>
            </a:r>
          </a:p>
          <a:p>
            <a:pPr marL="91440" indent="-91440">
              <a:buFont typeface="Arial" pitchFamily="34" charset="0"/>
              <a:buChar char="•"/>
            </a:pPr>
            <a:r>
              <a:rPr lang="en-US" sz="5600" b="0" dirty="0"/>
              <a:t>Constipation</a:t>
            </a:r>
          </a:p>
          <a:p>
            <a:pPr marL="91440" indent="-91440">
              <a:buFont typeface="Arial" pitchFamily="34" charset="0"/>
              <a:buChar char="•"/>
            </a:pPr>
            <a:r>
              <a:rPr lang="en-US" sz="5600" b="0" dirty="0"/>
              <a:t>Pale, dry skin</a:t>
            </a:r>
          </a:p>
          <a:p>
            <a:pPr marL="91440" indent="-91440">
              <a:buFont typeface="Arial" pitchFamily="34" charset="0"/>
              <a:buChar char="•"/>
            </a:pPr>
            <a:r>
              <a:rPr lang="en-US" sz="5600" b="0" dirty="0"/>
              <a:t>A puffy face</a:t>
            </a:r>
          </a:p>
          <a:p>
            <a:pPr marL="91440" indent="-91440">
              <a:buFont typeface="Arial" pitchFamily="34" charset="0"/>
              <a:buChar char="•"/>
            </a:pPr>
            <a:r>
              <a:rPr lang="en-US" sz="5600" b="0" dirty="0"/>
              <a:t>Hoarse voice</a:t>
            </a:r>
          </a:p>
          <a:p>
            <a:pPr marL="91440" indent="-91440">
              <a:buFont typeface="Arial" pitchFamily="34" charset="0"/>
              <a:buChar char="•"/>
            </a:pPr>
            <a:r>
              <a:rPr lang="en-US" sz="5600" b="0" dirty="0"/>
              <a:t>An elevated blood cholesterol level</a:t>
            </a:r>
          </a:p>
          <a:p>
            <a:pPr marL="91440" indent="-91440">
              <a:buFont typeface="Arial" pitchFamily="34" charset="0"/>
              <a:buChar char="•"/>
            </a:pPr>
            <a:r>
              <a:rPr lang="en-US" sz="5600" b="0" dirty="0"/>
              <a:t>Unexplained weight gain</a:t>
            </a:r>
          </a:p>
          <a:p>
            <a:pPr marL="91440" indent="-91440">
              <a:buFont typeface="Arial" pitchFamily="34" charset="0"/>
              <a:buChar char="•"/>
            </a:pPr>
            <a:r>
              <a:rPr lang="en-US" sz="5600" b="0" dirty="0"/>
              <a:t>Muscle aches, tenderness and stiffness</a:t>
            </a:r>
          </a:p>
          <a:p>
            <a:pPr marL="91440" indent="-91440">
              <a:buFont typeface="Arial" pitchFamily="34" charset="0"/>
              <a:buChar char="•"/>
            </a:pPr>
            <a:r>
              <a:rPr lang="en-US" sz="5600" b="0" dirty="0"/>
              <a:t>Pain, stiffness or swelling in your joints</a:t>
            </a:r>
          </a:p>
          <a:p>
            <a:pPr marL="91440" indent="-91440">
              <a:buFont typeface="Arial" pitchFamily="34" charset="0"/>
              <a:buChar char="•"/>
            </a:pPr>
            <a:r>
              <a:rPr lang="en-US" sz="5600" b="0" dirty="0"/>
              <a:t>Muscle weakness</a:t>
            </a:r>
          </a:p>
          <a:p>
            <a:pPr marL="91440" indent="-91440">
              <a:buFont typeface="Arial" pitchFamily="34" charset="0"/>
              <a:buChar char="•"/>
            </a:pPr>
            <a:r>
              <a:rPr lang="en-US" sz="5600" b="0" dirty="0"/>
              <a:t>Heavier than normal menstrual periods</a:t>
            </a:r>
          </a:p>
          <a:p>
            <a:pPr marL="91440" indent="-91440">
              <a:buFont typeface="Arial" pitchFamily="34" charset="0"/>
              <a:buChar char="•"/>
            </a:pPr>
            <a:r>
              <a:rPr lang="en-US" sz="5600" b="0" dirty="0"/>
              <a:t>Brittle fingernails and hair</a:t>
            </a:r>
          </a:p>
          <a:p>
            <a:pPr marL="91440" indent="-91440">
              <a:buFont typeface="Arial" pitchFamily="34" charset="0"/>
              <a:buChar char="•"/>
            </a:pPr>
            <a:r>
              <a:rPr lang="en-US" sz="5600" b="0" dirty="0"/>
              <a:t>Depression</a:t>
            </a:r>
          </a:p>
          <a:p>
            <a:endParaRPr lang="en-US" dirty="0"/>
          </a:p>
        </p:txBody>
      </p:sp>
      <p:sp>
        <p:nvSpPr>
          <p:cNvPr id="7" name="Title 6"/>
          <p:cNvSpPr>
            <a:spLocks noGrp="1"/>
          </p:cNvSpPr>
          <p:nvPr>
            <p:ph type="title"/>
          </p:nvPr>
        </p:nvSpPr>
        <p:spPr/>
        <p:txBody>
          <a:bodyPr/>
          <a:lstStyle/>
          <a:p>
            <a:r>
              <a:rPr lang="en-US" dirty="0" smtClean="0"/>
              <a:t>Hypothyroidism</a:t>
            </a:r>
            <a:endParaRPr lang="en-US" dirty="0"/>
          </a:p>
        </p:txBody>
      </p:sp>
      <p:sp>
        <p:nvSpPr>
          <p:cNvPr id="5" name="TextBox 4"/>
          <p:cNvSpPr txBox="1"/>
          <p:nvPr/>
        </p:nvSpPr>
        <p:spPr>
          <a:xfrm>
            <a:off x="8458200" y="6273225"/>
            <a:ext cx="685800" cy="584775"/>
          </a:xfrm>
          <a:prstGeom prst="rect">
            <a:avLst/>
          </a:prstGeom>
          <a:noFill/>
        </p:spPr>
        <p:txBody>
          <a:bodyPr wrap="square" rtlCol="0">
            <a:spAutoFit/>
          </a:bodyPr>
          <a:lstStyle/>
          <a:p>
            <a:pPr algn="ctr"/>
            <a:r>
              <a:rPr lang="en-US" sz="3200" dirty="0"/>
              <a:t>9</a:t>
            </a:r>
          </a:p>
        </p:txBody>
      </p:sp>
      <p:sp>
        <p:nvSpPr>
          <p:cNvPr id="6" name="TextBox 5"/>
          <p:cNvSpPr txBox="1"/>
          <p:nvPr/>
        </p:nvSpPr>
        <p:spPr>
          <a:xfrm>
            <a:off x="6553200" y="0"/>
            <a:ext cx="2590800" cy="461665"/>
          </a:xfrm>
          <a:prstGeom prst="rect">
            <a:avLst/>
          </a:prstGeom>
          <a:noFill/>
        </p:spPr>
        <p:txBody>
          <a:bodyPr wrap="square" rtlCol="0">
            <a:spAutoFit/>
          </a:bodyPr>
          <a:lstStyle/>
          <a:p>
            <a:pPr algn="ctr"/>
            <a:r>
              <a:rPr lang="en-US" sz="2400" dirty="0" smtClean="0"/>
              <a:t>Endocrine System</a:t>
            </a:r>
            <a:endParaRPr lang="en-US" sz="2400" dirty="0"/>
          </a:p>
        </p:txBody>
      </p:sp>
    </p:spTree>
    <p:extLst>
      <p:ext uri="{BB962C8B-B14F-4D97-AF65-F5344CB8AC3E}">
        <p14:creationId xmlns:p14="http://schemas.microsoft.com/office/powerpoint/2010/main" val="3512222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dirty="0" smtClean="0"/>
              <a:t>Prevalence:</a:t>
            </a:r>
          </a:p>
          <a:p>
            <a:pPr marL="457200" indent="-457200">
              <a:buFont typeface="Arial" pitchFamily="34" charset="0"/>
              <a:buChar char="•"/>
            </a:pPr>
            <a:r>
              <a:rPr lang="en-US" b="0" dirty="0" smtClean="0"/>
              <a:t>It is estimated that 20 million Americans have hypothyroidism</a:t>
            </a:r>
          </a:p>
        </p:txBody>
      </p:sp>
      <p:sp>
        <p:nvSpPr>
          <p:cNvPr id="3" name="Content Placeholder 2"/>
          <p:cNvSpPr>
            <a:spLocks noGrp="1"/>
          </p:cNvSpPr>
          <p:nvPr>
            <p:ph sz="half" idx="2"/>
          </p:nvPr>
        </p:nvSpPr>
        <p:spPr/>
        <p:txBody>
          <a:bodyPr>
            <a:normAutofit/>
          </a:bodyPr>
          <a:lstStyle/>
          <a:p>
            <a:r>
              <a:rPr lang="en-US" dirty="0" smtClean="0"/>
              <a:t>Treatment:</a:t>
            </a:r>
          </a:p>
          <a:p>
            <a:pPr marL="457200" indent="-457200">
              <a:buFont typeface="Arial" pitchFamily="34" charset="0"/>
              <a:buChar char="•"/>
            </a:pPr>
            <a:r>
              <a:rPr lang="en-US" b="0" dirty="0" smtClean="0"/>
              <a:t>Synthetic thyroid hormone</a:t>
            </a:r>
          </a:p>
          <a:p>
            <a:pPr marL="745236" lvl="3" indent="-457200">
              <a:buFont typeface="Arial" pitchFamily="34" charset="0"/>
              <a:buChar char="•"/>
            </a:pPr>
            <a:r>
              <a:rPr lang="en-US" dirty="0" smtClean="0"/>
              <a:t>T4 </a:t>
            </a:r>
            <a:r>
              <a:rPr lang="en-US" dirty="0"/>
              <a:t>r</a:t>
            </a:r>
            <a:r>
              <a:rPr lang="en-US" dirty="0" smtClean="0"/>
              <a:t>eplacement hormone</a:t>
            </a:r>
          </a:p>
          <a:p>
            <a:pPr marL="745236" lvl="3" indent="-457200">
              <a:buFont typeface="Arial" pitchFamily="34" charset="0"/>
              <a:buChar char="•"/>
            </a:pPr>
            <a:r>
              <a:rPr lang="en-US" b="0" dirty="0" smtClean="0"/>
              <a:t>Taken in the morning and 30 minutes before eating</a:t>
            </a:r>
          </a:p>
        </p:txBody>
      </p:sp>
      <p:sp>
        <p:nvSpPr>
          <p:cNvPr id="4" name="Title 3"/>
          <p:cNvSpPr>
            <a:spLocks noGrp="1"/>
          </p:cNvSpPr>
          <p:nvPr>
            <p:ph type="title"/>
          </p:nvPr>
        </p:nvSpPr>
        <p:spPr/>
        <p:txBody>
          <a:bodyPr/>
          <a:lstStyle/>
          <a:p>
            <a:r>
              <a:rPr lang="en-US" dirty="0" smtClean="0"/>
              <a:t>Hypothyroidism</a:t>
            </a:r>
            <a:endParaRPr lang="en-US" dirty="0"/>
          </a:p>
        </p:txBody>
      </p:sp>
      <p:sp>
        <p:nvSpPr>
          <p:cNvPr id="5" name="TextBox 4"/>
          <p:cNvSpPr txBox="1"/>
          <p:nvPr/>
        </p:nvSpPr>
        <p:spPr>
          <a:xfrm>
            <a:off x="8458200" y="6273225"/>
            <a:ext cx="685800" cy="584775"/>
          </a:xfrm>
          <a:prstGeom prst="rect">
            <a:avLst/>
          </a:prstGeom>
          <a:noFill/>
        </p:spPr>
        <p:txBody>
          <a:bodyPr wrap="square" rtlCol="0">
            <a:spAutoFit/>
          </a:bodyPr>
          <a:lstStyle/>
          <a:p>
            <a:pPr algn="ctr"/>
            <a:r>
              <a:rPr lang="en-US" sz="3200" dirty="0" smtClean="0"/>
              <a:t>10</a:t>
            </a:r>
            <a:endParaRPr lang="en-US" sz="3200" dirty="0"/>
          </a:p>
        </p:txBody>
      </p:sp>
      <p:sp>
        <p:nvSpPr>
          <p:cNvPr id="6" name="TextBox 5"/>
          <p:cNvSpPr txBox="1"/>
          <p:nvPr/>
        </p:nvSpPr>
        <p:spPr>
          <a:xfrm>
            <a:off x="6553200" y="0"/>
            <a:ext cx="2590800" cy="461665"/>
          </a:xfrm>
          <a:prstGeom prst="rect">
            <a:avLst/>
          </a:prstGeom>
          <a:noFill/>
        </p:spPr>
        <p:txBody>
          <a:bodyPr wrap="square" rtlCol="0">
            <a:spAutoFit/>
          </a:bodyPr>
          <a:lstStyle/>
          <a:p>
            <a:pPr algn="ctr"/>
            <a:r>
              <a:rPr lang="en-US" sz="2400" dirty="0" smtClean="0"/>
              <a:t>Endocrine System</a:t>
            </a:r>
            <a:endParaRPr lang="en-US" sz="2400" dirty="0"/>
          </a:p>
        </p:txBody>
      </p:sp>
    </p:spTree>
    <p:extLst>
      <p:ext uri="{BB962C8B-B14F-4D97-AF65-F5344CB8AC3E}">
        <p14:creationId xmlns:p14="http://schemas.microsoft.com/office/powerpoint/2010/main" val="2535916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Endocrine System Reference Page</a:t>
            </a:r>
            <a:endParaRPr lang="en-US" dirty="0"/>
          </a:p>
        </p:txBody>
      </p:sp>
      <p:sp>
        <p:nvSpPr>
          <p:cNvPr id="5" name="Content Placeholder 4"/>
          <p:cNvSpPr>
            <a:spLocks noGrp="1"/>
          </p:cNvSpPr>
          <p:nvPr>
            <p:ph idx="1"/>
          </p:nvPr>
        </p:nvSpPr>
        <p:spPr>
          <a:xfrm>
            <a:off x="822960" y="1100628"/>
            <a:ext cx="7520940" cy="3776172"/>
          </a:xfrm>
        </p:spPr>
        <p:txBody>
          <a:bodyPr>
            <a:normAutofit/>
          </a:bodyPr>
          <a:lstStyle/>
          <a:p>
            <a:pPr>
              <a:buFont typeface="Arial" pitchFamily="34" charset="0"/>
              <a:buChar char="•"/>
            </a:pPr>
            <a:r>
              <a:rPr lang="en-US" b="0" dirty="0" smtClean="0"/>
              <a:t>Hole’s Human Anatomy &amp; Physiology Textbook (Chapter 13 – Endocrine System)</a:t>
            </a:r>
          </a:p>
          <a:p>
            <a:pPr>
              <a:buFont typeface="Arial" pitchFamily="34" charset="0"/>
              <a:buChar char="•"/>
            </a:pPr>
            <a:r>
              <a:rPr lang="en-US" b="0" dirty="0" smtClean="0"/>
              <a:t>http://www.hormone.org/Endo101/page3.cfm</a:t>
            </a:r>
          </a:p>
          <a:p>
            <a:pPr>
              <a:buFont typeface="Arial" pitchFamily="34" charset="0"/>
              <a:buChar char="•"/>
            </a:pPr>
            <a:r>
              <a:rPr lang="en-US" b="0" dirty="0"/>
              <a:t>http://www.mentalfloss.com/difference/type-1-vs-type-2-diabetes</a:t>
            </a:r>
            <a:r>
              <a:rPr lang="en-US" b="0" dirty="0" smtClean="0"/>
              <a:t>/</a:t>
            </a:r>
          </a:p>
          <a:p>
            <a:pPr>
              <a:buFont typeface="Arial" pitchFamily="34" charset="0"/>
              <a:buChar char="•"/>
            </a:pPr>
            <a:r>
              <a:rPr lang="en-US" b="0" dirty="0"/>
              <a:t>http://</a:t>
            </a:r>
            <a:r>
              <a:rPr lang="en-US" b="0" dirty="0" smtClean="0"/>
              <a:t>www.mayoclinic.com/health/hypothyroidism/DS00353</a:t>
            </a:r>
          </a:p>
          <a:p>
            <a:pPr>
              <a:buFont typeface="Arial" pitchFamily="34" charset="0"/>
              <a:buChar char="•"/>
            </a:pPr>
            <a:r>
              <a:rPr lang="en-US" b="0" dirty="0"/>
              <a:t>http://</a:t>
            </a:r>
            <a:r>
              <a:rPr lang="en-US" b="0" dirty="0" smtClean="0"/>
              <a:t>www.medicinenet.com/hypothyroidism/page4.htm</a:t>
            </a:r>
          </a:p>
          <a:p>
            <a:pPr>
              <a:buFont typeface="Arial" pitchFamily="34" charset="0"/>
              <a:buChar char="•"/>
            </a:pPr>
            <a:r>
              <a:rPr lang="en-US" b="0" dirty="0"/>
              <a:t>http://</a:t>
            </a:r>
            <a:r>
              <a:rPr lang="en-US" b="0" dirty="0" smtClean="0"/>
              <a:t>www.icnr.com/articles/hypothyroidism-causes-symptoms-and-remedies.html</a:t>
            </a:r>
          </a:p>
          <a:p>
            <a:pPr>
              <a:buFont typeface="Arial" pitchFamily="34" charset="0"/>
              <a:buChar char="•"/>
            </a:pPr>
            <a:r>
              <a:rPr lang="en-US" b="0" dirty="0"/>
              <a:t>http://</a:t>
            </a:r>
            <a:r>
              <a:rPr lang="en-US" b="0" dirty="0" smtClean="0"/>
              <a:t>www.vivo.colostate.edu/hbooks/pathphys/endocrine/otherendo/pineal.html</a:t>
            </a:r>
          </a:p>
          <a:p>
            <a:pPr>
              <a:buFont typeface="Arial" pitchFamily="34" charset="0"/>
              <a:buChar char="•"/>
            </a:pPr>
            <a:r>
              <a:rPr lang="en-US" b="0" dirty="0"/>
              <a:t>http://</a:t>
            </a:r>
            <a:r>
              <a:rPr lang="en-US" b="0" dirty="0" smtClean="0"/>
              <a:t>www.hormone.org/pituitary_gland.cfm</a:t>
            </a:r>
          </a:p>
          <a:p>
            <a:pPr>
              <a:buFont typeface="Arial" pitchFamily="34" charset="0"/>
              <a:buChar char="•"/>
            </a:pPr>
            <a:r>
              <a:rPr lang="en-US" b="0" dirty="0"/>
              <a:t>http://www.vivo.colostate.edu/hbooks/pathphys/endocrine/thyroid/pth.html</a:t>
            </a:r>
            <a:endParaRPr lang="en-US" b="0" dirty="0" smtClean="0"/>
          </a:p>
        </p:txBody>
      </p:sp>
      <p:sp>
        <p:nvSpPr>
          <p:cNvPr id="6" name="TextBox 5"/>
          <p:cNvSpPr txBox="1"/>
          <p:nvPr/>
        </p:nvSpPr>
        <p:spPr>
          <a:xfrm>
            <a:off x="8458200" y="6273225"/>
            <a:ext cx="685800" cy="584775"/>
          </a:xfrm>
          <a:prstGeom prst="rect">
            <a:avLst/>
          </a:prstGeom>
          <a:noFill/>
        </p:spPr>
        <p:txBody>
          <a:bodyPr wrap="square" rtlCol="0">
            <a:spAutoFit/>
          </a:bodyPr>
          <a:lstStyle/>
          <a:p>
            <a:pPr algn="ctr"/>
            <a:r>
              <a:rPr lang="en-US" sz="3200" dirty="0" smtClean="0"/>
              <a:t>11</a:t>
            </a:r>
            <a:endParaRPr lang="en-US" sz="3200" dirty="0"/>
          </a:p>
        </p:txBody>
      </p:sp>
      <p:sp>
        <p:nvSpPr>
          <p:cNvPr id="7" name="TextBox 6"/>
          <p:cNvSpPr txBox="1"/>
          <p:nvPr/>
        </p:nvSpPr>
        <p:spPr>
          <a:xfrm>
            <a:off x="6553200" y="0"/>
            <a:ext cx="2590800" cy="461665"/>
          </a:xfrm>
          <a:prstGeom prst="rect">
            <a:avLst/>
          </a:prstGeom>
          <a:noFill/>
        </p:spPr>
        <p:txBody>
          <a:bodyPr wrap="square" rtlCol="0">
            <a:spAutoFit/>
          </a:bodyPr>
          <a:lstStyle/>
          <a:p>
            <a:pPr algn="ctr"/>
            <a:r>
              <a:rPr lang="en-US" sz="2400" dirty="0" smtClean="0"/>
              <a:t>Endocrine System</a:t>
            </a:r>
            <a:endParaRPr lang="en-US" sz="2400" dirty="0"/>
          </a:p>
        </p:txBody>
      </p:sp>
    </p:spTree>
    <p:extLst>
      <p:ext uri="{BB962C8B-B14F-4D97-AF65-F5344CB8AC3E}">
        <p14:creationId xmlns:p14="http://schemas.microsoft.com/office/powerpoint/2010/main" val="2505197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Page </a:t>
            </a:r>
            <a:r>
              <a:rPr lang="en-US" smtClean="0"/>
              <a:t>(continued)</a:t>
            </a:r>
            <a:endParaRPr lang="en-US" dirty="0"/>
          </a:p>
        </p:txBody>
      </p:sp>
      <p:sp>
        <p:nvSpPr>
          <p:cNvPr id="3" name="Content Placeholder 2"/>
          <p:cNvSpPr>
            <a:spLocks noGrp="1"/>
          </p:cNvSpPr>
          <p:nvPr>
            <p:ph idx="1"/>
          </p:nvPr>
        </p:nvSpPr>
        <p:spPr/>
        <p:txBody>
          <a:bodyPr/>
          <a:lstStyle/>
          <a:p>
            <a:pPr marL="285750" indent="-285750">
              <a:buFont typeface="Arial" pitchFamily="34" charset="0"/>
              <a:buChar char="•"/>
            </a:pPr>
            <a:r>
              <a:rPr lang="en-US" b="0" dirty="0"/>
              <a:t>http://www.livestrong.com/article/226152-norepinephrine-vs-epinephrine/</a:t>
            </a:r>
            <a:endParaRPr lang="en-US" b="0" dirty="0" smtClean="0"/>
          </a:p>
          <a:p>
            <a:pPr marL="285750" indent="-285750">
              <a:buFont typeface="Arial" pitchFamily="34" charset="0"/>
              <a:buChar char="•"/>
            </a:pPr>
            <a:endParaRPr lang="en-US" dirty="0" smtClean="0"/>
          </a:p>
          <a:p>
            <a:pPr marL="285750" indent="-285750">
              <a:buFont typeface="Arial" pitchFamily="34" charset="0"/>
              <a:buChar char="•"/>
            </a:pPr>
            <a:r>
              <a:rPr lang="en-US" dirty="0" smtClean="0"/>
              <a:t>Pictures:</a:t>
            </a:r>
          </a:p>
          <a:p>
            <a:pPr marL="573786" lvl="3" indent="-285750">
              <a:buFont typeface="Arial" pitchFamily="34" charset="0"/>
              <a:buChar char="•"/>
            </a:pPr>
            <a:r>
              <a:rPr lang="en-US" dirty="0" smtClean="0"/>
              <a:t>http://www.berkeleyrunningcompany.com/Tips/NutritionConcepts/tabid/2242/Default.aspx</a:t>
            </a:r>
          </a:p>
          <a:p>
            <a:pPr marL="573786" lvl="3" indent="-285750">
              <a:buFont typeface="Arial" pitchFamily="34" charset="0"/>
              <a:buChar char="•"/>
            </a:pPr>
            <a:r>
              <a:rPr lang="en-US" dirty="0"/>
              <a:t>http://catalog.bd.com/bdCat/listProducts.doCustomer?categoryID=R21&amp;priority=25&amp;categoryName=Insulin%20Pens%20and%20Pen%20Needles&amp;categoryImgPath=/</a:t>
            </a:r>
            <a:r>
              <a:rPr lang="en-US" dirty="0" smtClean="0"/>
              <a:t>ecat/images/f95/insulin-pen.jpg&amp;sortByField=Product%20Number&amp;viewPageNum=0</a:t>
            </a:r>
          </a:p>
          <a:p>
            <a:pPr marL="573786" lvl="3" indent="-285750">
              <a:buFont typeface="Arial" pitchFamily="34" charset="0"/>
              <a:buChar char="•"/>
            </a:pPr>
            <a:r>
              <a:rPr lang="en-US" dirty="0"/>
              <a:t>http://www.tutorvista.com/biology/human-anatomy-diagram</a:t>
            </a:r>
            <a:endParaRPr lang="en-US" b="0" dirty="0" smtClean="0"/>
          </a:p>
          <a:p>
            <a:pPr marL="573786" lvl="3" indent="-285750">
              <a:buFont typeface="Arial" pitchFamily="34" charset="0"/>
              <a:buChar char="•"/>
            </a:pPr>
            <a:endParaRPr lang="en-US" dirty="0"/>
          </a:p>
        </p:txBody>
      </p:sp>
      <p:sp>
        <p:nvSpPr>
          <p:cNvPr id="4" name="TextBox 3"/>
          <p:cNvSpPr txBox="1"/>
          <p:nvPr/>
        </p:nvSpPr>
        <p:spPr>
          <a:xfrm>
            <a:off x="8458200" y="6273225"/>
            <a:ext cx="685800" cy="584775"/>
          </a:xfrm>
          <a:prstGeom prst="rect">
            <a:avLst/>
          </a:prstGeom>
          <a:noFill/>
        </p:spPr>
        <p:txBody>
          <a:bodyPr wrap="square" rtlCol="0">
            <a:spAutoFit/>
          </a:bodyPr>
          <a:lstStyle/>
          <a:p>
            <a:pPr algn="ctr"/>
            <a:r>
              <a:rPr lang="en-US" sz="3200" dirty="0" smtClean="0"/>
              <a:t>12</a:t>
            </a:r>
            <a:endParaRPr lang="en-US" sz="3200" dirty="0"/>
          </a:p>
        </p:txBody>
      </p:sp>
      <p:sp>
        <p:nvSpPr>
          <p:cNvPr id="5" name="TextBox 4"/>
          <p:cNvSpPr txBox="1"/>
          <p:nvPr/>
        </p:nvSpPr>
        <p:spPr>
          <a:xfrm>
            <a:off x="6553200" y="0"/>
            <a:ext cx="2590800" cy="461665"/>
          </a:xfrm>
          <a:prstGeom prst="rect">
            <a:avLst/>
          </a:prstGeom>
          <a:noFill/>
        </p:spPr>
        <p:txBody>
          <a:bodyPr wrap="square" rtlCol="0">
            <a:spAutoFit/>
          </a:bodyPr>
          <a:lstStyle/>
          <a:p>
            <a:pPr algn="ctr"/>
            <a:r>
              <a:rPr lang="en-US" sz="2400" dirty="0" smtClean="0"/>
              <a:t>Endocrine System</a:t>
            </a:r>
            <a:endParaRPr lang="en-US" sz="2400" dirty="0"/>
          </a:p>
        </p:txBody>
      </p:sp>
    </p:spTree>
    <p:extLst>
      <p:ext uri="{BB962C8B-B14F-4D97-AF65-F5344CB8AC3E}">
        <p14:creationId xmlns:p14="http://schemas.microsoft.com/office/powerpoint/2010/main" val="3379152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76200"/>
            <a:ext cx="7520940" cy="548640"/>
          </a:xfrm>
        </p:spPr>
        <p:txBody>
          <a:bodyPr/>
          <a:lstStyle/>
          <a:p>
            <a:r>
              <a:rPr lang="en-US" dirty="0" smtClean="0"/>
              <a:t>Table of Contents</a:t>
            </a:r>
            <a:endParaRPr lang="en-US" dirty="0"/>
          </a:p>
        </p:txBody>
      </p:sp>
      <p:sp>
        <p:nvSpPr>
          <p:cNvPr id="3" name="Content Placeholder 2"/>
          <p:cNvSpPr>
            <a:spLocks noGrp="1"/>
          </p:cNvSpPr>
          <p:nvPr>
            <p:ph idx="1"/>
          </p:nvPr>
        </p:nvSpPr>
        <p:spPr>
          <a:xfrm>
            <a:off x="822960" y="609600"/>
            <a:ext cx="7520940" cy="4070877"/>
          </a:xfrm>
        </p:spPr>
        <p:txBody>
          <a:bodyPr>
            <a:normAutofit/>
          </a:bodyPr>
          <a:lstStyle/>
          <a:p>
            <a:r>
              <a:rPr lang="en-US" sz="2400" dirty="0" smtClean="0"/>
              <a:t>Section 1 – The Endocrine System</a:t>
            </a:r>
          </a:p>
          <a:p>
            <a:r>
              <a:rPr lang="en-US" b="0" dirty="0" smtClean="0"/>
              <a:t>Endocrine System Introduction and Function          1-2</a:t>
            </a:r>
          </a:p>
          <a:p>
            <a:r>
              <a:rPr lang="en-US" b="0" dirty="0" smtClean="0"/>
              <a:t>Homeostasis          3</a:t>
            </a:r>
          </a:p>
          <a:p>
            <a:r>
              <a:rPr lang="en-US" b="0" dirty="0" smtClean="0"/>
              <a:t>Negative Feedback Mechanism          4</a:t>
            </a:r>
          </a:p>
          <a:p>
            <a:r>
              <a:rPr lang="en-US" b="0" dirty="0" smtClean="0"/>
              <a:t>Endocrine Glands of the Human Body          5-6</a:t>
            </a:r>
          </a:p>
          <a:p>
            <a:r>
              <a:rPr lang="en-US" b="0" dirty="0" smtClean="0"/>
              <a:t>Diabetes Types I and II          7-8</a:t>
            </a:r>
          </a:p>
          <a:p>
            <a:r>
              <a:rPr lang="en-US" b="0" dirty="0" smtClean="0"/>
              <a:t>Hypothyroidism          9-10</a:t>
            </a:r>
          </a:p>
          <a:p>
            <a:r>
              <a:rPr lang="en-US" b="0" dirty="0" smtClean="0"/>
              <a:t>Endocrine System Reference Pages          11-12</a:t>
            </a:r>
            <a:endParaRPr lang="en-US" b="0" dirty="0"/>
          </a:p>
        </p:txBody>
      </p:sp>
    </p:spTree>
    <p:extLst>
      <p:ext uri="{BB962C8B-B14F-4D97-AF65-F5344CB8AC3E}">
        <p14:creationId xmlns:p14="http://schemas.microsoft.com/office/powerpoint/2010/main" val="3050086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970576" y="2010397"/>
            <a:ext cx="5650992" cy="1207509"/>
          </a:xfrm>
        </p:spPr>
        <p:txBody>
          <a:bodyPr/>
          <a:lstStyle/>
          <a:p>
            <a:r>
              <a:rPr lang="en-US" dirty="0" smtClean="0"/>
              <a:t>The Reproductive System &amp; Development</a:t>
            </a:r>
            <a:endParaRPr lang="en-US" dirty="0"/>
          </a:p>
        </p:txBody>
      </p:sp>
      <p:sp>
        <p:nvSpPr>
          <p:cNvPr id="3" name="TextBox 2"/>
          <p:cNvSpPr txBox="1"/>
          <p:nvPr/>
        </p:nvSpPr>
        <p:spPr>
          <a:xfrm>
            <a:off x="8458200" y="6273225"/>
            <a:ext cx="685800" cy="584775"/>
          </a:xfrm>
          <a:prstGeom prst="rect">
            <a:avLst/>
          </a:prstGeom>
          <a:noFill/>
        </p:spPr>
        <p:txBody>
          <a:bodyPr wrap="square" rtlCol="0">
            <a:spAutoFit/>
          </a:bodyPr>
          <a:lstStyle/>
          <a:p>
            <a:pPr algn="ctr"/>
            <a:r>
              <a:rPr lang="en-US" sz="3200" dirty="0" smtClean="0"/>
              <a:t>13</a:t>
            </a:r>
            <a:endParaRPr lang="en-US" sz="3200" dirty="0"/>
          </a:p>
        </p:txBody>
      </p:sp>
    </p:spTree>
    <p:extLst>
      <p:ext uri="{BB962C8B-B14F-4D97-AF65-F5344CB8AC3E}">
        <p14:creationId xmlns:p14="http://schemas.microsoft.com/office/powerpoint/2010/main" val="2014631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Reproductive System</a:t>
            </a:r>
            <a:endParaRPr lang="en-US" dirty="0"/>
          </a:p>
        </p:txBody>
      </p:sp>
      <p:sp>
        <p:nvSpPr>
          <p:cNvPr id="5" name="Content Placeholder 4"/>
          <p:cNvSpPr>
            <a:spLocks noGrp="1"/>
          </p:cNvSpPr>
          <p:nvPr>
            <p:ph idx="1"/>
          </p:nvPr>
        </p:nvSpPr>
        <p:spPr/>
        <p:txBody>
          <a:bodyPr>
            <a:normAutofit/>
          </a:bodyPr>
          <a:lstStyle/>
          <a:p>
            <a:r>
              <a:rPr lang="en-US" dirty="0" smtClean="0"/>
              <a:t>Function:</a:t>
            </a:r>
          </a:p>
          <a:p>
            <a:pPr lvl="2">
              <a:buFont typeface="Arial" pitchFamily="34" charset="0"/>
              <a:buChar char="•"/>
            </a:pPr>
            <a:endParaRPr lang="en-US" dirty="0" smtClean="0"/>
          </a:p>
          <a:p>
            <a:pPr lvl="2">
              <a:buFont typeface="Arial" pitchFamily="34" charset="0"/>
              <a:buChar char="•"/>
            </a:pPr>
            <a:r>
              <a:rPr lang="en-US" dirty="0" smtClean="0"/>
              <a:t>The reproductive system functions in procreation and survival of species</a:t>
            </a:r>
          </a:p>
          <a:p>
            <a:pPr lvl="2">
              <a:buFont typeface="Arial" pitchFamily="34" charset="0"/>
              <a:buChar char="•"/>
            </a:pPr>
            <a:endParaRPr lang="en-US" b="0" dirty="0" smtClean="0"/>
          </a:p>
          <a:p>
            <a:pPr lvl="2">
              <a:buFont typeface="Arial" pitchFamily="34" charset="0"/>
              <a:buChar char="•"/>
            </a:pPr>
            <a:r>
              <a:rPr lang="en-US" b="0" dirty="0" smtClean="0"/>
              <a:t>Produce egg and sperm cells, transport and sustain cells</a:t>
            </a:r>
          </a:p>
          <a:p>
            <a:pPr lvl="2">
              <a:buFont typeface="Arial" pitchFamily="34" charset="0"/>
              <a:buChar char="•"/>
            </a:pPr>
            <a:endParaRPr lang="en-US" dirty="0" smtClean="0"/>
          </a:p>
          <a:p>
            <a:pPr lvl="2">
              <a:buFont typeface="Arial" pitchFamily="34" charset="0"/>
              <a:buChar char="•"/>
            </a:pPr>
            <a:r>
              <a:rPr lang="en-US" dirty="0" smtClean="0"/>
              <a:t>Develop and nurture offspring (females)</a:t>
            </a:r>
            <a:endParaRPr lang="en-US" b="0" dirty="0" smtClean="0"/>
          </a:p>
          <a:p>
            <a:pPr lvl="2">
              <a:buFont typeface="Arial" pitchFamily="34" charset="0"/>
              <a:buChar char="•"/>
            </a:pPr>
            <a:endParaRPr lang="en-US" b="0" dirty="0"/>
          </a:p>
        </p:txBody>
      </p:sp>
      <p:sp>
        <p:nvSpPr>
          <p:cNvPr id="6" name="TextBox 5"/>
          <p:cNvSpPr txBox="1"/>
          <p:nvPr/>
        </p:nvSpPr>
        <p:spPr>
          <a:xfrm>
            <a:off x="8458200" y="6273225"/>
            <a:ext cx="685800" cy="584775"/>
          </a:xfrm>
          <a:prstGeom prst="rect">
            <a:avLst/>
          </a:prstGeom>
          <a:noFill/>
        </p:spPr>
        <p:txBody>
          <a:bodyPr wrap="square" rtlCol="0">
            <a:spAutoFit/>
          </a:bodyPr>
          <a:lstStyle/>
          <a:p>
            <a:pPr algn="ctr"/>
            <a:r>
              <a:rPr lang="en-US" sz="3200" dirty="0" smtClean="0"/>
              <a:t>14</a:t>
            </a:r>
            <a:endParaRPr lang="en-US" sz="3200" dirty="0"/>
          </a:p>
        </p:txBody>
      </p:sp>
      <p:sp>
        <p:nvSpPr>
          <p:cNvPr id="7" name="TextBox 6"/>
          <p:cNvSpPr txBox="1"/>
          <p:nvPr/>
        </p:nvSpPr>
        <p:spPr>
          <a:xfrm>
            <a:off x="6172200" y="0"/>
            <a:ext cx="2971800" cy="461665"/>
          </a:xfrm>
          <a:prstGeom prst="rect">
            <a:avLst/>
          </a:prstGeom>
          <a:noFill/>
        </p:spPr>
        <p:txBody>
          <a:bodyPr wrap="square" rtlCol="0">
            <a:spAutoFit/>
          </a:bodyPr>
          <a:lstStyle/>
          <a:p>
            <a:pPr algn="ctr"/>
            <a:r>
              <a:rPr lang="en-US" sz="2400" dirty="0" smtClean="0"/>
              <a:t>Reproductive System</a:t>
            </a:r>
            <a:endParaRPr lang="en-US" sz="2400" dirty="0"/>
          </a:p>
        </p:txBody>
      </p:sp>
    </p:spTree>
    <p:extLst>
      <p:ext uri="{BB962C8B-B14F-4D97-AF65-F5344CB8AC3E}">
        <p14:creationId xmlns:p14="http://schemas.microsoft.com/office/powerpoint/2010/main" val="593878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and Asexual Reproduction</a:t>
            </a:r>
            <a:endParaRPr lang="en-US" dirty="0"/>
          </a:p>
        </p:txBody>
      </p:sp>
      <p:sp>
        <p:nvSpPr>
          <p:cNvPr id="6" name="Text Placeholder 5"/>
          <p:cNvSpPr>
            <a:spLocks noGrp="1"/>
          </p:cNvSpPr>
          <p:nvPr>
            <p:ph type="body" idx="1"/>
          </p:nvPr>
        </p:nvSpPr>
        <p:spPr>
          <a:xfrm>
            <a:off x="822960" y="609600"/>
            <a:ext cx="3200400" cy="659794"/>
          </a:xfrm>
        </p:spPr>
        <p:txBody>
          <a:bodyPr/>
          <a:lstStyle/>
          <a:p>
            <a:r>
              <a:rPr lang="en-US" dirty="0" smtClean="0"/>
              <a:t>Sexual Reproduction</a:t>
            </a:r>
            <a:endParaRPr lang="en-US" dirty="0"/>
          </a:p>
        </p:txBody>
      </p:sp>
      <p:sp>
        <p:nvSpPr>
          <p:cNvPr id="7" name="Content Placeholder 6"/>
          <p:cNvSpPr>
            <a:spLocks noGrp="1"/>
          </p:cNvSpPr>
          <p:nvPr>
            <p:ph sz="half" idx="2"/>
          </p:nvPr>
        </p:nvSpPr>
        <p:spPr>
          <a:xfrm>
            <a:off x="819150" y="1214168"/>
            <a:ext cx="3200400" cy="4043632"/>
          </a:xfrm>
        </p:spPr>
        <p:txBody>
          <a:bodyPr>
            <a:normAutofit/>
          </a:bodyPr>
          <a:lstStyle/>
          <a:p>
            <a:pPr>
              <a:buFont typeface="Arial" pitchFamily="34" charset="0"/>
              <a:buChar char="•"/>
            </a:pPr>
            <a:r>
              <a:rPr lang="en-US" sz="2300" b="0" dirty="0" smtClean="0"/>
              <a:t>The haploid gametes of two individuals (male and female) join to create a diploid organism (fertilization)</a:t>
            </a:r>
          </a:p>
          <a:p>
            <a:pPr>
              <a:buFont typeface="Arial" pitchFamily="34" charset="0"/>
              <a:buChar char="•"/>
            </a:pPr>
            <a:r>
              <a:rPr lang="en-US" sz="2300" b="0" dirty="0" smtClean="0"/>
              <a:t>The offspring receives genes from each parent</a:t>
            </a:r>
          </a:p>
          <a:p>
            <a:pPr lvl="3">
              <a:buFont typeface="Arial" pitchFamily="34" charset="0"/>
              <a:buChar char="•"/>
            </a:pPr>
            <a:r>
              <a:rPr lang="en-US" dirty="0" smtClean="0"/>
              <a:t>Offspring varies genetically from its parents</a:t>
            </a:r>
            <a:endParaRPr lang="en-US" b="0" dirty="0"/>
          </a:p>
        </p:txBody>
      </p:sp>
      <p:sp>
        <p:nvSpPr>
          <p:cNvPr id="8" name="Text Placeholder 7"/>
          <p:cNvSpPr>
            <a:spLocks noGrp="1"/>
          </p:cNvSpPr>
          <p:nvPr>
            <p:ph type="body" sz="quarter" idx="3"/>
          </p:nvPr>
        </p:nvSpPr>
        <p:spPr>
          <a:xfrm>
            <a:off x="4700016" y="609600"/>
            <a:ext cx="3200400" cy="659794"/>
          </a:xfrm>
        </p:spPr>
        <p:txBody>
          <a:bodyPr/>
          <a:lstStyle/>
          <a:p>
            <a:r>
              <a:rPr lang="en-US" dirty="0" smtClean="0"/>
              <a:t>Asexual Reproduction</a:t>
            </a:r>
            <a:endParaRPr lang="en-US" dirty="0"/>
          </a:p>
        </p:txBody>
      </p:sp>
      <p:sp>
        <p:nvSpPr>
          <p:cNvPr id="9" name="Content Placeholder 8"/>
          <p:cNvSpPr>
            <a:spLocks noGrp="1"/>
          </p:cNvSpPr>
          <p:nvPr>
            <p:ph sz="quarter" idx="4"/>
          </p:nvPr>
        </p:nvSpPr>
        <p:spPr>
          <a:xfrm>
            <a:off x="4700016" y="1214168"/>
            <a:ext cx="3200400" cy="3967432"/>
          </a:xfrm>
        </p:spPr>
        <p:txBody>
          <a:bodyPr>
            <a:normAutofit fontScale="85000" lnSpcReduction="20000"/>
          </a:bodyPr>
          <a:lstStyle/>
          <a:p>
            <a:pPr>
              <a:buFont typeface="Arial" pitchFamily="34" charset="0"/>
              <a:buChar char="•"/>
            </a:pPr>
            <a:r>
              <a:rPr lang="en-US" b="0" dirty="0" smtClean="0"/>
              <a:t>One individual produces offspring that are genetically identical to itself</a:t>
            </a:r>
          </a:p>
          <a:p>
            <a:pPr lvl="3">
              <a:buFont typeface="Arial" pitchFamily="34" charset="0"/>
              <a:buChar char="•"/>
            </a:pPr>
            <a:r>
              <a:rPr lang="en-US" dirty="0" smtClean="0"/>
              <a:t>Produced by </a:t>
            </a:r>
            <a:r>
              <a:rPr lang="en-US" b="1" dirty="0" smtClean="0"/>
              <a:t>mitosis</a:t>
            </a:r>
          </a:p>
          <a:p>
            <a:pPr>
              <a:buFont typeface="Arial" pitchFamily="34" charset="0"/>
              <a:buChar char="•"/>
            </a:pPr>
            <a:r>
              <a:rPr lang="en-US" dirty="0" smtClean="0"/>
              <a:t>Examples:</a:t>
            </a:r>
          </a:p>
          <a:p>
            <a:pPr lvl="3">
              <a:buFont typeface="Arial" pitchFamily="34" charset="0"/>
              <a:buChar char="•"/>
            </a:pPr>
            <a:r>
              <a:rPr lang="en-US" dirty="0" smtClean="0"/>
              <a:t>Budding – an offspring grows out of the body of the parent (seen in hydras)</a:t>
            </a:r>
          </a:p>
          <a:p>
            <a:pPr lvl="3">
              <a:buFont typeface="Arial" pitchFamily="34" charset="0"/>
              <a:buChar char="•"/>
            </a:pPr>
            <a:r>
              <a:rPr lang="en-US" b="0" dirty="0" err="1" smtClean="0"/>
              <a:t>Gemmules</a:t>
            </a:r>
            <a:r>
              <a:rPr lang="en-US" b="0" dirty="0" smtClean="0"/>
              <a:t> - </a:t>
            </a:r>
            <a:r>
              <a:rPr lang="en-US" dirty="0"/>
              <a:t>a parent releases a specialized mass of cells that can develop into </a:t>
            </a:r>
            <a:r>
              <a:rPr lang="en-US" dirty="0" smtClean="0"/>
              <a:t>offspring (seen in sponges)</a:t>
            </a:r>
            <a:endParaRPr lang="en-US" b="0" dirty="0" smtClean="0"/>
          </a:p>
          <a:p>
            <a:pPr lvl="3">
              <a:buFont typeface="Arial" pitchFamily="34" charset="0"/>
              <a:buChar char="•"/>
            </a:pPr>
            <a:r>
              <a:rPr lang="en-US" dirty="0"/>
              <a:t>Fragmentation - the body of the parent breaks into distinct pieces, each of which can produce an </a:t>
            </a:r>
            <a:r>
              <a:rPr lang="en-US" dirty="0" smtClean="0"/>
              <a:t>offspring (seen in </a:t>
            </a:r>
            <a:r>
              <a:rPr lang="en-US" dirty="0" err="1" smtClean="0"/>
              <a:t>planaria</a:t>
            </a:r>
            <a:r>
              <a:rPr lang="en-US" dirty="0" smtClean="0"/>
              <a:t>)</a:t>
            </a:r>
            <a:r>
              <a:rPr lang="en-US" dirty="0"/>
              <a:t/>
            </a:r>
            <a:br>
              <a:rPr lang="en-US" dirty="0"/>
            </a:br>
            <a:endParaRPr lang="en-US" b="0" dirty="0" smtClean="0"/>
          </a:p>
          <a:p>
            <a:pPr>
              <a:buFont typeface="Arial" pitchFamily="34" charset="0"/>
              <a:buChar char="•"/>
            </a:pPr>
            <a:endParaRPr lang="en-US" b="0" dirty="0"/>
          </a:p>
        </p:txBody>
      </p:sp>
      <p:sp>
        <p:nvSpPr>
          <p:cNvPr id="10" name="TextBox 9"/>
          <p:cNvSpPr txBox="1"/>
          <p:nvPr/>
        </p:nvSpPr>
        <p:spPr>
          <a:xfrm>
            <a:off x="8458200" y="6273225"/>
            <a:ext cx="685800" cy="584775"/>
          </a:xfrm>
          <a:prstGeom prst="rect">
            <a:avLst/>
          </a:prstGeom>
          <a:noFill/>
        </p:spPr>
        <p:txBody>
          <a:bodyPr wrap="square" rtlCol="0">
            <a:spAutoFit/>
          </a:bodyPr>
          <a:lstStyle/>
          <a:p>
            <a:pPr algn="ctr"/>
            <a:r>
              <a:rPr lang="en-US" sz="3200" dirty="0" smtClean="0"/>
              <a:t>15</a:t>
            </a:r>
            <a:endParaRPr lang="en-US" sz="3200" dirty="0"/>
          </a:p>
        </p:txBody>
      </p:sp>
      <p:sp>
        <p:nvSpPr>
          <p:cNvPr id="11" name="TextBox 10"/>
          <p:cNvSpPr txBox="1"/>
          <p:nvPr/>
        </p:nvSpPr>
        <p:spPr>
          <a:xfrm>
            <a:off x="6172200" y="0"/>
            <a:ext cx="2971800" cy="461665"/>
          </a:xfrm>
          <a:prstGeom prst="rect">
            <a:avLst/>
          </a:prstGeom>
          <a:noFill/>
        </p:spPr>
        <p:txBody>
          <a:bodyPr wrap="square" rtlCol="0">
            <a:spAutoFit/>
          </a:bodyPr>
          <a:lstStyle/>
          <a:p>
            <a:pPr algn="ctr"/>
            <a:r>
              <a:rPr lang="en-US" sz="2400" dirty="0" smtClean="0"/>
              <a:t>Reproductive System</a:t>
            </a:r>
            <a:endParaRPr lang="en-US" sz="2400" dirty="0"/>
          </a:p>
        </p:txBody>
      </p:sp>
    </p:spTree>
    <p:extLst>
      <p:ext uri="{BB962C8B-B14F-4D97-AF65-F5344CB8AC3E}">
        <p14:creationId xmlns:p14="http://schemas.microsoft.com/office/powerpoint/2010/main" val="2343973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Spermatogenesis</a:t>
            </a:r>
            <a:endParaRPr lang="en-US" dirty="0"/>
          </a:p>
        </p:txBody>
      </p:sp>
      <p:sp>
        <p:nvSpPr>
          <p:cNvPr id="8" name="Content Placeholder 7"/>
          <p:cNvSpPr>
            <a:spLocks noGrp="1"/>
          </p:cNvSpPr>
          <p:nvPr>
            <p:ph idx="1"/>
          </p:nvPr>
        </p:nvSpPr>
        <p:spPr/>
        <p:txBody>
          <a:bodyPr>
            <a:normAutofit lnSpcReduction="10000"/>
          </a:bodyPr>
          <a:lstStyle/>
          <a:p>
            <a:pPr marL="0" indent="0"/>
            <a:r>
              <a:rPr lang="en-US" b="0" dirty="0" smtClean="0"/>
              <a:t>The process of sperm cell formation</a:t>
            </a:r>
          </a:p>
          <a:p>
            <a:pPr>
              <a:buFont typeface="Arial" pitchFamily="34" charset="0"/>
              <a:buChar char="•"/>
            </a:pPr>
            <a:r>
              <a:rPr lang="en-US" b="0" dirty="0" smtClean="0"/>
              <a:t>Begins with </a:t>
            </a:r>
            <a:r>
              <a:rPr lang="en-US" dirty="0" err="1" smtClean="0"/>
              <a:t>spermatogenic</a:t>
            </a:r>
            <a:r>
              <a:rPr lang="en-US" b="0" dirty="0" smtClean="0"/>
              <a:t> cells, which give rise to sperm cells (spermatozoa)</a:t>
            </a:r>
            <a:endParaRPr lang="en-US" b="0" dirty="0"/>
          </a:p>
          <a:p>
            <a:pPr>
              <a:buFont typeface="Arial" pitchFamily="34" charset="0"/>
              <a:buChar char="•"/>
            </a:pPr>
            <a:r>
              <a:rPr lang="en-US" b="0" dirty="0" smtClean="0"/>
              <a:t>Undifferentiated cells called </a:t>
            </a:r>
            <a:r>
              <a:rPr lang="en-US" dirty="0" err="1" smtClean="0"/>
              <a:t>spermatogonia</a:t>
            </a:r>
            <a:r>
              <a:rPr lang="en-US" b="0" dirty="0" smtClean="0"/>
              <a:t> have 46 chromosomes. Hormones stimulate the </a:t>
            </a:r>
            <a:r>
              <a:rPr lang="en-US" b="0" dirty="0" err="1" smtClean="0"/>
              <a:t>spermatogonia</a:t>
            </a:r>
            <a:r>
              <a:rPr lang="en-US" b="0" dirty="0" smtClean="0"/>
              <a:t> to become active. Some of the cells undergo mitosis. Each cell division gives rise to two new cells</a:t>
            </a:r>
          </a:p>
          <a:p>
            <a:pPr lvl="3">
              <a:buFont typeface="Arial" pitchFamily="34" charset="0"/>
              <a:buChar char="•"/>
            </a:pPr>
            <a:r>
              <a:rPr lang="en-US" dirty="0" smtClean="0"/>
              <a:t>One is type A, maintains the supply of undifferentiated cells</a:t>
            </a:r>
          </a:p>
          <a:p>
            <a:pPr lvl="3">
              <a:buFont typeface="Arial" pitchFamily="34" charset="0"/>
              <a:buChar char="•"/>
            </a:pPr>
            <a:r>
              <a:rPr lang="en-US" b="0" dirty="0" smtClean="0"/>
              <a:t>One is type B, enlarges to become a </a:t>
            </a:r>
            <a:r>
              <a:rPr lang="en-US" b="1" dirty="0" smtClean="0"/>
              <a:t>primary spermatocyte</a:t>
            </a:r>
            <a:endParaRPr lang="en-US" b="0" dirty="0"/>
          </a:p>
          <a:p>
            <a:pPr>
              <a:buFont typeface="Arial" pitchFamily="34" charset="0"/>
              <a:buChar char="•"/>
            </a:pPr>
            <a:r>
              <a:rPr lang="en-US" b="0" dirty="0" smtClean="0"/>
              <a:t>At puberty, new </a:t>
            </a:r>
            <a:r>
              <a:rPr lang="en-US" b="0" dirty="0" err="1" smtClean="0"/>
              <a:t>spermatogonia</a:t>
            </a:r>
            <a:r>
              <a:rPr lang="en-US" b="0" dirty="0" smtClean="0"/>
              <a:t> form. Testosterone secretion increases, and the primary spermatocytes begin to reproduce by meiosis</a:t>
            </a:r>
          </a:p>
          <a:p>
            <a:pPr>
              <a:buFont typeface="Arial" pitchFamily="34" charset="0"/>
              <a:buChar char="•"/>
            </a:pPr>
            <a:r>
              <a:rPr lang="en-US" b="0" dirty="0" smtClean="0"/>
              <a:t>Each primary spermatocyte divides to form two </a:t>
            </a:r>
            <a:r>
              <a:rPr lang="en-US" dirty="0" smtClean="0"/>
              <a:t>secondary spermatocytes. </a:t>
            </a:r>
            <a:r>
              <a:rPr lang="en-US" b="0" dirty="0" smtClean="0"/>
              <a:t>The secondary spermatocytes then divide to form two </a:t>
            </a:r>
            <a:r>
              <a:rPr lang="en-US" dirty="0" smtClean="0"/>
              <a:t>spermatids</a:t>
            </a:r>
            <a:r>
              <a:rPr lang="en-US" b="0" dirty="0" smtClean="0"/>
              <a:t>, which mature into sperm cells</a:t>
            </a:r>
          </a:p>
          <a:p>
            <a:pPr>
              <a:buFont typeface="Arial" pitchFamily="34" charset="0"/>
              <a:buChar char="•"/>
            </a:pPr>
            <a:r>
              <a:rPr lang="en-US" b="0" dirty="0" smtClean="0"/>
              <a:t>Product is four spermatids with 23 chromosomes each</a:t>
            </a:r>
          </a:p>
        </p:txBody>
      </p:sp>
      <p:sp>
        <p:nvSpPr>
          <p:cNvPr id="4" name="TextBox 3"/>
          <p:cNvSpPr txBox="1"/>
          <p:nvPr/>
        </p:nvSpPr>
        <p:spPr>
          <a:xfrm>
            <a:off x="8458200" y="6273225"/>
            <a:ext cx="685800" cy="584775"/>
          </a:xfrm>
          <a:prstGeom prst="rect">
            <a:avLst/>
          </a:prstGeom>
          <a:noFill/>
        </p:spPr>
        <p:txBody>
          <a:bodyPr wrap="square" rtlCol="0">
            <a:spAutoFit/>
          </a:bodyPr>
          <a:lstStyle/>
          <a:p>
            <a:pPr algn="ctr"/>
            <a:r>
              <a:rPr lang="en-US" sz="3200" dirty="0" smtClean="0"/>
              <a:t>16</a:t>
            </a:r>
            <a:endParaRPr lang="en-US" sz="3200" dirty="0"/>
          </a:p>
        </p:txBody>
      </p:sp>
      <p:sp>
        <p:nvSpPr>
          <p:cNvPr id="6" name="TextBox 5"/>
          <p:cNvSpPr txBox="1"/>
          <p:nvPr/>
        </p:nvSpPr>
        <p:spPr>
          <a:xfrm>
            <a:off x="6172200" y="0"/>
            <a:ext cx="2971800" cy="461665"/>
          </a:xfrm>
          <a:prstGeom prst="rect">
            <a:avLst/>
          </a:prstGeom>
          <a:noFill/>
        </p:spPr>
        <p:txBody>
          <a:bodyPr wrap="square" rtlCol="0">
            <a:spAutoFit/>
          </a:bodyPr>
          <a:lstStyle/>
          <a:p>
            <a:pPr algn="ctr"/>
            <a:r>
              <a:rPr lang="en-US" sz="2400" dirty="0" smtClean="0"/>
              <a:t>Reproductive System</a:t>
            </a:r>
            <a:endParaRPr lang="en-US" sz="2400" dirty="0"/>
          </a:p>
        </p:txBody>
      </p:sp>
    </p:spTree>
    <p:extLst>
      <p:ext uri="{BB962C8B-B14F-4D97-AF65-F5344CB8AC3E}">
        <p14:creationId xmlns:p14="http://schemas.microsoft.com/office/powerpoint/2010/main" val="26867965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&lt;spermatogenesis drawing&gt;</a:t>
            </a:r>
            <a:endParaRPr lang="en-US" dirty="0"/>
          </a:p>
        </p:txBody>
      </p:sp>
      <p:sp>
        <p:nvSpPr>
          <p:cNvPr id="3" name="Content Placeholder 2"/>
          <p:cNvSpPr>
            <a:spLocks noGrp="1"/>
          </p:cNvSpPr>
          <p:nvPr>
            <p:ph idx="1"/>
          </p:nvPr>
        </p:nvSpPr>
        <p:spPr/>
        <p:txBody>
          <a:bodyPr/>
          <a:lstStyle/>
          <a:p>
            <a:endParaRPr lang="en-US" dirty="0"/>
          </a:p>
        </p:txBody>
      </p:sp>
      <p:sp>
        <p:nvSpPr>
          <p:cNvPr id="6" name="TextBox 5"/>
          <p:cNvSpPr txBox="1"/>
          <p:nvPr/>
        </p:nvSpPr>
        <p:spPr>
          <a:xfrm>
            <a:off x="8458200" y="6273225"/>
            <a:ext cx="685800" cy="584775"/>
          </a:xfrm>
          <a:prstGeom prst="rect">
            <a:avLst/>
          </a:prstGeom>
          <a:noFill/>
        </p:spPr>
        <p:txBody>
          <a:bodyPr wrap="square" rtlCol="0">
            <a:spAutoFit/>
          </a:bodyPr>
          <a:lstStyle/>
          <a:p>
            <a:pPr algn="ctr"/>
            <a:r>
              <a:rPr lang="en-US" sz="3200" dirty="0" smtClean="0"/>
              <a:t>17</a:t>
            </a:r>
            <a:endParaRPr lang="en-US" sz="3200" dirty="0"/>
          </a:p>
        </p:txBody>
      </p:sp>
      <p:sp>
        <p:nvSpPr>
          <p:cNvPr id="7" name="TextBox 6"/>
          <p:cNvSpPr txBox="1"/>
          <p:nvPr/>
        </p:nvSpPr>
        <p:spPr>
          <a:xfrm>
            <a:off x="6172200" y="0"/>
            <a:ext cx="2971800" cy="461665"/>
          </a:xfrm>
          <a:prstGeom prst="rect">
            <a:avLst/>
          </a:prstGeom>
          <a:noFill/>
        </p:spPr>
        <p:txBody>
          <a:bodyPr wrap="square" rtlCol="0">
            <a:spAutoFit/>
          </a:bodyPr>
          <a:lstStyle/>
          <a:p>
            <a:pPr algn="ctr"/>
            <a:r>
              <a:rPr lang="en-US" sz="2400" dirty="0" smtClean="0"/>
              <a:t>Reproductive System</a:t>
            </a:r>
            <a:endParaRPr lang="en-US" sz="2400" dirty="0"/>
          </a:p>
        </p:txBody>
      </p:sp>
      <p:pic>
        <p:nvPicPr>
          <p:cNvPr id="1030"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17454" r="17454"/>
          <a:stretch/>
        </p:blipFill>
        <p:spPr bwMode="auto">
          <a:xfrm>
            <a:off x="-1933575" y="533400"/>
            <a:ext cx="11077575"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32263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Oogenesis</a:t>
            </a:r>
            <a:endParaRPr lang="en-US" dirty="0"/>
          </a:p>
        </p:txBody>
      </p:sp>
      <p:sp>
        <p:nvSpPr>
          <p:cNvPr id="3" name="Content Placeholder 2"/>
          <p:cNvSpPr>
            <a:spLocks noGrp="1"/>
          </p:cNvSpPr>
          <p:nvPr>
            <p:ph idx="1"/>
          </p:nvPr>
        </p:nvSpPr>
        <p:spPr>
          <a:xfrm>
            <a:off x="822960" y="914400"/>
            <a:ext cx="7520940" cy="4038600"/>
          </a:xfrm>
        </p:spPr>
        <p:txBody>
          <a:bodyPr>
            <a:normAutofit fontScale="92500" lnSpcReduction="10000"/>
          </a:bodyPr>
          <a:lstStyle/>
          <a:p>
            <a:r>
              <a:rPr lang="en-US" b="0" dirty="0" smtClean="0"/>
              <a:t>The process of egg cell formation</a:t>
            </a:r>
          </a:p>
          <a:p>
            <a:pPr>
              <a:buFont typeface="Arial" pitchFamily="34" charset="0"/>
              <a:buChar char="•"/>
            </a:pPr>
            <a:r>
              <a:rPr lang="en-US" b="0" dirty="0" smtClean="0"/>
              <a:t>Early in development, </a:t>
            </a:r>
            <a:r>
              <a:rPr lang="en-US" dirty="0" smtClean="0"/>
              <a:t>primary oocytes</a:t>
            </a:r>
            <a:r>
              <a:rPr lang="en-US" b="0" dirty="0" smtClean="0"/>
              <a:t> begin to undergo meiosis. The process soon stops and does not continue until puberty</a:t>
            </a:r>
          </a:p>
          <a:p>
            <a:pPr>
              <a:buFont typeface="Arial" pitchFamily="34" charset="0"/>
              <a:buChar char="•"/>
            </a:pPr>
            <a:r>
              <a:rPr lang="en-US" b="0" dirty="0" smtClean="0"/>
              <a:t>At puberty, some primary oocytes are stimulated to continue mitosis</a:t>
            </a:r>
          </a:p>
          <a:p>
            <a:pPr>
              <a:buFont typeface="Arial" pitchFamily="34" charset="0"/>
              <a:buChar char="•"/>
            </a:pPr>
            <a:r>
              <a:rPr lang="en-US" b="0" dirty="0" smtClean="0"/>
              <a:t>The resulting cells have 23 chromosomes in their nuclei</a:t>
            </a:r>
          </a:p>
          <a:p>
            <a:pPr>
              <a:buFont typeface="Arial" pitchFamily="34" charset="0"/>
              <a:buChar char="•"/>
            </a:pPr>
            <a:r>
              <a:rPr lang="en-US" b="0" dirty="0" smtClean="0"/>
              <a:t>Unlike a primary spermatocyte, when a primary oocyte divides, the cytoplasm is distributed unequally</a:t>
            </a:r>
          </a:p>
          <a:p>
            <a:pPr lvl="3">
              <a:buFont typeface="Arial" pitchFamily="34" charset="0"/>
              <a:buChar char="•"/>
            </a:pPr>
            <a:r>
              <a:rPr lang="en-US" dirty="0" smtClean="0"/>
              <a:t>The </a:t>
            </a:r>
            <a:r>
              <a:rPr lang="en-US" b="1" dirty="0" smtClean="0"/>
              <a:t>secondary oocyte</a:t>
            </a:r>
            <a:r>
              <a:rPr lang="en-US" dirty="0" smtClean="0"/>
              <a:t>, one of the resulting cells, is large</a:t>
            </a:r>
          </a:p>
          <a:p>
            <a:pPr lvl="3">
              <a:buFont typeface="Arial" pitchFamily="34" charset="0"/>
              <a:buChar char="•"/>
            </a:pPr>
            <a:r>
              <a:rPr lang="en-US" b="0" dirty="0" smtClean="0"/>
              <a:t>The other resulting cell, the </a:t>
            </a:r>
            <a:r>
              <a:rPr lang="en-US" b="1" dirty="0" smtClean="0"/>
              <a:t>first polar body</a:t>
            </a:r>
            <a:r>
              <a:rPr lang="en-US" dirty="0" smtClean="0"/>
              <a:t>, is very small</a:t>
            </a:r>
            <a:endParaRPr lang="en-US" b="0" dirty="0" smtClean="0"/>
          </a:p>
          <a:p>
            <a:pPr>
              <a:buFont typeface="Arial" pitchFamily="34" charset="0"/>
              <a:buChar char="•"/>
            </a:pPr>
            <a:r>
              <a:rPr lang="en-US" b="0" dirty="0" smtClean="0"/>
              <a:t>The secondary oocyte represents a future egg cell that can be fertilized. If this happens, the oocyte divides unequally to produce a </a:t>
            </a:r>
            <a:r>
              <a:rPr lang="en-US" dirty="0" smtClean="0"/>
              <a:t>second polar body</a:t>
            </a:r>
            <a:r>
              <a:rPr lang="en-US" b="0" dirty="0" smtClean="0"/>
              <a:t> and a </a:t>
            </a:r>
            <a:r>
              <a:rPr lang="en-US" dirty="0" smtClean="0"/>
              <a:t>zygote</a:t>
            </a:r>
            <a:r>
              <a:rPr lang="en-US" b="0" dirty="0" smtClean="0"/>
              <a:t> that can become an embryo</a:t>
            </a:r>
          </a:p>
          <a:p>
            <a:pPr>
              <a:buFont typeface="Arial" pitchFamily="34" charset="0"/>
              <a:buChar char="•"/>
            </a:pPr>
            <a:r>
              <a:rPr lang="en-US" b="0" dirty="0" smtClean="0"/>
              <a:t>Polar bodies allow for the production of an egg cell with the massive amounts of cytoplasm and abundant organelles, but still with the right number of chromosomes</a:t>
            </a:r>
          </a:p>
          <a:p>
            <a:pPr lvl="3">
              <a:buFont typeface="Arial" pitchFamily="34" charset="0"/>
              <a:buChar char="•"/>
            </a:pPr>
            <a:r>
              <a:rPr lang="en-US" dirty="0" smtClean="0"/>
              <a:t>Also provide food for the oocyte</a:t>
            </a:r>
            <a:endParaRPr lang="en-US" b="0" dirty="0"/>
          </a:p>
        </p:txBody>
      </p:sp>
      <p:sp>
        <p:nvSpPr>
          <p:cNvPr id="4" name="TextBox 3"/>
          <p:cNvSpPr txBox="1"/>
          <p:nvPr/>
        </p:nvSpPr>
        <p:spPr>
          <a:xfrm>
            <a:off x="8458200" y="6273225"/>
            <a:ext cx="685800" cy="584775"/>
          </a:xfrm>
          <a:prstGeom prst="rect">
            <a:avLst/>
          </a:prstGeom>
          <a:noFill/>
        </p:spPr>
        <p:txBody>
          <a:bodyPr wrap="square" rtlCol="0">
            <a:spAutoFit/>
          </a:bodyPr>
          <a:lstStyle/>
          <a:p>
            <a:pPr algn="ctr"/>
            <a:r>
              <a:rPr lang="en-US" sz="3200" dirty="0" smtClean="0"/>
              <a:t>18</a:t>
            </a:r>
            <a:endParaRPr lang="en-US" sz="3200" dirty="0"/>
          </a:p>
        </p:txBody>
      </p:sp>
      <p:sp>
        <p:nvSpPr>
          <p:cNvPr id="5" name="TextBox 4"/>
          <p:cNvSpPr txBox="1"/>
          <p:nvPr/>
        </p:nvSpPr>
        <p:spPr>
          <a:xfrm>
            <a:off x="6172200" y="0"/>
            <a:ext cx="2971800" cy="461665"/>
          </a:xfrm>
          <a:prstGeom prst="rect">
            <a:avLst/>
          </a:prstGeom>
          <a:noFill/>
        </p:spPr>
        <p:txBody>
          <a:bodyPr wrap="square" rtlCol="0">
            <a:spAutoFit/>
          </a:bodyPr>
          <a:lstStyle/>
          <a:p>
            <a:pPr algn="ctr"/>
            <a:r>
              <a:rPr lang="en-US" sz="2400" dirty="0" smtClean="0"/>
              <a:t>Reproductive System</a:t>
            </a:r>
            <a:endParaRPr lang="en-US" sz="2400" dirty="0"/>
          </a:p>
        </p:txBody>
      </p:sp>
    </p:spTree>
    <p:extLst>
      <p:ext uri="{BB962C8B-B14F-4D97-AF65-F5344CB8AC3E}">
        <p14:creationId xmlns:p14="http://schemas.microsoft.com/office/powerpoint/2010/main" val="3162677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&lt;oogenesis drawing&gt;</a:t>
            </a:r>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8458200" y="6273225"/>
            <a:ext cx="685800" cy="584775"/>
          </a:xfrm>
          <a:prstGeom prst="rect">
            <a:avLst/>
          </a:prstGeom>
          <a:noFill/>
        </p:spPr>
        <p:txBody>
          <a:bodyPr wrap="square" rtlCol="0">
            <a:spAutoFit/>
          </a:bodyPr>
          <a:lstStyle/>
          <a:p>
            <a:pPr algn="ctr"/>
            <a:r>
              <a:rPr lang="en-US" sz="3200" dirty="0" smtClean="0"/>
              <a:t>19</a:t>
            </a:r>
            <a:endParaRPr lang="en-US" sz="3200" dirty="0"/>
          </a:p>
        </p:txBody>
      </p:sp>
      <p:sp>
        <p:nvSpPr>
          <p:cNvPr id="5" name="TextBox 4"/>
          <p:cNvSpPr txBox="1"/>
          <p:nvPr/>
        </p:nvSpPr>
        <p:spPr>
          <a:xfrm>
            <a:off x="6172200" y="0"/>
            <a:ext cx="2971800" cy="461665"/>
          </a:xfrm>
          <a:prstGeom prst="rect">
            <a:avLst/>
          </a:prstGeom>
          <a:noFill/>
        </p:spPr>
        <p:txBody>
          <a:bodyPr wrap="square" rtlCol="0">
            <a:spAutoFit/>
          </a:bodyPr>
          <a:lstStyle/>
          <a:p>
            <a:pPr algn="ctr"/>
            <a:r>
              <a:rPr lang="en-US" sz="2400" dirty="0" smtClean="0"/>
              <a:t>Reproductive System</a:t>
            </a: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1665"/>
            <a:ext cx="9144000" cy="5786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0382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Menstrual Cycle Vs. Estrous Cycle</a:t>
            </a:r>
            <a:endParaRPr lang="en-US" dirty="0"/>
          </a:p>
        </p:txBody>
      </p:sp>
      <p:sp>
        <p:nvSpPr>
          <p:cNvPr id="4" name="Text Placeholder 3"/>
          <p:cNvSpPr>
            <a:spLocks noGrp="1"/>
          </p:cNvSpPr>
          <p:nvPr>
            <p:ph type="body" idx="1"/>
          </p:nvPr>
        </p:nvSpPr>
        <p:spPr/>
        <p:txBody>
          <a:bodyPr/>
          <a:lstStyle/>
          <a:p>
            <a:r>
              <a:rPr lang="en-US" dirty="0" smtClean="0"/>
              <a:t>Menstrual Cycle</a:t>
            </a:r>
            <a:endParaRPr lang="en-US" dirty="0"/>
          </a:p>
        </p:txBody>
      </p:sp>
      <p:sp>
        <p:nvSpPr>
          <p:cNvPr id="5" name="Content Placeholder 4"/>
          <p:cNvSpPr>
            <a:spLocks noGrp="1"/>
          </p:cNvSpPr>
          <p:nvPr>
            <p:ph sz="half" idx="2"/>
          </p:nvPr>
        </p:nvSpPr>
        <p:spPr>
          <a:xfrm>
            <a:off x="819150" y="1600200"/>
            <a:ext cx="3200400" cy="3886200"/>
          </a:xfrm>
        </p:spPr>
        <p:txBody>
          <a:bodyPr>
            <a:normAutofit fontScale="77500" lnSpcReduction="20000"/>
          </a:bodyPr>
          <a:lstStyle/>
          <a:p>
            <a:pPr>
              <a:buFont typeface="Arial" pitchFamily="34" charset="0"/>
              <a:buChar char="•"/>
            </a:pPr>
            <a:r>
              <a:rPr lang="en-US" b="0" dirty="0" smtClean="0"/>
              <a:t>Involves menstruation, the shedding of the lining of the uterus accompanied by bleeding</a:t>
            </a:r>
          </a:p>
          <a:p>
            <a:pPr lvl="3">
              <a:buFont typeface="Arial" pitchFamily="34" charset="0"/>
              <a:buChar char="•"/>
            </a:pPr>
            <a:r>
              <a:rPr lang="en-US" sz="1800" dirty="0" smtClean="0"/>
              <a:t>Takes place approximately once a month in women</a:t>
            </a:r>
            <a:endParaRPr lang="en-US" sz="1800" b="0" dirty="0" smtClean="0"/>
          </a:p>
          <a:p>
            <a:pPr>
              <a:buFont typeface="Arial" pitchFamily="34" charset="0"/>
              <a:buChar char="•"/>
            </a:pPr>
            <a:r>
              <a:rPr lang="en-US" b="0" dirty="0" smtClean="0"/>
              <a:t>Starts during puberty and stops at menopause, also stops during pregnancy</a:t>
            </a:r>
            <a:endParaRPr lang="en-US" b="0" dirty="0"/>
          </a:p>
          <a:p>
            <a:pPr>
              <a:buFont typeface="Arial" pitchFamily="34" charset="0"/>
              <a:buChar char="•"/>
            </a:pPr>
            <a:r>
              <a:rPr lang="en-US" b="0" dirty="0" smtClean="0"/>
              <a:t>Has three phases</a:t>
            </a:r>
          </a:p>
          <a:p>
            <a:pPr lvl="3">
              <a:buFont typeface="Arial" pitchFamily="34" charset="0"/>
              <a:buChar char="•"/>
            </a:pPr>
            <a:r>
              <a:rPr lang="en-US" sz="1800" dirty="0" smtClean="0"/>
              <a:t>Follicular – before egg is released</a:t>
            </a:r>
          </a:p>
          <a:p>
            <a:pPr lvl="3">
              <a:buFont typeface="Arial" pitchFamily="34" charset="0"/>
              <a:buChar char="•"/>
            </a:pPr>
            <a:r>
              <a:rPr lang="en-US" sz="1800" b="0" dirty="0" smtClean="0"/>
              <a:t>Ovulatory – egg release</a:t>
            </a:r>
          </a:p>
          <a:p>
            <a:pPr lvl="3">
              <a:buFont typeface="Arial" pitchFamily="34" charset="0"/>
              <a:buChar char="•"/>
            </a:pPr>
            <a:r>
              <a:rPr lang="en-US" sz="1800" dirty="0" smtClean="0"/>
              <a:t>Luteal – after egg is released</a:t>
            </a:r>
          </a:p>
          <a:p>
            <a:pPr>
              <a:buFont typeface="Arial" pitchFamily="34" charset="0"/>
              <a:buChar char="•"/>
            </a:pPr>
            <a:endParaRPr lang="en-US" b="0" dirty="0" smtClean="0"/>
          </a:p>
        </p:txBody>
      </p:sp>
      <p:sp>
        <p:nvSpPr>
          <p:cNvPr id="6" name="Text Placeholder 5"/>
          <p:cNvSpPr>
            <a:spLocks noGrp="1"/>
          </p:cNvSpPr>
          <p:nvPr>
            <p:ph type="body" sz="quarter" idx="3"/>
          </p:nvPr>
        </p:nvSpPr>
        <p:spPr/>
        <p:txBody>
          <a:bodyPr/>
          <a:lstStyle/>
          <a:p>
            <a:r>
              <a:rPr lang="en-US" dirty="0" smtClean="0"/>
              <a:t>Estrous Cycle</a:t>
            </a:r>
            <a:endParaRPr lang="en-US" dirty="0"/>
          </a:p>
        </p:txBody>
      </p:sp>
      <p:sp>
        <p:nvSpPr>
          <p:cNvPr id="7" name="Content Placeholder 6"/>
          <p:cNvSpPr>
            <a:spLocks noGrp="1"/>
          </p:cNvSpPr>
          <p:nvPr>
            <p:ph sz="quarter" idx="4"/>
          </p:nvPr>
        </p:nvSpPr>
        <p:spPr>
          <a:xfrm>
            <a:off x="4700016" y="1701848"/>
            <a:ext cx="3200400" cy="3316466"/>
          </a:xfrm>
        </p:spPr>
        <p:txBody>
          <a:bodyPr>
            <a:normAutofit fontScale="70000" lnSpcReduction="20000"/>
          </a:bodyPr>
          <a:lstStyle/>
          <a:p>
            <a:pPr>
              <a:buFont typeface="Arial" pitchFamily="34" charset="0"/>
              <a:buChar char="•"/>
            </a:pPr>
            <a:r>
              <a:rPr lang="en-US" b="0" dirty="0" smtClean="0"/>
              <a:t>The period in the sexual cycle of female mammals (except higher primates including humans) during which they are in heat – ready to accept a male and to mate</a:t>
            </a:r>
          </a:p>
          <a:p>
            <a:pPr>
              <a:buFont typeface="Arial" pitchFamily="34" charset="0"/>
              <a:buChar char="•"/>
            </a:pPr>
            <a:r>
              <a:rPr lang="en-US" b="0" dirty="0" smtClean="0"/>
              <a:t>One or more estrous periods may occur during the breeding season of a species</a:t>
            </a:r>
          </a:p>
          <a:p>
            <a:pPr>
              <a:buFont typeface="Arial" pitchFamily="34" charset="0"/>
              <a:buChar char="•"/>
            </a:pPr>
            <a:r>
              <a:rPr lang="en-US" b="0" dirty="0" smtClean="0"/>
              <a:t>Prior to ovulation the uterine lining thickens in preparation for holding the fertilized egg. When this reaches its peak, receptivity is the highest</a:t>
            </a:r>
            <a:endParaRPr lang="en-US" b="0" dirty="0"/>
          </a:p>
        </p:txBody>
      </p:sp>
      <p:sp>
        <p:nvSpPr>
          <p:cNvPr id="8" name="TextBox 7"/>
          <p:cNvSpPr txBox="1"/>
          <p:nvPr/>
        </p:nvSpPr>
        <p:spPr>
          <a:xfrm>
            <a:off x="8458200" y="6273225"/>
            <a:ext cx="685800" cy="584775"/>
          </a:xfrm>
          <a:prstGeom prst="rect">
            <a:avLst/>
          </a:prstGeom>
          <a:noFill/>
        </p:spPr>
        <p:txBody>
          <a:bodyPr wrap="square" rtlCol="0">
            <a:spAutoFit/>
          </a:bodyPr>
          <a:lstStyle/>
          <a:p>
            <a:pPr algn="ctr"/>
            <a:r>
              <a:rPr lang="en-US" sz="3200" dirty="0" smtClean="0"/>
              <a:t>20</a:t>
            </a:r>
            <a:endParaRPr lang="en-US" sz="3200" dirty="0"/>
          </a:p>
        </p:txBody>
      </p:sp>
      <p:sp>
        <p:nvSpPr>
          <p:cNvPr id="9" name="TextBox 8"/>
          <p:cNvSpPr txBox="1"/>
          <p:nvPr/>
        </p:nvSpPr>
        <p:spPr>
          <a:xfrm>
            <a:off x="6172200" y="0"/>
            <a:ext cx="2971800" cy="461665"/>
          </a:xfrm>
          <a:prstGeom prst="rect">
            <a:avLst/>
          </a:prstGeom>
          <a:noFill/>
        </p:spPr>
        <p:txBody>
          <a:bodyPr wrap="square" rtlCol="0">
            <a:spAutoFit/>
          </a:bodyPr>
          <a:lstStyle/>
          <a:p>
            <a:pPr algn="ctr"/>
            <a:r>
              <a:rPr lang="en-US" sz="2400" dirty="0" smtClean="0"/>
              <a:t>Reproductive System</a:t>
            </a:r>
            <a:endParaRPr lang="en-US" sz="2400" dirty="0"/>
          </a:p>
        </p:txBody>
      </p:sp>
    </p:spTree>
    <p:extLst>
      <p:ext uri="{BB962C8B-B14F-4D97-AF65-F5344CB8AC3E}">
        <p14:creationId xmlns:p14="http://schemas.microsoft.com/office/powerpoint/2010/main" val="1752513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Menstrual Cycle</a:t>
            </a:r>
            <a:endParaRPr lang="en-US" dirty="0"/>
          </a:p>
        </p:txBody>
      </p:sp>
      <p:sp>
        <p:nvSpPr>
          <p:cNvPr id="8" name="Content Placeholder 7"/>
          <p:cNvSpPr>
            <a:spLocks noGrp="1"/>
          </p:cNvSpPr>
          <p:nvPr>
            <p:ph idx="1"/>
          </p:nvPr>
        </p:nvSpPr>
        <p:spPr/>
        <p:txBody>
          <a:bodyPr>
            <a:normAutofit/>
          </a:bodyPr>
          <a:lstStyle/>
          <a:p>
            <a:pPr>
              <a:buFont typeface="Arial" pitchFamily="34" charset="0"/>
              <a:buChar char="•"/>
            </a:pPr>
            <a:r>
              <a:rPr lang="en-US" dirty="0" smtClean="0"/>
              <a:t>Menstrual cycle </a:t>
            </a:r>
            <a:r>
              <a:rPr lang="en-US" b="0" dirty="0" smtClean="0"/>
              <a:t>refers to the hormonal and reproductive tissue changes that occur in adult female humans and primates during their reproductive years</a:t>
            </a:r>
          </a:p>
          <a:p>
            <a:pPr>
              <a:buFont typeface="Arial" pitchFamily="34" charset="0"/>
              <a:buChar char="•"/>
            </a:pPr>
            <a:r>
              <a:rPr lang="en-US" b="0" dirty="0" smtClean="0"/>
              <a:t>Menstrual cycles vary in length among different species – a typical length of time is about 30 days</a:t>
            </a:r>
          </a:p>
          <a:p>
            <a:pPr>
              <a:buFont typeface="Arial" pitchFamily="34" charset="0"/>
              <a:buChar char="•"/>
            </a:pPr>
            <a:r>
              <a:rPr lang="en-US" b="0" dirty="0" smtClean="0"/>
              <a:t>A female can conceive only during a certain time, that is when her ovaries release an egg. This happens once during the menstrual cycle and is a part of the </a:t>
            </a:r>
            <a:r>
              <a:rPr lang="en-US" dirty="0" smtClean="0"/>
              <a:t>ovarian cycle. </a:t>
            </a:r>
            <a:r>
              <a:rPr lang="en-US" b="0" dirty="0" smtClean="0"/>
              <a:t>The menstrual cycle and ovarian cycle are tightly coordinated.</a:t>
            </a:r>
            <a:endParaRPr lang="en-US" dirty="0" smtClean="0"/>
          </a:p>
          <a:p>
            <a:pPr>
              <a:buFont typeface="Arial" pitchFamily="34" charset="0"/>
              <a:buChar char="•"/>
            </a:pPr>
            <a:r>
              <a:rPr lang="en-US" b="0" dirty="0" smtClean="0"/>
              <a:t>Menstrual Cycle:</a:t>
            </a:r>
          </a:p>
          <a:p>
            <a:pPr lvl="3">
              <a:buFont typeface="Arial" pitchFamily="34" charset="0"/>
              <a:buChar char="•"/>
            </a:pPr>
            <a:r>
              <a:rPr lang="en-US" dirty="0" smtClean="0"/>
              <a:t>The female’s body prepares for ovulation</a:t>
            </a:r>
          </a:p>
          <a:p>
            <a:pPr lvl="3">
              <a:buFont typeface="Arial" pitchFamily="34" charset="0"/>
              <a:buChar char="•"/>
            </a:pPr>
            <a:r>
              <a:rPr lang="en-US" b="0" dirty="0" smtClean="0"/>
              <a:t>The lining of the uterus grows thicker to prepare for implantation</a:t>
            </a:r>
          </a:p>
          <a:p>
            <a:pPr lvl="3">
              <a:buFont typeface="Arial" pitchFamily="34" charset="0"/>
              <a:buChar char="•"/>
            </a:pPr>
            <a:r>
              <a:rPr lang="en-US" dirty="0" smtClean="0"/>
              <a:t>If no implantation occurs, then the body breaks down the endometrium and discharges it through menstruation</a:t>
            </a:r>
            <a:endParaRPr lang="en-US" b="0" dirty="0" smtClean="0"/>
          </a:p>
        </p:txBody>
      </p:sp>
      <p:sp>
        <p:nvSpPr>
          <p:cNvPr id="4" name="TextBox 3"/>
          <p:cNvSpPr txBox="1"/>
          <p:nvPr/>
        </p:nvSpPr>
        <p:spPr>
          <a:xfrm>
            <a:off x="8458200" y="6273225"/>
            <a:ext cx="685800" cy="584775"/>
          </a:xfrm>
          <a:prstGeom prst="rect">
            <a:avLst/>
          </a:prstGeom>
          <a:noFill/>
        </p:spPr>
        <p:txBody>
          <a:bodyPr wrap="square" rtlCol="0">
            <a:spAutoFit/>
          </a:bodyPr>
          <a:lstStyle/>
          <a:p>
            <a:pPr algn="ctr"/>
            <a:r>
              <a:rPr lang="en-US" sz="3200" dirty="0" smtClean="0"/>
              <a:t>21</a:t>
            </a:r>
            <a:endParaRPr lang="en-US" sz="3200" dirty="0"/>
          </a:p>
        </p:txBody>
      </p:sp>
      <p:sp>
        <p:nvSpPr>
          <p:cNvPr id="5" name="TextBox 4"/>
          <p:cNvSpPr txBox="1"/>
          <p:nvPr/>
        </p:nvSpPr>
        <p:spPr>
          <a:xfrm>
            <a:off x="6172200" y="0"/>
            <a:ext cx="2971800" cy="461665"/>
          </a:xfrm>
          <a:prstGeom prst="rect">
            <a:avLst/>
          </a:prstGeom>
          <a:noFill/>
        </p:spPr>
        <p:txBody>
          <a:bodyPr wrap="square" rtlCol="0">
            <a:spAutoFit/>
          </a:bodyPr>
          <a:lstStyle/>
          <a:p>
            <a:pPr algn="ctr"/>
            <a:r>
              <a:rPr lang="en-US" sz="2400" dirty="0" smtClean="0"/>
              <a:t>Reproductive System</a:t>
            </a:r>
            <a:endParaRPr lang="en-US" sz="2400" dirty="0"/>
          </a:p>
        </p:txBody>
      </p:sp>
    </p:spTree>
    <p:extLst>
      <p:ext uri="{BB962C8B-B14F-4D97-AF65-F5344CB8AC3E}">
        <p14:creationId xmlns:p14="http://schemas.microsoft.com/office/powerpoint/2010/main" val="3746294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Menstrual Cycle</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b="0" dirty="0" smtClean="0"/>
              <a:t>The menstrual cycle is controlled by hormones</a:t>
            </a:r>
          </a:p>
          <a:p>
            <a:pPr lvl="3">
              <a:buFont typeface="Arial" pitchFamily="34" charset="0"/>
              <a:buChar char="•"/>
            </a:pPr>
            <a:r>
              <a:rPr lang="en-US" b="1" dirty="0" smtClean="0"/>
              <a:t>Estrogen</a:t>
            </a:r>
            <a:r>
              <a:rPr lang="en-US" dirty="0" smtClean="0"/>
              <a:t> and </a:t>
            </a:r>
            <a:r>
              <a:rPr lang="en-US" b="1" dirty="0" smtClean="0"/>
              <a:t>progesterone</a:t>
            </a:r>
            <a:r>
              <a:rPr lang="en-US" dirty="0" smtClean="0"/>
              <a:t>, produced by the ovaries</a:t>
            </a:r>
          </a:p>
          <a:p>
            <a:pPr lvl="4">
              <a:buFont typeface="Arial" pitchFamily="34" charset="0"/>
              <a:buChar char="•"/>
            </a:pPr>
            <a:r>
              <a:rPr lang="en-US" dirty="0" smtClean="0"/>
              <a:t>Estrogen and progesterone stimulate the formation of the endometrium lining in the uterus</a:t>
            </a:r>
          </a:p>
          <a:p>
            <a:pPr lvl="4">
              <a:buFont typeface="Arial" pitchFamily="34" charset="0"/>
              <a:buChar char="•"/>
            </a:pPr>
            <a:r>
              <a:rPr lang="en-US" dirty="0" smtClean="0"/>
              <a:t>When the amounts of estrogen and progesterone decrease, the lining of the uterus breaks down and causes menstruation</a:t>
            </a:r>
          </a:p>
          <a:p>
            <a:pPr lvl="3">
              <a:buFont typeface="Arial" pitchFamily="34" charset="0"/>
              <a:buChar char="•"/>
            </a:pPr>
            <a:r>
              <a:rPr lang="en-US" b="1" dirty="0" smtClean="0"/>
              <a:t>Follicle stimulating hormone (FSH) </a:t>
            </a:r>
            <a:r>
              <a:rPr lang="en-US" b="0" dirty="0" smtClean="0"/>
              <a:t>and </a:t>
            </a:r>
            <a:r>
              <a:rPr lang="en-US" b="1" dirty="0" err="1" smtClean="0"/>
              <a:t>lutenizing</a:t>
            </a:r>
            <a:r>
              <a:rPr lang="en-US" b="1" dirty="0" smtClean="0"/>
              <a:t> hormone (LH) </a:t>
            </a:r>
            <a:r>
              <a:rPr lang="en-US" b="0" dirty="0" smtClean="0"/>
              <a:t>produced by the pituitary gland</a:t>
            </a:r>
          </a:p>
          <a:p>
            <a:pPr lvl="4">
              <a:buFont typeface="Arial" pitchFamily="34" charset="0"/>
              <a:buChar char="•"/>
            </a:pPr>
            <a:r>
              <a:rPr lang="en-US" dirty="0" smtClean="0"/>
              <a:t>FSH and LH control and stimulate the unripe eggs in the ovaries to ripen and to be released</a:t>
            </a:r>
            <a:endParaRPr lang="en-US" b="0" dirty="0" smtClean="0"/>
          </a:p>
          <a:p>
            <a:pPr>
              <a:buFont typeface="Arial" pitchFamily="34" charset="0"/>
              <a:buChar char="•"/>
            </a:pPr>
            <a:r>
              <a:rPr lang="en-US" b="0" dirty="0" smtClean="0"/>
              <a:t>The hormones that regulate the menstrual cycle are controlled by </a:t>
            </a:r>
            <a:r>
              <a:rPr lang="en-US" dirty="0" smtClean="0"/>
              <a:t>negative feedback mechanisms</a:t>
            </a:r>
            <a:endParaRPr lang="en-US" b="0" dirty="0"/>
          </a:p>
        </p:txBody>
      </p:sp>
      <p:sp>
        <p:nvSpPr>
          <p:cNvPr id="4" name="TextBox 3"/>
          <p:cNvSpPr txBox="1"/>
          <p:nvPr/>
        </p:nvSpPr>
        <p:spPr>
          <a:xfrm>
            <a:off x="8458200" y="6273225"/>
            <a:ext cx="685800" cy="584775"/>
          </a:xfrm>
          <a:prstGeom prst="rect">
            <a:avLst/>
          </a:prstGeom>
          <a:noFill/>
        </p:spPr>
        <p:txBody>
          <a:bodyPr wrap="square" rtlCol="0">
            <a:spAutoFit/>
          </a:bodyPr>
          <a:lstStyle/>
          <a:p>
            <a:pPr algn="ctr"/>
            <a:r>
              <a:rPr lang="en-US" sz="3200" dirty="0" smtClean="0"/>
              <a:t>22</a:t>
            </a:r>
            <a:endParaRPr lang="en-US" sz="3200" dirty="0"/>
          </a:p>
        </p:txBody>
      </p:sp>
      <p:sp>
        <p:nvSpPr>
          <p:cNvPr id="5" name="TextBox 4"/>
          <p:cNvSpPr txBox="1"/>
          <p:nvPr/>
        </p:nvSpPr>
        <p:spPr>
          <a:xfrm>
            <a:off x="6172200" y="0"/>
            <a:ext cx="2971800" cy="461665"/>
          </a:xfrm>
          <a:prstGeom prst="rect">
            <a:avLst/>
          </a:prstGeom>
          <a:noFill/>
        </p:spPr>
        <p:txBody>
          <a:bodyPr wrap="square" rtlCol="0">
            <a:spAutoFit/>
          </a:bodyPr>
          <a:lstStyle/>
          <a:p>
            <a:pPr algn="ctr"/>
            <a:r>
              <a:rPr lang="en-US" sz="2400" dirty="0" smtClean="0"/>
              <a:t>Reproductive System</a:t>
            </a:r>
            <a:endParaRPr lang="en-US" sz="2400" dirty="0"/>
          </a:p>
        </p:txBody>
      </p:sp>
    </p:spTree>
    <p:extLst>
      <p:ext uri="{BB962C8B-B14F-4D97-AF65-F5344CB8AC3E}">
        <p14:creationId xmlns:p14="http://schemas.microsoft.com/office/powerpoint/2010/main" val="4119951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76200"/>
            <a:ext cx="7520940" cy="548640"/>
          </a:xfrm>
        </p:spPr>
        <p:txBody>
          <a:bodyPr/>
          <a:lstStyle/>
          <a:p>
            <a:r>
              <a:rPr lang="en-US" dirty="0" smtClean="0"/>
              <a:t>Table of Contents</a:t>
            </a:r>
            <a:endParaRPr lang="en-US" dirty="0"/>
          </a:p>
        </p:txBody>
      </p:sp>
      <p:sp>
        <p:nvSpPr>
          <p:cNvPr id="3" name="Content Placeholder 2"/>
          <p:cNvSpPr>
            <a:spLocks noGrp="1"/>
          </p:cNvSpPr>
          <p:nvPr>
            <p:ph idx="1"/>
          </p:nvPr>
        </p:nvSpPr>
        <p:spPr>
          <a:xfrm>
            <a:off x="822960" y="609600"/>
            <a:ext cx="7520940" cy="4070877"/>
          </a:xfrm>
        </p:spPr>
        <p:txBody>
          <a:bodyPr>
            <a:normAutofit/>
          </a:bodyPr>
          <a:lstStyle/>
          <a:p>
            <a:r>
              <a:rPr lang="en-US" sz="2400" dirty="0" smtClean="0"/>
              <a:t>Section 2 – The Reproductive System and Development</a:t>
            </a:r>
          </a:p>
          <a:p>
            <a:r>
              <a:rPr lang="en-US" b="0" dirty="0" smtClean="0"/>
              <a:t>Introduction and Functions of the Reproductive System          13-14</a:t>
            </a:r>
          </a:p>
          <a:p>
            <a:r>
              <a:rPr lang="en-US" b="0" dirty="0" smtClean="0"/>
              <a:t>Sexual and Asexual Reproduction in Animals          15</a:t>
            </a:r>
          </a:p>
          <a:p>
            <a:r>
              <a:rPr lang="en-US" b="0" dirty="0" smtClean="0"/>
              <a:t>Spermatogenesis          16-17</a:t>
            </a:r>
          </a:p>
          <a:p>
            <a:r>
              <a:rPr lang="en-US" b="0" dirty="0" smtClean="0"/>
              <a:t>Oogenesis          18-19</a:t>
            </a:r>
          </a:p>
          <a:p>
            <a:r>
              <a:rPr lang="en-US" b="0" dirty="0" smtClean="0"/>
              <a:t>Menstrual Cycle and Estrous Cycle          20</a:t>
            </a:r>
          </a:p>
          <a:p>
            <a:r>
              <a:rPr lang="en-US" b="0" dirty="0" smtClean="0"/>
              <a:t>Menstrual Cycle in Humans and Primates          21-23</a:t>
            </a:r>
          </a:p>
          <a:p>
            <a:r>
              <a:rPr lang="en-US" b="0" dirty="0" smtClean="0"/>
              <a:t>Development          24</a:t>
            </a:r>
          </a:p>
          <a:p>
            <a:r>
              <a:rPr lang="en-US" b="0" dirty="0" smtClean="0"/>
              <a:t>Ovarian Cysts          25-26</a:t>
            </a:r>
          </a:p>
          <a:p>
            <a:r>
              <a:rPr lang="en-US" b="0" dirty="0" smtClean="0"/>
              <a:t>Prostate Gland Enlargement          27-28</a:t>
            </a:r>
          </a:p>
          <a:p>
            <a:r>
              <a:rPr lang="en-US" b="0" dirty="0" smtClean="0"/>
              <a:t>Reproductive System Reference Pages          29-30</a:t>
            </a:r>
            <a:endParaRPr lang="en-US" b="0" dirty="0"/>
          </a:p>
        </p:txBody>
      </p:sp>
    </p:spTree>
    <p:extLst>
      <p:ext uri="{BB962C8B-B14F-4D97-AF65-F5344CB8AC3E}">
        <p14:creationId xmlns:p14="http://schemas.microsoft.com/office/powerpoint/2010/main" val="2525322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562083"/>
            <a:ext cx="7520940" cy="548640"/>
          </a:xfrm>
        </p:spPr>
        <p:txBody>
          <a:bodyPr/>
          <a:lstStyle/>
          <a:p>
            <a:r>
              <a:rPr lang="en-US" dirty="0" smtClean="0"/>
              <a:t>Negative Feedback Mechanism of the Menstrual Cycle</a:t>
            </a:r>
            <a:endParaRPr lang="en-US" dirty="0"/>
          </a:p>
        </p:txBody>
      </p:sp>
      <p:sp>
        <p:nvSpPr>
          <p:cNvPr id="3" name="Content Placeholder 2"/>
          <p:cNvSpPr>
            <a:spLocks noGrp="1"/>
          </p:cNvSpPr>
          <p:nvPr>
            <p:ph idx="1"/>
          </p:nvPr>
        </p:nvSpPr>
        <p:spPr>
          <a:xfrm>
            <a:off x="822960" y="1373151"/>
            <a:ext cx="7520940" cy="3579849"/>
          </a:xfrm>
        </p:spPr>
        <p:txBody>
          <a:bodyPr>
            <a:normAutofit/>
          </a:bodyPr>
          <a:lstStyle/>
          <a:p>
            <a:pPr>
              <a:buFont typeface="Arial" pitchFamily="34" charset="0"/>
              <a:buChar char="•"/>
            </a:pPr>
            <a:r>
              <a:rPr lang="en-US" sz="1800" b="0" dirty="0" smtClean="0"/>
              <a:t>A negative feedback mechanism is a self-regulating system</a:t>
            </a:r>
          </a:p>
          <a:p>
            <a:pPr lvl="3">
              <a:buFont typeface="Arial" pitchFamily="34" charset="0"/>
              <a:buChar char="•"/>
            </a:pPr>
            <a:r>
              <a:rPr lang="en-US" sz="1800" dirty="0" smtClean="0"/>
              <a:t>Increased output from the system inhibits future production by the system = the system controls how much of a hormone it makes by stopping production when the amount of the hormone gets too high</a:t>
            </a:r>
          </a:p>
          <a:p>
            <a:pPr marL="285750" indent="-285750">
              <a:buFont typeface="Arial" pitchFamily="34" charset="0"/>
              <a:buChar char="•"/>
            </a:pPr>
            <a:r>
              <a:rPr lang="en-US" sz="1800" b="0" dirty="0" smtClean="0"/>
              <a:t>The feedback mechanism:</a:t>
            </a:r>
          </a:p>
          <a:p>
            <a:pPr marL="802386" lvl="4" indent="-285750">
              <a:buFont typeface="Arial" pitchFamily="34" charset="0"/>
              <a:buChar char="•"/>
            </a:pPr>
            <a:r>
              <a:rPr lang="en-US" sz="1800" dirty="0" smtClean="0"/>
              <a:t>The hypothalamus releases a hormone (</a:t>
            </a:r>
            <a:r>
              <a:rPr lang="en-US" sz="1800" dirty="0" err="1" smtClean="0"/>
              <a:t>GnRH</a:t>
            </a:r>
            <a:r>
              <a:rPr lang="en-US" sz="1800" dirty="0" smtClean="0"/>
              <a:t>) that tells the pituitary gland to produce follicle stimulating hormone (FSH). In turn, FSH tells the ovaries to produce estrogen</a:t>
            </a:r>
          </a:p>
          <a:p>
            <a:pPr marL="802386" lvl="4" indent="-285750">
              <a:buFont typeface="Arial" pitchFamily="34" charset="0"/>
              <a:buChar char="•"/>
            </a:pPr>
            <a:r>
              <a:rPr lang="en-US" sz="1800" b="0" dirty="0" smtClean="0"/>
              <a:t>High levels of estrogen and progesterone inhibit the production of </a:t>
            </a:r>
            <a:r>
              <a:rPr lang="en-US" sz="1800" b="0" dirty="0" err="1" smtClean="0"/>
              <a:t>GnRH</a:t>
            </a:r>
            <a:r>
              <a:rPr lang="en-US" sz="1800" b="0" dirty="0" smtClean="0"/>
              <a:t>, so the pituitary gland will make less FSH, and the ovaries will make less estrogen</a:t>
            </a:r>
          </a:p>
        </p:txBody>
      </p:sp>
      <p:sp>
        <p:nvSpPr>
          <p:cNvPr id="4" name="TextBox 3"/>
          <p:cNvSpPr txBox="1"/>
          <p:nvPr/>
        </p:nvSpPr>
        <p:spPr>
          <a:xfrm>
            <a:off x="8458200" y="6273225"/>
            <a:ext cx="685800" cy="584775"/>
          </a:xfrm>
          <a:prstGeom prst="rect">
            <a:avLst/>
          </a:prstGeom>
          <a:noFill/>
        </p:spPr>
        <p:txBody>
          <a:bodyPr wrap="square" rtlCol="0">
            <a:spAutoFit/>
          </a:bodyPr>
          <a:lstStyle/>
          <a:p>
            <a:pPr algn="ctr"/>
            <a:r>
              <a:rPr lang="en-US" sz="3200" dirty="0" smtClean="0"/>
              <a:t>23</a:t>
            </a:r>
            <a:endParaRPr lang="en-US" sz="3200" dirty="0"/>
          </a:p>
        </p:txBody>
      </p:sp>
      <p:sp>
        <p:nvSpPr>
          <p:cNvPr id="5" name="TextBox 4"/>
          <p:cNvSpPr txBox="1"/>
          <p:nvPr/>
        </p:nvSpPr>
        <p:spPr>
          <a:xfrm>
            <a:off x="6172200" y="0"/>
            <a:ext cx="2971800" cy="461665"/>
          </a:xfrm>
          <a:prstGeom prst="rect">
            <a:avLst/>
          </a:prstGeom>
          <a:noFill/>
        </p:spPr>
        <p:txBody>
          <a:bodyPr wrap="square" rtlCol="0">
            <a:spAutoFit/>
          </a:bodyPr>
          <a:lstStyle/>
          <a:p>
            <a:pPr algn="ctr"/>
            <a:r>
              <a:rPr lang="en-US" sz="2400" dirty="0" smtClean="0"/>
              <a:t>Reproductive System</a:t>
            </a:r>
            <a:endParaRPr lang="en-US" sz="2400" dirty="0"/>
          </a:p>
        </p:txBody>
      </p:sp>
    </p:spTree>
    <p:extLst>
      <p:ext uri="{BB962C8B-B14F-4D97-AF65-F5344CB8AC3E}">
        <p14:creationId xmlns:p14="http://schemas.microsoft.com/office/powerpoint/2010/main" val="1222806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t>
            </a:r>
            <a:endParaRPr lang="en-US" dirty="0"/>
          </a:p>
        </p:txBody>
      </p:sp>
      <p:sp>
        <p:nvSpPr>
          <p:cNvPr id="3" name="Content Placeholder 2"/>
          <p:cNvSpPr>
            <a:spLocks noGrp="1"/>
          </p:cNvSpPr>
          <p:nvPr>
            <p:ph idx="1"/>
          </p:nvPr>
        </p:nvSpPr>
        <p:spPr>
          <a:xfrm>
            <a:off x="822960" y="948228"/>
            <a:ext cx="7520940" cy="4080972"/>
          </a:xfrm>
        </p:spPr>
        <p:txBody>
          <a:bodyPr>
            <a:normAutofit lnSpcReduction="10000"/>
          </a:bodyPr>
          <a:lstStyle/>
          <a:p>
            <a:pPr>
              <a:buFont typeface="Arial" pitchFamily="34" charset="0"/>
              <a:buChar char="•"/>
            </a:pPr>
            <a:r>
              <a:rPr lang="en-US" b="0" dirty="0" smtClean="0"/>
              <a:t>After fertilization, </a:t>
            </a:r>
            <a:r>
              <a:rPr lang="en-US" dirty="0" smtClean="0"/>
              <a:t>cleavage</a:t>
            </a:r>
            <a:r>
              <a:rPr lang="en-US" b="0" dirty="0" smtClean="0"/>
              <a:t> takes place. Cleavage is characterized by a succession of rapid cell divisions during early embryonic development</a:t>
            </a:r>
          </a:p>
          <a:p>
            <a:pPr>
              <a:buFont typeface="Arial" pitchFamily="34" charset="0"/>
              <a:buChar char="•"/>
            </a:pPr>
            <a:r>
              <a:rPr lang="en-US" b="0" dirty="0" smtClean="0"/>
              <a:t>Becomes a </a:t>
            </a:r>
            <a:r>
              <a:rPr lang="en-US" dirty="0" err="1" smtClean="0"/>
              <a:t>morula</a:t>
            </a:r>
            <a:r>
              <a:rPr lang="en-US" dirty="0" smtClean="0"/>
              <a:t>, </a:t>
            </a:r>
            <a:r>
              <a:rPr lang="en-US" b="0" dirty="0" smtClean="0"/>
              <a:t>a solid ball that consists of about sixteen cells</a:t>
            </a:r>
          </a:p>
          <a:p>
            <a:pPr>
              <a:buFont typeface="Arial" pitchFamily="34" charset="0"/>
              <a:buChar char="•"/>
            </a:pPr>
            <a:r>
              <a:rPr lang="en-US" b="0" dirty="0" smtClean="0"/>
              <a:t>The solid ball of cells hollows out and becomes a </a:t>
            </a:r>
            <a:r>
              <a:rPr lang="en-US" dirty="0" smtClean="0"/>
              <a:t>blastula, </a:t>
            </a:r>
            <a:r>
              <a:rPr lang="en-US" b="0" dirty="0" smtClean="0"/>
              <a:t>a hollow ball of cells</a:t>
            </a:r>
          </a:p>
          <a:p>
            <a:pPr>
              <a:buFont typeface="Arial" pitchFamily="34" charset="0"/>
              <a:buChar char="•"/>
            </a:pPr>
            <a:r>
              <a:rPr lang="en-US" b="0" dirty="0" smtClean="0"/>
              <a:t>The three germ layers begin to form, and at this time the embryo is called a </a:t>
            </a:r>
            <a:r>
              <a:rPr lang="en-US" dirty="0" smtClean="0"/>
              <a:t>gastrula.</a:t>
            </a:r>
            <a:endParaRPr lang="en-US" b="0" dirty="0" smtClean="0"/>
          </a:p>
          <a:p>
            <a:pPr>
              <a:buFont typeface="Arial" pitchFamily="34" charset="0"/>
              <a:buChar char="•"/>
            </a:pPr>
            <a:r>
              <a:rPr lang="en-US" dirty="0" err="1" smtClean="0"/>
              <a:t>Gastrulation</a:t>
            </a:r>
            <a:r>
              <a:rPr lang="en-US" dirty="0" smtClean="0"/>
              <a:t> </a:t>
            </a:r>
            <a:r>
              <a:rPr lang="en-US" b="0" dirty="0" err="1" smtClean="0"/>
              <a:t>involes</a:t>
            </a:r>
            <a:r>
              <a:rPr lang="en-US" b="0" dirty="0" smtClean="0"/>
              <a:t> the formation of a 3-layered embryo stage with a </a:t>
            </a:r>
            <a:r>
              <a:rPr lang="en-US" dirty="0" err="1" smtClean="0"/>
              <a:t>blastopore</a:t>
            </a:r>
            <a:r>
              <a:rPr lang="en-US" dirty="0" smtClean="0"/>
              <a:t> </a:t>
            </a:r>
            <a:r>
              <a:rPr lang="en-US" b="0" dirty="0" smtClean="0"/>
              <a:t>beginning to form. </a:t>
            </a:r>
            <a:r>
              <a:rPr lang="en-US" b="0" dirty="0" err="1" smtClean="0"/>
              <a:t>Gastrulation</a:t>
            </a:r>
            <a:r>
              <a:rPr lang="en-US" b="0" dirty="0" smtClean="0"/>
              <a:t> progresses to organogenesis.</a:t>
            </a:r>
          </a:p>
          <a:p>
            <a:pPr>
              <a:buFont typeface="Arial" pitchFamily="34" charset="0"/>
              <a:buChar char="•"/>
            </a:pPr>
            <a:r>
              <a:rPr lang="en-US" b="0" dirty="0" smtClean="0"/>
              <a:t>During </a:t>
            </a:r>
            <a:r>
              <a:rPr lang="en-US" dirty="0" smtClean="0"/>
              <a:t>organogenesis,</a:t>
            </a:r>
            <a:r>
              <a:rPr lang="en-US" b="0" dirty="0" smtClean="0"/>
              <a:t> the organs begin the form from the primary germ layers – </a:t>
            </a:r>
            <a:r>
              <a:rPr lang="en-US" dirty="0" smtClean="0"/>
              <a:t>germ layers </a:t>
            </a:r>
            <a:r>
              <a:rPr lang="en-US" b="0" dirty="0" smtClean="0"/>
              <a:t>are the primitive tissues from which all organs form</a:t>
            </a:r>
          </a:p>
          <a:p>
            <a:pPr lvl="3">
              <a:buFont typeface="Arial" pitchFamily="34" charset="0"/>
              <a:buChar char="•"/>
            </a:pPr>
            <a:r>
              <a:rPr lang="en-US" dirty="0" smtClean="0"/>
              <a:t>The </a:t>
            </a:r>
            <a:r>
              <a:rPr lang="en-US" b="1" dirty="0" smtClean="0"/>
              <a:t>ectoderm,</a:t>
            </a:r>
            <a:r>
              <a:rPr lang="en-US" dirty="0" smtClean="0"/>
              <a:t> or outermost layer, forms the outer layer of the skin and the nervous system</a:t>
            </a:r>
          </a:p>
          <a:p>
            <a:pPr lvl="3">
              <a:buFont typeface="Arial" pitchFamily="34" charset="0"/>
              <a:buChar char="•"/>
            </a:pPr>
            <a:r>
              <a:rPr lang="en-US" b="0" dirty="0" smtClean="0"/>
              <a:t>The </a:t>
            </a:r>
            <a:r>
              <a:rPr lang="en-US" b="1" dirty="0" smtClean="0"/>
              <a:t>mesoderm, </a:t>
            </a:r>
            <a:r>
              <a:rPr lang="en-US" dirty="0" smtClean="0"/>
              <a:t>or middle layer, forms the muscular system as well as the circulatory system</a:t>
            </a:r>
          </a:p>
          <a:p>
            <a:pPr lvl="3">
              <a:buFont typeface="Arial" pitchFamily="34" charset="0"/>
              <a:buChar char="•"/>
            </a:pPr>
            <a:r>
              <a:rPr lang="en-US" b="0" dirty="0" smtClean="0"/>
              <a:t>The </a:t>
            </a:r>
            <a:r>
              <a:rPr lang="en-US" b="1" dirty="0" smtClean="0"/>
              <a:t>endoderm, </a:t>
            </a:r>
            <a:r>
              <a:rPr lang="en-US" dirty="0" smtClean="0"/>
              <a:t>or innermost layer, forms the digestive and respiratory systems</a:t>
            </a:r>
            <a:endParaRPr lang="en-US" b="0" dirty="0" smtClean="0"/>
          </a:p>
          <a:p>
            <a:pPr>
              <a:buFont typeface="Arial" pitchFamily="34" charset="0"/>
              <a:buChar char="•"/>
            </a:pPr>
            <a:endParaRPr lang="en-US" dirty="0"/>
          </a:p>
        </p:txBody>
      </p:sp>
      <p:sp>
        <p:nvSpPr>
          <p:cNvPr id="4" name="TextBox 3"/>
          <p:cNvSpPr txBox="1"/>
          <p:nvPr/>
        </p:nvSpPr>
        <p:spPr>
          <a:xfrm>
            <a:off x="8458200" y="6273225"/>
            <a:ext cx="685800" cy="584775"/>
          </a:xfrm>
          <a:prstGeom prst="rect">
            <a:avLst/>
          </a:prstGeom>
          <a:noFill/>
        </p:spPr>
        <p:txBody>
          <a:bodyPr wrap="square" rtlCol="0">
            <a:spAutoFit/>
          </a:bodyPr>
          <a:lstStyle/>
          <a:p>
            <a:pPr algn="ctr"/>
            <a:r>
              <a:rPr lang="en-US" sz="3200" dirty="0" smtClean="0"/>
              <a:t>24</a:t>
            </a:r>
            <a:endParaRPr lang="en-US" sz="3200" dirty="0"/>
          </a:p>
        </p:txBody>
      </p:sp>
      <p:sp>
        <p:nvSpPr>
          <p:cNvPr id="5" name="TextBox 4"/>
          <p:cNvSpPr txBox="1"/>
          <p:nvPr/>
        </p:nvSpPr>
        <p:spPr>
          <a:xfrm>
            <a:off x="6172200" y="0"/>
            <a:ext cx="2971800" cy="461665"/>
          </a:xfrm>
          <a:prstGeom prst="rect">
            <a:avLst/>
          </a:prstGeom>
          <a:noFill/>
        </p:spPr>
        <p:txBody>
          <a:bodyPr wrap="square" rtlCol="0">
            <a:spAutoFit/>
          </a:bodyPr>
          <a:lstStyle/>
          <a:p>
            <a:pPr algn="ctr"/>
            <a:r>
              <a:rPr lang="en-US" sz="2400" dirty="0" smtClean="0"/>
              <a:t>Reproductive System</a:t>
            </a:r>
            <a:endParaRPr lang="en-US" sz="2400" dirty="0"/>
          </a:p>
        </p:txBody>
      </p:sp>
    </p:spTree>
    <p:extLst>
      <p:ext uri="{BB962C8B-B14F-4D97-AF65-F5344CB8AC3E}">
        <p14:creationId xmlns:p14="http://schemas.microsoft.com/office/powerpoint/2010/main" val="2184599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20000"/>
          </a:bodyPr>
          <a:lstStyle/>
          <a:p>
            <a:pPr>
              <a:buFont typeface="Arial" pitchFamily="34" charset="0"/>
              <a:buChar char="•"/>
            </a:pPr>
            <a:r>
              <a:rPr lang="en-US" b="0" dirty="0" smtClean="0"/>
              <a:t>Ovarian cysts are fluid-filled sacs or pockets within or on the surface of an ovary</a:t>
            </a:r>
          </a:p>
          <a:p>
            <a:pPr>
              <a:buFont typeface="Arial" pitchFamily="34" charset="0"/>
              <a:buChar char="•"/>
            </a:pPr>
            <a:r>
              <a:rPr lang="en-US" b="0" dirty="0" smtClean="0"/>
              <a:t>Most ovarian cysts are harmless – some, especially those that have ruptured, sometimes produce serious symptoms</a:t>
            </a:r>
          </a:p>
          <a:p>
            <a:endParaRPr lang="en-US" dirty="0"/>
          </a:p>
        </p:txBody>
      </p:sp>
      <p:sp>
        <p:nvSpPr>
          <p:cNvPr id="4" name="Content Placeholder 3"/>
          <p:cNvSpPr>
            <a:spLocks noGrp="1"/>
          </p:cNvSpPr>
          <p:nvPr>
            <p:ph sz="half" idx="2"/>
          </p:nvPr>
        </p:nvSpPr>
        <p:spPr/>
        <p:txBody>
          <a:bodyPr>
            <a:normAutofit fontScale="85000" lnSpcReduction="20000"/>
          </a:bodyPr>
          <a:lstStyle/>
          <a:p>
            <a:pPr>
              <a:buFont typeface="Arial" pitchFamily="34" charset="0"/>
              <a:buChar char="•"/>
            </a:pPr>
            <a:r>
              <a:rPr lang="en-US" dirty="0" smtClean="0"/>
              <a:t>Symptoms:</a:t>
            </a:r>
          </a:p>
          <a:p>
            <a:pPr lvl="3">
              <a:buFont typeface="Arial" pitchFamily="34" charset="0"/>
              <a:buChar char="•"/>
            </a:pPr>
            <a:r>
              <a:rPr lang="en-US" sz="2100" dirty="0" smtClean="0"/>
              <a:t>Menstrual irregularities</a:t>
            </a:r>
          </a:p>
          <a:p>
            <a:pPr lvl="3">
              <a:buFont typeface="Arial" pitchFamily="34" charset="0"/>
              <a:buChar char="•"/>
            </a:pPr>
            <a:r>
              <a:rPr lang="en-US" sz="2100" dirty="0" smtClean="0"/>
              <a:t>Pelvic pain – a constant dull ache, pain before the period begins or just before it ends, pain during intercourse</a:t>
            </a:r>
          </a:p>
          <a:p>
            <a:pPr lvl="3">
              <a:buFont typeface="Arial" pitchFamily="34" charset="0"/>
              <a:buChar char="•"/>
            </a:pPr>
            <a:r>
              <a:rPr lang="en-US" sz="2100" dirty="0" smtClean="0"/>
              <a:t>Pain or pressure on bowels during bowel movements</a:t>
            </a:r>
          </a:p>
          <a:p>
            <a:pPr lvl="3">
              <a:buFont typeface="Arial" pitchFamily="34" charset="0"/>
              <a:buChar char="•"/>
            </a:pPr>
            <a:r>
              <a:rPr lang="en-US" sz="2100" dirty="0" smtClean="0"/>
              <a:t>Nausea, vomiting, or breast tenderness</a:t>
            </a:r>
          </a:p>
          <a:p>
            <a:pPr lvl="3">
              <a:buFont typeface="Arial" pitchFamily="34" charset="0"/>
              <a:buChar char="•"/>
            </a:pPr>
            <a:r>
              <a:rPr lang="en-US" sz="2100" dirty="0" smtClean="0"/>
              <a:t>Frequent urination</a:t>
            </a:r>
          </a:p>
          <a:p>
            <a:pPr lvl="3">
              <a:buFont typeface="Arial" pitchFamily="34" charset="0"/>
              <a:buChar char="•"/>
            </a:pPr>
            <a:r>
              <a:rPr lang="en-US" sz="2100" dirty="0" smtClean="0"/>
              <a:t>Difficulty emptying the bladder completely</a:t>
            </a:r>
          </a:p>
          <a:p>
            <a:endParaRPr lang="en-US" dirty="0"/>
          </a:p>
        </p:txBody>
      </p:sp>
      <p:sp>
        <p:nvSpPr>
          <p:cNvPr id="2" name="Title 1"/>
          <p:cNvSpPr>
            <a:spLocks noGrp="1"/>
          </p:cNvSpPr>
          <p:nvPr>
            <p:ph type="title"/>
          </p:nvPr>
        </p:nvSpPr>
        <p:spPr/>
        <p:txBody>
          <a:bodyPr/>
          <a:lstStyle/>
          <a:p>
            <a:r>
              <a:rPr lang="en-US" dirty="0" smtClean="0"/>
              <a:t>Ovarian Cysts</a:t>
            </a:r>
            <a:endParaRPr lang="en-US" dirty="0"/>
          </a:p>
        </p:txBody>
      </p:sp>
      <p:sp>
        <p:nvSpPr>
          <p:cNvPr id="5" name="TextBox 4"/>
          <p:cNvSpPr txBox="1"/>
          <p:nvPr/>
        </p:nvSpPr>
        <p:spPr>
          <a:xfrm>
            <a:off x="8458200" y="6273225"/>
            <a:ext cx="685800" cy="584775"/>
          </a:xfrm>
          <a:prstGeom prst="rect">
            <a:avLst/>
          </a:prstGeom>
          <a:noFill/>
        </p:spPr>
        <p:txBody>
          <a:bodyPr wrap="square" rtlCol="0">
            <a:spAutoFit/>
          </a:bodyPr>
          <a:lstStyle/>
          <a:p>
            <a:pPr algn="ctr"/>
            <a:r>
              <a:rPr lang="en-US" sz="3200" dirty="0" smtClean="0"/>
              <a:t>25</a:t>
            </a:r>
            <a:endParaRPr lang="en-US" sz="3200" dirty="0"/>
          </a:p>
        </p:txBody>
      </p:sp>
      <p:sp>
        <p:nvSpPr>
          <p:cNvPr id="6" name="TextBox 5"/>
          <p:cNvSpPr txBox="1"/>
          <p:nvPr/>
        </p:nvSpPr>
        <p:spPr>
          <a:xfrm>
            <a:off x="6172200" y="0"/>
            <a:ext cx="2971800" cy="461665"/>
          </a:xfrm>
          <a:prstGeom prst="rect">
            <a:avLst/>
          </a:prstGeom>
          <a:noFill/>
        </p:spPr>
        <p:txBody>
          <a:bodyPr wrap="square" rtlCol="0">
            <a:spAutoFit/>
          </a:bodyPr>
          <a:lstStyle/>
          <a:p>
            <a:pPr algn="ctr"/>
            <a:r>
              <a:rPr lang="en-US" sz="2400" dirty="0" smtClean="0"/>
              <a:t>Reproductive System</a:t>
            </a:r>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r>
              <a:rPr lang="en-US" dirty="0" smtClean="0"/>
              <a:t>Prevalence:</a:t>
            </a:r>
            <a:endParaRPr lang="en-US" b="0" dirty="0" smtClean="0"/>
          </a:p>
          <a:p>
            <a:pPr lvl="2">
              <a:buFont typeface="Arial" pitchFamily="34" charset="0"/>
              <a:buChar char="•"/>
            </a:pPr>
            <a:r>
              <a:rPr lang="en-US" dirty="0" smtClean="0"/>
              <a:t>Ovarian cysts can be found in nearly all </a:t>
            </a:r>
            <a:r>
              <a:rPr lang="en-US" dirty="0" err="1" smtClean="0"/>
              <a:t>premonopausal</a:t>
            </a:r>
            <a:r>
              <a:rPr lang="en-US" dirty="0" smtClean="0"/>
              <a:t> women, though most of them are benign</a:t>
            </a:r>
          </a:p>
          <a:p>
            <a:pPr lvl="2">
              <a:buFont typeface="Arial" pitchFamily="34" charset="0"/>
              <a:buChar char="•"/>
            </a:pPr>
            <a:r>
              <a:rPr lang="en-US" dirty="0" smtClean="0"/>
              <a:t>Found in up to 18% of postmenopausal women</a:t>
            </a:r>
          </a:p>
          <a:p>
            <a:endParaRPr lang="en-US" dirty="0"/>
          </a:p>
        </p:txBody>
      </p:sp>
      <p:sp>
        <p:nvSpPr>
          <p:cNvPr id="4" name="Content Placeholder 3"/>
          <p:cNvSpPr>
            <a:spLocks noGrp="1"/>
          </p:cNvSpPr>
          <p:nvPr>
            <p:ph sz="half" idx="2"/>
          </p:nvPr>
        </p:nvSpPr>
        <p:spPr/>
        <p:txBody>
          <a:bodyPr>
            <a:normAutofit/>
          </a:bodyPr>
          <a:lstStyle/>
          <a:p>
            <a:r>
              <a:rPr lang="en-US" dirty="0" smtClean="0"/>
              <a:t>Treatment:</a:t>
            </a:r>
          </a:p>
          <a:p>
            <a:pPr lvl="2">
              <a:buFont typeface="Arial" pitchFamily="34" charset="0"/>
              <a:buChar char="•"/>
            </a:pPr>
            <a:r>
              <a:rPr lang="en-US" b="0" dirty="0" smtClean="0"/>
              <a:t>Most go away on their own</a:t>
            </a:r>
          </a:p>
          <a:p>
            <a:pPr lvl="2">
              <a:buFont typeface="Arial" pitchFamily="34" charset="0"/>
              <a:buChar char="•"/>
            </a:pPr>
            <a:r>
              <a:rPr lang="en-US" dirty="0" smtClean="0"/>
              <a:t>May need to be removed by </a:t>
            </a:r>
            <a:r>
              <a:rPr lang="en-US" b="1" dirty="0" smtClean="0"/>
              <a:t>laparoscopy, </a:t>
            </a:r>
            <a:r>
              <a:rPr lang="en-US" dirty="0" smtClean="0"/>
              <a:t>in which a laparoscope is inserted through a small incision in the abdomen and the ovarian cyst is located and removed</a:t>
            </a:r>
            <a:endParaRPr lang="en-US" b="0" dirty="0" smtClean="0"/>
          </a:p>
          <a:p>
            <a:endParaRPr lang="en-US" dirty="0"/>
          </a:p>
        </p:txBody>
      </p:sp>
      <p:sp>
        <p:nvSpPr>
          <p:cNvPr id="2" name="Title 1"/>
          <p:cNvSpPr>
            <a:spLocks noGrp="1"/>
          </p:cNvSpPr>
          <p:nvPr>
            <p:ph type="title"/>
          </p:nvPr>
        </p:nvSpPr>
        <p:spPr/>
        <p:txBody>
          <a:bodyPr/>
          <a:lstStyle/>
          <a:p>
            <a:r>
              <a:rPr lang="en-US" dirty="0" smtClean="0"/>
              <a:t>Ovarian Cysts</a:t>
            </a:r>
            <a:endParaRPr lang="en-US" dirty="0"/>
          </a:p>
        </p:txBody>
      </p:sp>
      <p:pic>
        <p:nvPicPr>
          <p:cNvPr id="1026" name="Picture 2" descr="http://www.ovariancysttreatmentsite.com/wp-content/uploads/2010/03/ovarian-cyst-image.jpg"/>
          <p:cNvPicPr>
            <a:picLocks noChangeAspect="1" noChangeArrowheads="1"/>
          </p:cNvPicPr>
          <p:nvPr/>
        </p:nvPicPr>
        <p:blipFill>
          <a:blip r:embed="rId2" cstate="print"/>
          <a:srcRect/>
          <a:stretch>
            <a:fillRect/>
          </a:stretch>
        </p:blipFill>
        <p:spPr bwMode="auto">
          <a:xfrm>
            <a:off x="914400" y="4267200"/>
            <a:ext cx="3733800" cy="1928873"/>
          </a:xfrm>
          <a:prstGeom prst="rect">
            <a:avLst/>
          </a:prstGeom>
          <a:noFill/>
        </p:spPr>
      </p:pic>
      <p:sp>
        <p:nvSpPr>
          <p:cNvPr id="6" name="TextBox 5"/>
          <p:cNvSpPr txBox="1"/>
          <p:nvPr/>
        </p:nvSpPr>
        <p:spPr>
          <a:xfrm>
            <a:off x="8458200" y="6273225"/>
            <a:ext cx="685800" cy="584775"/>
          </a:xfrm>
          <a:prstGeom prst="rect">
            <a:avLst/>
          </a:prstGeom>
          <a:noFill/>
        </p:spPr>
        <p:txBody>
          <a:bodyPr wrap="square" rtlCol="0">
            <a:spAutoFit/>
          </a:bodyPr>
          <a:lstStyle/>
          <a:p>
            <a:pPr algn="ctr"/>
            <a:r>
              <a:rPr lang="en-US" sz="3200" dirty="0" smtClean="0"/>
              <a:t>26</a:t>
            </a:r>
            <a:endParaRPr lang="en-US" sz="3200" dirty="0"/>
          </a:p>
        </p:txBody>
      </p:sp>
      <p:sp>
        <p:nvSpPr>
          <p:cNvPr id="7" name="TextBox 6"/>
          <p:cNvSpPr txBox="1"/>
          <p:nvPr/>
        </p:nvSpPr>
        <p:spPr>
          <a:xfrm>
            <a:off x="6172200" y="0"/>
            <a:ext cx="2971800" cy="461665"/>
          </a:xfrm>
          <a:prstGeom prst="rect">
            <a:avLst/>
          </a:prstGeom>
          <a:noFill/>
        </p:spPr>
        <p:txBody>
          <a:bodyPr wrap="square" rtlCol="0">
            <a:spAutoFit/>
          </a:bodyPr>
          <a:lstStyle/>
          <a:p>
            <a:pPr algn="ctr"/>
            <a:r>
              <a:rPr lang="en-US" sz="2400" dirty="0" smtClean="0"/>
              <a:t>Reproductive System</a:t>
            </a:r>
            <a:endParaRPr lang="en-US"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22960" y="762000"/>
            <a:ext cx="3200400" cy="3895344"/>
          </a:xfrm>
        </p:spPr>
        <p:txBody>
          <a:bodyPr>
            <a:noAutofit/>
          </a:bodyPr>
          <a:lstStyle/>
          <a:p>
            <a:pPr marL="457200" indent="-457200">
              <a:buFont typeface="Arial" pitchFamily="34" charset="0"/>
              <a:buChar char="•"/>
            </a:pPr>
            <a:r>
              <a:rPr lang="en-US" sz="1600" b="0" dirty="0" smtClean="0"/>
              <a:t>Prostate gland enlargement is a very common condition among aging men</a:t>
            </a:r>
          </a:p>
          <a:p>
            <a:pPr marL="457200" indent="-457200">
              <a:buFont typeface="Arial" pitchFamily="34" charset="0"/>
              <a:buChar char="•"/>
            </a:pPr>
            <a:r>
              <a:rPr lang="en-US" sz="1600" b="0" dirty="0" smtClean="0"/>
              <a:t>It is also called benign prostatic hyperplasia (BPH) and prostatic hypertrophy</a:t>
            </a:r>
          </a:p>
          <a:p>
            <a:pPr marL="457200" indent="-457200">
              <a:buFont typeface="Arial" pitchFamily="34" charset="0"/>
              <a:buChar char="•"/>
            </a:pPr>
            <a:r>
              <a:rPr lang="en-US" sz="1600" b="0" dirty="0" smtClean="0"/>
              <a:t>When left untreated, a prostate gland enlargement can block the flow of urine out of the bladder and can cause bladder, urinary tract, or kidney problems</a:t>
            </a:r>
          </a:p>
          <a:p>
            <a:pPr marL="457200" indent="-457200">
              <a:buFont typeface="Arial" pitchFamily="34" charset="0"/>
              <a:buChar char="•"/>
            </a:pPr>
            <a:r>
              <a:rPr lang="en-US" sz="1600" b="0" dirty="0" smtClean="0"/>
              <a:t>The prostate gland closes off the urethra and may cause a change in shape of the urinary bladder</a:t>
            </a:r>
            <a:endParaRPr lang="en-US" sz="1600" b="0" dirty="0"/>
          </a:p>
        </p:txBody>
      </p:sp>
      <p:sp>
        <p:nvSpPr>
          <p:cNvPr id="3" name="Content Placeholder 2"/>
          <p:cNvSpPr>
            <a:spLocks noGrp="1"/>
          </p:cNvSpPr>
          <p:nvPr>
            <p:ph sz="half" idx="2"/>
          </p:nvPr>
        </p:nvSpPr>
        <p:spPr/>
        <p:txBody>
          <a:bodyPr>
            <a:normAutofit fontScale="62500" lnSpcReduction="20000"/>
          </a:bodyPr>
          <a:lstStyle/>
          <a:p>
            <a:pPr marL="0" indent="0"/>
            <a:r>
              <a:rPr lang="en-US" dirty="0" smtClean="0"/>
              <a:t>Symptoms tend to worsen over time, and include:</a:t>
            </a:r>
          </a:p>
          <a:p>
            <a:pPr marL="274320" lvl="1" indent="-274320">
              <a:buFont typeface="Arial" pitchFamily="34" charset="0"/>
              <a:buChar char="•"/>
            </a:pPr>
            <a:r>
              <a:rPr lang="en-US" sz="2900" dirty="0"/>
              <a:t>W</a:t>
            </a:r>
            <a:r>
              <a:rPr lang="en-US" sz="2900" dirty="0" smtClean="0"/>
              <a:t>eak urine stream</a:t>
            </a:r>
          </a:p>
          <a:p>
            <a:pPr marL="274320" lvl="1" indent="-274320">
              <a:buFont typeface="Arial" pitchFamily="34" charset="0"/>
              <a:buChar char="•"/>
            </a:pPr>
            <a:r>
              <a:rPr lang="en-US" sz="2900" dirty="0" smtClean="0"/>
              <a:t>Difficulty urinating</a:t>
            </a:r>
          </a:p>
          <a:p>
            <a:pPr marL="274320" lvl="1" indent="-274320">
              <a:buFont typeface="Arial" pitchFamily="34" charset="0"/>
              <a:buChar char="•"/>
            </a:pPr>
            <a:r>
              <a:rPr lang="en-US" sz="2900" dirty="0" smtClean="0"/>
              <a:t>Stopping and starting while urinating</a:t>
            </a:r>
          </a:p>
          <a:p>
            <a:pPr marL="274320" lvl="1" indent="-274320">
              <a:buFont typeface="Arial" pitchFamily="34" charset="0"/>
              <a:buChar char="•"/>
            </a:pPr>
            <a:r>
              <a:rPr lang="en-US" sz="2900" dirty="0" smtClean="0"/>
              <a:t>Dribbling at the end of urination</a:t>
            </a:r>
          </a:p>
          <a:p>
            <a:pPr marL="274320" lvl="1" indent="-274320">
              <a:buFont typeface="Arial" pitchFamily="34" charset="0"/>
              <a:buChar char="•"/>
            </a:pPr>
            <a:r>
              <a:rPr lang="en-US" sz="2900" dirty="0" smtClean="0"/>
              <a:t>Frequent or urgent need to urinate</a:t>
            </a:r>
          </a:p>
          <a:p>
            <a:pPr marL="274320" lvl="1" indent="-274320">
              <a:buFont typeface="Arial" pitchFamily="34" charset="0"/>
              <a:buChar char="•"/>
            </a:pPr>
            <a:r>
              <a:rPr lang="en-US" sz="2900" dirty="0" smtClean="0"/>
              <a:t>Not being able to completely empty the bladder</a:t>
            </a:r>
          </a:p>
          <a:p>
            <a:pPr marL="274320" lvl="1" indent="-274320">
              <a:buFont typeface="Arial" pitchFamily="34" charset="0"/>
              <a:buChar char="•"/>
            </a:pPr>
            <a:r>
              <a:rPr lang="en-US" sz="2900" dirty="0" smtClean="0"/>
              <a:t>Urinary tract infection</a:t>
            </a:r>
          </a:p>
          <a:p>
            <a:pPr marL="274320" lvl="1" indent="-274320">
              <a:buFont typeface="Arial" pitchFamily="34" charset="0"/>
              <a:buChar char="•"/>
            </a:pPr>
            <a:r>
              <a:rPr lang="en-US" sz="2900" dirty="0" smtClean="0"/>
              <a:t>Reduced kidney function</a:t>
            </a:r>
          </a:p>
          <a:p>
            <a:endParaRPr lang="en-US" dirty="0"/>
          </a:p>
        </p:txBody>
      </p:sp>
      <p:sp>
        <p:nvSpPr>
          <p:cNvPr id="4" name="Title 3"/>
          <p:cNvSpPr>
            <a:spLocks noGrp="1"/>
          </p:cNvSpPr>
          <p:nvPr>
            <p:ph type="title"/>
          </p:nvPr>
        </p:nvSpPr>
        <p:spPr/>
        <p:txBody>
          <a:bodyPr/>
          <a:lstStyle/>
          <a:p>
            <a:r>
              <a:rPr lang="en-US" dirty="0" smtClean="0"/>
              <a:t>Prostate Gland Enlargement</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212771"/>
            <a:ext cx="3795401"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458200" y="6273225"/>
            <a:ext cx="685800" cy="584775"/>
          </a:xfrm>
          <a:prstGeom prst="rect">
            <a:avLst/>
          </a:prstGeom>
          <a:noFill/>
        </p:spPr>
        <p:txBody>
          <a:bodyPr wrap="square" rtlCol="0">
            <a:spAutoFit/>
          </a:bodyPr>
          <a:lstStyle/>
          <a:p>
            <a:pPr algn="ctr"/>
            <a:r>
              <a:rPr lang="en-US" sz="3200" dirty="0" smtClean="0"/>
              <a:t>27</a:t>
            </a:r>
            <a:endParaRPr lang="en-US" sz="3200" dirty="0"/>
          </a:p>
        </p:txBody>
      </p:sp>
      <p:sp>
        <p:nvSpPr>
          <p:cNvPr id="7" name="TextBox 6"/>
          <p:cNvSpPr txBox="1"/>
          <p:nvPr/>
        </p:nvSpPr>
        <p:spPr>
          <a:xfrm>
            <a:off x="6172200" y="0"/>
            <a:ext cx="2971800" cy="461665"/>
          </a:xfrm>
          <a:prstGeom prst="rect">
            <a:avLst/>
          </a:prstGeom>
          <a:noFill/>
        </p:spPr>
        <p:txBody>
          <a:bodyPr wrap="square" rtlCol="0">
            <a:spAutoFit/>
          </a:bodyPr>
          <a:lstStyle/>
          <a:p>
            <a:pPr algn="ctr"/>
            <a:r>
              <a:rPr lang="en-US" sz="2400" dirty="0" smtClean="0"/>
              <a:t>Reproductive System</a:t>
            </a:r>
            <a:endParaRPr lang="en-US" sz="2400" dirty="0"/>
          </a:p>
        </p:txBody>
      </p:sp>
    </p:spTree>
    <p:extLst>
      <p:ext uri="{BB962C8B-B14F-4D97-AF65-F5344CB8AC3E}">
        <p14:creationId xmlns:p14="http://schemas.microsoft.com/office/powerpoint/2010/main" val="1631509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62500" lnSpcReduction="20000"/>
          </a:bodyPr>
          <a:lstStyle/>
          <a:p>
            <a:r>
              <a:rPr lang="en-US" dirty="0" smtClean="0"/>
              <a:t>Prevalence:</a:t>
            </a:r>
          </a:p>
          <a:p>
            <a:pPr marL="457200" indent="-457200">
              <a:buFont typeface="Arial" pitchFamily="34" charset="0"/>
              <a:buChar char="•"/>
            </a:pPr>
            <a:r>
              <a:rPr lang="en-US" b="0" dirty="0" smtClean="0"/>
              <a:t>50% of men ages 51-60 years have BPH</a:t>
            </a:r>
          </a:p>
          <a:p>
            <a:pPr marL="457200" indent="-457200">
              <a:buFont typeface="Arial" pitchFamily="34" charset="0"/>
              <a:buChar char="•"/>
            </a:pPr>
            <a:r>
              <a:rPr lang="en-US" b="0" dirty="0" smtClean="0"/>
              <a:t>90% of men over 80 years of age have BPH</a:t>
            </a:r>
          </a:p>
          <a:p>
            <a:pPr marL="457200" indent="-457200">
              <a:buFont typeface="Arial" pitchFamily="34" charset="0"/>
              <a:buChar char="•"/>
            </a:pPr>
            <a:r>
              <a:rPr lang="en-US" b="0" dirty="0" smtClean="0"/>
              <a:t>Only 25% of 55-year-old men and 50% of 75-year-old men will have bothersome symptoms related to prostatic enlargement</a:t>
            </a:r>
          </a:p>
        </p:txBody>
      </p:sp>
      <p:sp>
        <p:nvSpPr>
          <p:cNvPr id="3" name="Content Placeholder 2"/>
          <p:cNvSpPr>
            <a:spLocks noGrp="1"/>
          </p:cNvSpPr>
          <p:nvPr>
            <p:ph sz="half" idx="2"/>
          </p:nvPr>
        </p:nvSpPr>
        <p:spPr/>
        <p:txBody>
          <a:bodyPr>
            <a:normAutofit fontScale="62500" lnSpcReduction="20000"/>
          </a:bodyPr>
          <a:lstStyle/>
          <a:p>
            <a:r>
              <a:rPr lang="en-US" dirty="0" smtClean="0"/>
              <a:t>Treatments:</a:t>
            </a:r>
          </a:p>
          <a:p>
            <a:pPr marL="457200" indent="-457200">
              <a:buFont typeface="Arial" pitchFamily="34" charset="0"/>
              <a:buChar char="•"/>
            </a:pPr>
            <a:r>
              <a:rPr lang="en-US" b="0" dirty="0" smtClean="0"/>
              <a:t>There are several effective treatments for prostate gland enlargement. Treatments are based on symptoms, the size of the prostate, and other health problems that may be present. Common treatments include:</a:t>
            </a:r>
          </a:p>
          <a:p>
            <a:pPr marL="882396" lvl="4" indent="-274320">
              <a:buFont typeface="Arial" pitchFamily="34" charset="0"/>
              <a:buChar char="•"/>
            </a:pPr>
            <a:r>
              <a:rPr lang="en-US" sz="2600" b="0" dirty="0" smtClean="0"/>
              <a:t>Medication</a:t>
            </a:r>
          </a:p>
          <a:p>
            <a:pPr marL="882396" lvl="4" indent="-274320">
              <a:buFont typeface="Arial" pitchFamily="34" charset="0"/>
              <a:buChar char="•"/>
            </a:pPr>
            <a:r>
              <a:rPr lang="en-US" sz="2600" b="0" dirty="0" smtClean="0"/>
              <a:t>Lifestyle changes</a:t>
            </a:r>
          </a:p>
          <a:p>
            <a:pPr marL="882396" lvl="4" indent="-274320">
              <a:buFont typeface="Arial" pitchFamily="34" charset="0"/>
              <a:buChar char="•"/>
            </a:pPr>
            <a:r>
              <a:rPr lang="en-US" sz="2600" b="0" dirty="0" smtClean="0"/>
              <a:t>Surgery</a:t>
            </a:r>
          </a:p>
          <a:p>
            <a:pPr marL="457200" indent="-457200">
              <a:buFont typeface="Arial" pitchFamily="34" charset="0"/>
              <a:buChar char="•"/>
            </a:pPr>
            <a:endParaRPr lang="en-US" b="0" dirty="0"/>
          </a:p>
          <a:p>
            <a:endParaRPr lang="en-US" dirty="0"/>
          </a:p>
        </p:txBody>
      </p:sp>
      <p:sp>
        <p:nvSpPr>
          <p:cNvPr id="4" name="Title 3"/>
          <p:cNvSpPr>
            <a:spLocks noGrp="1"/>
          </p:cNvSpPr>
          <p:nvPr>
            <p:ph type="title"/>
          </p:nvPr>
        </p:nvSpPr>
        <p:spPr/>
        <p:txBody>
          <a:bodyPr/>
          <a:lstStyle/>
          <a:p>
            <a:r>
              <a:rPr lang="en-US" dirty="0" smtClean="0"/>
              <a:t>Prostate Gland Enlargement</a:t>
            </a:r>
            <a:endParaRPr lang="en-US" dirty="0"/>
          </a:p>
        </p:txBody>
      </p:sp>
      <p:sp>
        <p:nvSpPr>
          <p:cNvPr id="5" name="TextBox 4"/>
          <p:cNvSpPr txBox="1"/>
          <p:nvPr/>
        </p:nvSpPr>
        <p:spPr>
          <a:xfrm>
            <a:off x="8458200" y="6273225"/>
            <a:ext cx="685800" cy="584775"/>
          </a:xfrm>
          <a:prstGeom prst="rect">
            <a:avLst/>
          </a:prstGeom>
          <a:noFill/>
        </p:spPr>
        <p:txBody>
          <a:bodyPr wrap="square" rtlCol="0">
            <a:spAutoFit/>
          </a:bodyPr>
          <a:lstStyle/>
          <a:p>
            <a:pPr algn="ctr"/>
            <a:r>
              <a:rPr lang="en-US" sz="3200" dirty="0" smtClean="0"/>
              <a:t>28</a:t>
            </a:r>
            <a:endParaRPr lang="en-US" sz="3200" dirty="0"/>
          </a:p>
        </p:txBody>
      </p:sp>
      <p:sp>
        <p:nvSpPr>
          <p:cNvPr id="6" name="TextBox 5"/>
          <p:cNvSpPr txBox="1"/>
          <p:nvPr/>
        </p:nvSpPr>
        <p:spPr>
          <a:xfrm>
            <a:off x="6172200" y="0"/>
            <a:ext cx="2971800" cy="461665"/>
          </a:xfrm>
          <a:prstGeom prst="rect">
            <a:avLst/>
          </a:prstGeom>
          <a:noFill/>
        </p:spPr>
        <p:txBody>
          <a:bodyPr wrap="square" rtlCol="0">
            <a:spAutoFit/>
          </a:bodyPr>
          <a:lstStyle/>
          <a:p>
            <a:pPr algn="ctr"/>
            <a:r>
              <a:rPr lang="en-US" sz="2400" dirty="0" smtClean="0"/>
              <a:t>Reproductive System</a:t>
            </a:r>
            <a:endParaRPr lang="en-US" sz="2400" dirty="0"/>
          </a:p>
        </p:txBody>
      </p:sp>
    </p:spTree>
    <p:extLst>
      <p:ext uri="{BB962C8B-B14F-4D97-AF65-F5344CB8AC3E}">
        <p14:creationId xmlns:p14="http://schemas.microsoft.com/office/powerpoint/2010/main" val="2552996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Reproductive System Reference Page</a:t>
            </a:r>
            <a:endParaRPr lang="en-US" dirty="0"/>
          </a:p>
        </p:txBody>
      </p:sp>
      <p:sp>
        <p:nvSpPr>
          <p:cNvPr id="5" name="Content Placeholder 4"/>
          <p:cNvSpPr>
            <a:spLocks noGrp="1"/>
          </p:cNvSpPr>
          <p:nvPr>
            <p:ph idx="1"/>
          </p:nvPr>
        </p:nvSpPr>
        <p:spPr/>
        <p:txBody>
          <a:bodyPr/>
          <a:lstStyle/>
          <a:p>
            <a:pPr>
              <a:buFont typeface="Arial" pitchFamily="34" charset="0"/>
              <a:buChar char="•"/>
            </a:pPr>
            <a:r>
              <a:rPr lang="en-US" b="0" dirty="0"/>
              <a:t>Hole’s Human Anatomy &amp; Physiology Textbook (Chapter </a:t>
            </a:r>
            <a:r>
              <a:rPr lang="en-US" b="0" dirty="0" smtClean="0"/>
              <a:t>22 </a:t>
            </a:r>
            <a:r>
              <a:rPr lang="en-US" b="0" dirty="0"/>
              <a:t>– </a:t>
            </a:r>
            <a:r>
              <a:rPr lang="en-US" b="0" dirty="0" smtClean="0"/>
              <a:t>Reproductive System)</a:t>
            </a:r>
          </a:p>
          <a:p>
            <a:pPr>
              <a:buFont typeface="Arial" pitchFamily="34" charset="0"/>
              <a:buChar char="•"/>
            </a:pPr>
            <a:r>
              <a:rPr lang="en-US" b="0" dirty="0" smtClean="0"/>
              <a:t>Hole’s Human Anatomy &amp; Physiology </a:t>
            </a:r>
            <a:r>
              <a:rPr lang="en-US" b="0" dirty="0" err="1" smtClean="0"/>
              <a:t>Testbook</a:t>
            </a:r>
            <a:r>
              <a:rPr lang="en-US" b="0" dirty="0" smtClean="0"/>
              <a:t> (Chapter 23 – Pregnancy, Growth, and Development)</a:t>
            </a:r>
          </a:p>
          <a:p>
            <a:pPr>
              <a:buFont typeface="Arial" pitchFamily="34" charset="0"/>
              <a:buChar char="•"/>
            </a:pPr>
            <a:r>
              <a:rPr lang="en-US" b="0" dirty="0" smtClean="0"/>
              <a:t>http</a:t>
            </a:r>
            <a:r>
              <a:rPr lang="en-US" b="0" dirty="0"/>
              <a:t>://www.livestrong.com/article/37137-reproductive-system-functions</a:t>
            </a:r>
            <a:r>
              <a:rPr lang="en-US" b="0" dirty="0" smtClean="0"/>
              <a:t>/</a:t>
            </a:r>
          </a:p>
          <a:p>
            <a:pPr>
              <a:buFont typeface="Arial" pitchFamily="34" charset="0"/>
              <a:buChar char="•"/>
            </a:pPr>
            <a:r>
              <a:rPr lang="en-US" b="0" dirty="0"/>
              <a:t>http://</a:t>
            </a:r>
            <a:r>
              <a:rPr lang="en-US" b="0" dirty="0" smtClean="0"/>
              <a:t>biology.about.com/od/genetics/ss/Asexual-Reproduction.htm</a:t>
            </a:r>
          </a:p>
          <a:p>
            <a:pPr>
              <a:buFont typeface="Arial" pitchFamily="34" charset="0"/>
              <a:buChar char="•"/>
            </a:pPr>
            <a:r>
              <a:rPr lang="en-US" b="0" dirty="0"/>
              <a:t>http://</a:t>
            </a:r>
            <a:r>
              <a:rPr lang="en-US" b="0" dirty="0" smtClean="0"/>
              <a:t>www2.hu-berlin.de/sexology/ATLAS_EN/html/the_menstrual_cycle.html</a:t>
            </a:r>
          </a:p>
          <a:p>
            <a:pPr>
              <a:buFont typeface="Arial" pitchFamily="34" charset="0"/>
              <a:buChar char="•"/>
            </a:pPr>
            <a:r>
              <a:rPr lang="en-US" b="0" dirty="0" smtClean="0"/>
              <a:t>http://www.mayoclinic.com/health/ovarian-cysts/DS00129</a:t>
            </a:r>
          </a:p>
          <a:p>
            <a:pPr>
              <a:buFont typeface="Arial" pitchFamily="34" charset="0"/>
              <a:buChar char="•"/>
            </a:pPr>
            <a:r>
              <a:rPr lang="en-US" b="0" dirty="0" smtClean="0"/>
              <a:t>http://emedicine.medscape.com/article/255865-overview#a0199</a:t>
            </a:r>
          </a:p>
          <a:p>
            <a:pPr>
              <a:buFont typeface="Arial" pitchFamily="34" charset="0"/>
              <a:buChar char="•"/>
            </a:pPr>
            <a:r>
              <a:rPr lang="en-US" b="0" dirty="0"/>
              <a:t>http://www.mayoclinic.com/health/prostate-gland-enlargement/DS00027</a:t>
            </a:r>
            <a:endParaRPr lang="en-US" b="0" dirty="0" smtClean="0"/>
          </a:p>
        </p:txBody>
      </p:sp>
      <p:sp>
        <p:nvSpPr>
          <p:cNvPr id="6" name="TextBox 5"/>
          <p:cNvSpPr txBox="1"/>
          <p:nvPr/>
        </p:nvSpPr>
        <p:spPr>
          <a:xfrm>
            <a:off x="8458200" y="6273225"/>
            <a:ext cx="685800" cy="584775"/>
          </a:xfrm>
          <a:prstGeom prst="rect">
            <a:avLst/>
          </a:prstGeom>
          <a:noFill/>
        </p:spPr>
        <p:txBody>
          <a:bodyPr wrap="square" rtlCol="0">
            <a:spAutoFit/>
          </a:bodyPr>
          <a:lstStyle/>
          <a:p>
            <a:pPr algn="ctr"/>
            <a:r>
              <a:rPr lang="en-US" sz="3200" dirty="0" smtClean="0"/>
              <a:t>29</a:t>
            </a:r>
            <a:endParaRPr lang="en-US" sz="3200" dirty="0"/>
          </a:p>
        </p:txBody>
      </p:sp>
      <p:sp>
        <p:nvSpPr>
          <p:cNvPr id="7" name="TextBox 6"/>
          <p:cNvSpPr txBox="1"/>
          <p:nvPr/>
        </p:nvSpPr>
        <p:spPr>
          <a:xfrm>
            <a:off x="6172200" y="0"/>
            <a:ext cx="2971800" cy="461665"/>
          </a:xfrm>
          <a:prstGeom prst="rect">
            <a:avLst/>
          </a:prstGeom>
          <a:noFill/>
        </p:spPr>
        <p:txBody>
          <a:bodyPr wrap="square" rtlCol="0">
            <a:spAutoFit/>
          </a:bodyPr>
          <a:lstStyle/>
          <a:p>
            <a:pPr algn="ctr"/>
            <a:r>
              <a:rPr lang="en-US" sz="2400" dirty="0" smtClean="0"/>
              <a:t>Reproductive System</a:t>
            </a:r>
            <a:endParaRPr lang="en-US" sz="2400" dirty="0"/>
          </a:p>
        </p:txBody>
      </p:sp>
    </p:spTree>
    <p:extLst>
      <p:ext uri="{BB962C8B-B14F-4D97-AF65-F5344CB8AC3E}">
        <p14:creationId xmlns:p14="http://schemas.microsoft.com/office/powerpoint/2010/main" val="25051971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Page </a:t>
            </a:r>
            <a:r>
              <a:rPr lang="en-US" smtClean="0"/>
              <a:t>(continued)</a:t>
            </a:r>
            <a:endParaRPr lang="en-US" dirty="0"/>
          </a:p>
        </p:txBody>
      </p:sp>
      <p:sp>
        <p:nvSpPr>
          <p:cNvPr id="3" name="Content Placeholder 2"/>
          <p:cNvSpPr>
            <a:spLocks noGrp="1"/>
          </p:cNvSpPr>
          <p:nvPr>
            <p:ph idx="1"/>
          </p:nvPr>
        </p:nvSpPr>
        <p:spPr/>
        <p:txBody>
          <a:bodyPr/>
          <a:lstStyle/>
          <a:p>
            <a:pPr marL="285750" indent="-285750">
              <a:buFont typeface="Arial" pitchFamily="34" charset="0"/>
              <a:buChar char="•"/>
            </a:pPr>
            <a:r>
              <a:rPr lang="en-US" dirty="0" smtClean="0"/>
              <a:t>Pictures:</a:t>
            </a:r>
          </a:p>
          <a:p>
            <a:pPr marL="573786" lvl="3" indent="-285750">
              <a:buFont typeface="Arial" pitchFamily="34" charset="0"/>
              <a:buChar char="•"/>
            </a:pPr>
            <a:r>
              <a:rPr lang="en-US" dirty="0" smtClean="0"/>
              <a:t>http://www.ovariancysttreatmentsite.com/ovarian-cyst-treatment-options</a:t>
            </a:r>
          </a:p>
          <a:p>
            <a:pPr marL="573786" lvl="3" indent="-285750">
              <a:buFont typeface="Arial" pitchFamily="34" charset="0"/>
              <a:buChar char="•"/>
            </a:pPr>
            <a:r>
              <a:rPr lang="en-US" dirty="0"/>
              <a:t>http://www.jalyn.com/understand-bph-symptoms.html</a:t>
            </a:r>
            <a:endParaRPr lang="en-US" dirty="0" smtClean="0"/>
          </a:p>
          <a:p>
            <a:pPr marL="573786" lvl="3" indent="-285750">
              <a:buFont typeface="Arial" pitchFamily="34" charset="0"/>
              <a:buChar char="•"/>
            </a:pPr>
            <a:endParaRPr lang="en-US" dirty="0"/>
          </a:p>
        </p:txBody>
      </p:sp>
      <p:sp>
        <p:nvSpPr>
          <p:cNvPr id="4" name="TextBox 3"/>
          <p:cNvSpPr txBox="1"/>
          <p:nvPr/>
        </p:nvSpPr>
        <p:spPr>
          <a:xfrm>
            <a:off x="8458200" y="6273225"/>
            <a:ext cx="685800" cy="584775"/>
          </a:xfrm>
          <a:prstGeom prst="rect">
            <a:avLst/>
          </a:prstGeom>
          <a:noFill/>
        </p:spPr>
        <p:txBody>
          <a:bodyPr wrap="square" rtlCol="0">
            <a:spAutoFit/>
          </a:bodyPr>
          <a:lstStyle/>
          <a:p>
            <a:pPr algn="ctr"/>
            <a:r>
              <a:rPr lang="en-US" sz="3200" dirty="0" smtClean="0"/>
              <a:t>30</a:t>
            </a:r>
            <a:endParaRPr lang="en-US" sz="3200" dirty="0"/>
          </a:p>
        </p:txBody>
      </p:sp>
      <p:sp>
        <p:nvSpPr>
          <p:cNvPr id="5" name="TextBox 4"/>
          <p:cNvSpPr txBox="1"/>
          <p:nvPr/>
        </p:nvSpPr>
        <p:spPr>
          <a:xfrm>
            <a:off x="6172200" y="0"/>
            <a:ext cx="2971800" cy="461665"/>
          </a:xfrm>
          <a:prstGeom prst="rect">
            <a:avLst/>
          </a:prstGeom>
          <a:noFill/>
        </p:spPr>
        <p:txBody>
          <a:bodyPr wrap="square" rtlCol="0">
            <a:spAutoFit/>
          </a:bodyPr>
          <a:lstStyle/>
          <a:p>
            <a:pPr algn="ctr"/>
            <a:r>
              <a:rPr lang="en-US" sz="2400" dirty="0" smtClean="0"/>
              <a:t>Reproductive System</a:t>
            </a:r>
            <a:endParaRPr lang="en-US" sz="2400" dirty="0"/>
          </a:p>
        </p:txBody>
      </p:sp>
    </p:spTree>
    <p:extLst>
      <p:ext uri="{BB962C8B-B14F-4D97-AF65-F5344CB8AC3E}">
        <p14:creationId xmlns:p14="http://schemas.microsoft.com/office/powerpoint/2010/main" val="33791520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970576" y="2010397"/>
            <a:ext cx="5650992" cy="1207509"/>
          </a:xfrm>
        </p:spPr>
        <p:txBody>
          <a:bodyPr/>
          <a:lstStyle/>
          <a:p>
            <a:r>
              <a:rPr lang="en-US" dirty="0" smtClean="0"/>
              <a:t>The Nervous System</a:t>
            </a:r>
            <a:endParaRPr lang="en-US"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2865120"/>
            <a:ext cx="4038600" cy="3230880"/>
          </a:xfrm>
          <a:prstGeom prst="rect">
            <a:avLst/>
          </a:prstGeom>
          <a:noFill/>
          <a:ln>
            <a:noFill/>
          </a:ln>
          <a:effectLst/>
          <a:scene3d>
            <a:camera prst="perspectiveHeroicExtremeLeftFacing"/>
            <a:lightRig rig="threePt" dir="t"/>
          </a:scene3d>
          <a:sp3d>
            <a:bevelT prst="slop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458200" y="6273225"/>
            <a:ext cx="685800" cy="584775"/>
          </a:xfrm>
          <a:prstGeom prst="rect">
            <a:avLst/>
          </a:prstGeom>
          <a:noFill/>
        </p:spPr>
        <p:txBody>
          <a:bodyPr wrap="square" rtlCol="0">
            <a:spAutoFit/>
          </a:bodyPr>
          <a:lstStyle/>
          <a:p>
            <a:pPr algn="ctr"/>
            <a:r>
              <a:rPr lang="en-US" sz="3200" dirty="0" smtClean="0"/>
              <a:t>31</a:t>
            </a:r>
            <a:endParaRPr lang="en-US" sz="3200" dirty="0"/>
          </a:p>
        </p:txBody>
      </p:sp>
    </p:spTree>
    <p:extLst>
      <p:ext uri="{BB962C8B-B14F-4D97-AF65-F5344CB8AC3E}">
        <p14:creationId xmlns:p14="http://schemas.microsoft.com/office/powerpoint/2010/main" val="20146312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Nervous System</a:t>
            </a:r>
            <a:endParaRPr lang="en-US" dirty="0"/>
          </a:p>
        </p:txBody>
      </p:sp>
      <p:sp>
        <p:nvSpPr>
          <p:cNvPr id="5" name="Content Placeholder 4"/>
          <p:cNvSpPr>
            <a:spLocks noGrp="1"/>
          </p:cNvSpPr>
          <p:nvPr>
            <p:ph idx="1"/>
          </p:nvPr>
        </p:nvSpPr>
        <p:spPr/>
        <p:txBody>
          <a:bodyPr>
            <a:normAutofit/>
          </a:bodyPr>
          <a:lstStyle/>
          <a:p>
            <a:r>
              <a:rPr lang="en-US" dirty="0" smtClean="0"/>
              <a:t>Functions of the nervous system:</a:t>
            </a:r>
          </a:p>
          <a:p>
            <a:pPr lvl="2">
              <a:buFont typeface="Arial" pitchFamily="34" charset="0"/>
              <a:buChar char="•"/>
            </a:pPr>
            <a:r>
              <a:rPr lang="en-US" dirty="0" smtClean="0"/>
              <a:t>Sends signals from one cell to other cells, or from one part of the body to the others</a:t>
            </a:r>
          </a:p>
          <a:p>
            <a:pPr lvl="3"/>
            <a:r>
              <a:rPr lang="en-US" dirty="0" smtClean="0"/>
              <a:t>Sensory neurons receive information from sensory receptors</a:t>
            </a:r>
          </a:p>
          <a:p>
            <a:pPr lvl="3"/>
            <a:r>
              <a:rPr lang="en-US" dirty="0" smtClean="0"/>
              <a:t>Neurons transfer and interpret impulses</a:t>
            </a:r>
          </a:p>
          <a:p>
            <a:pPr lvl="3"/>
            <a:r>
              <a:rPr lang="en-US" dirty="0" smtClean="0"/>
              <a:t>Motor neurons send appropriate impulses or instructions to muscles or glands</a:t>
            </a:r>
          </a:p>
          <a:p>
            <a:pPr lvl="2">
              <a:buFont typeface="Arial" pitchFamily="34" charset="0"/>
              <a:buChar char="•"/>
            </a:pPr>
            <a:endParaRPr lang="en-US" dirty="0" smtClean="0"/>
          </a:p>
          <a:p>
            <a:pPr lvl="2">
              <a:buFont typeface="Arial" pitchFamily="34" charset="0"/>
              <a:buChar char="•"/>
            </a:pPr>
            <a:r>
              <a:rPr lang="en-US" dirty="0" smtClean="0"/>
              <a:t>Ultimately, the nervous system allows us to control our bodies by receiving and responding to stimuli</a:t>
            </a:r>
          </a:p>
          <a:p>
            <a:pPr lvl="2">
              <a:buFont typeface="Arial" pitchFamily="34" charset="0"/>
              <a:buChar char="•"/>
            </a:pPr>
            <a:endParaRPr lang="en-US" dirty="0" smtClean="0"/>
          </a:p>
          <a:p>
            <a:pPr marL="237744" lvl="2" indent="0">
              <a:buNone/>
            </a:pPr>
            <a:endParaRPr lang="en-US" dirty="0" smtClean="0"/>
          </a:p>
        </p:txBody>
      </p:sp>
      <p:sp>
        <p:nvSpPr>
          <p:cNvPr id="6" name="TextBox 5"/>
          <p:cNvSpPr txBox="1"/>
          <p:nvPr/>
        </p:nvSpPr>
        <p:spPr>
          <a:xfrm>
            <a:off x="8458200" y="6273225"/>
            <a:ext cx="685800" cy="584775"/>
          </a:xfrm>
          <a:prstGeom prst="rect">
            <a:avLst/>
          </a:prstGeom>
          <a:noFill/>
        </p:spPr>
        <p:txBody>
          <a:bodyPr wrap="square" rtlCol="0">
            <a:spAutoFit/>
          </a:bodyPr>
          <a:lstStyle/>
          <a:p>
            <a:pPr algn="ctr"/>
            <a:r>
              <a:rPr lang="en-US" sz="3200" dirty="0" smtClean="0"/>
              <a:t>32</a:t>
            </a:r>
            <a:endParaRPr lang="en-US" sz="3200" dirty="0"/>
          </a:p>
        </p:txBody>
      </p:sp>
      <p:sp>
        <p:nvSpPr>
          <p:cNvPr id="7" name="TextBox 6"/>
          <p:cNvSpPr txBox="1"/>
          <p:nvPr/>
        </p:nvSpPr>
        <p:spPr>
          <a:xfrm>
            <a:off x="6858000" y="0"/>
            <a:ext cx="2286000" cy="461665"/>
          </a:xfrm>
          <a:prstGeom prst="rect">
            <a:avLst/>
          </a:prstGeom>
          <a:noFill/>
        </p:spPr>
        <p:txBody>
          <a:bodyPr wrap="square" rtlCol="0">
            <a:spAutoFit/>
          </a:bodyPr>
          <a:lstStyle/>
          <a:p>
            <a:pPr algn="ctr"/>
            <a:r>
              <a:rPr lang="en-US" sz="2400" dirty="0" smtClean="0"/>
              <a:t>Nervous System</a:t>
            </a:r>
            <a:endParaRPr lang="en-US" sz="2400" dirty="0"/>
          </a:p>
        </p:txBody>
      </p:sp>
    </p:spTree>
    <p:extLst>
      <p:ext uri="{BB962C8B-B14F-4D97-AF65-F5344CB8AC3E}">
        <p14:creationId xmlns:p14="http://schemas.microsoft.com/office/powerpoint/2010/main" val="4069726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76200"/>
            <a:ext cx="7520940" cy="548640"/>
          </a:xfrm>
        </p:spPr>
        <p:txBody>
          <a:bodyPr/>
          <a:lstStyle/>
          <a:p>
            <a:r>
              <a:rPr lang="en-US" dirty="0" smtClean="0"/>
              <a:t>Table of Contents</a:t>
            </a:r>
            <a:endParaRPr lang="en-US" dirty="0"/>
          </a:p>
        </p:txBody>
      </p:sp>
      <p:sp>
        <p:nvSpPr>
          <p:cNvPr id="3" name="Content Placeholder 2"/>
          <p:cNvSpPr>
            <a:spLocks noGrp="1"/>
          </p:cNvSpPr>
          <p:nvPr>
            <p:ph idx="1"/>
          </p:nvPr>
        </p:nvSpPr>
        <p:spPr>
          <a:xfrm>
            <a:off x="822960" y="609600"/>
            <a:ext cx="7520940" cy="4070877"/>
          </a:xfrm>
        </p:spPr>
        <p:txBody>
          <a:bodyPr>
            <a:normAutofit/>
          </a:bodyPr>
          <a:lstStyle/>
          <a:p>
            <a:r>
              <a:rPr lang="en-US" sz="2400" dirty="0" smtClean="0"/>
              <a:t>Section 3 – The Nervous System</a:t>
            </a:r>
          </a:p>
          <a:p>
            <a:r>
              <a:rPr lang="en-US" b="0" dirty="0" smtClean="0"/>
              <a:t>Introduction and Function of the Nervous System          31-32</a:t>
            </a:r>
          </a:p>
          <a:p>
            <a:r>
              <a:rPr lang="en-US" b="0" dirty="0" smtClean="0"/>
              <a:t>Central and Peripheral Nervous System          33</a:t>
            </a:r>
          </a:p>
          <a:p>
            <a:r>
              <a:rPr lang="en-US" b="0" dirty="0" smtClean="0"/>
              <a:t>Simple Reflex Arc          34-35</a:t>
            </a:r>
          </a:p>
          <a:p>
            <a:r>
              <a:rPr lang="en-US" b="0" dirty="0" smtClean="0"/>
              <a:t>Parts of the Brain and Functions          36-40</a:t>
            </a:r>
          </a:p>
          <a:p>
            <a:r>
              <a:rPr lang="en-US" b="0" dirty="0" smtClean="0"/>
              <a:t>The Neuron          41</a:t>
            </a:r>
          </a:p>
          <a:p>
            <a:r>
              <a:rPr lang="en-US" b="0" dirty="0" smtClean="0"/>
              <a:t>Nerve Impulses          42-46</a:t>
            </a:r>
          </a:p>
          <a:p>
            <a:r>
              <a:rPr lang="en-US" b="0" dirty="0" smtClean="0"/>
              <a:t>Role of Neurotransmitters          47</a:t>
            </a:r>
          </a:p>
          <a:p>
            <a:r>
              <a:rPr lang="en-US" b="0" dirty="0" smtClean="0"/>
              <a:t>Parkinson’s Disease          48-49</a:t>
            </a:r>
          </a:p>
          <a:p>
            <a:r>
              <a:rPr lang="en-US" b="0" dirty="0" smtClean="0"/>
              <a:t>Migraine Headaches          50-51</a:t>
            </a:r>
          </a:p>
          <a:p>
            <a:r>
              <a:rPr lang="en-US" b="0" dirty="0" smtClean="0"/>
              <a:t>Nervous System Reference Pages          52-53</a:t>
            </a:r>
            <a:endParaRPr lang="en-US" b="0" dirty="0"/>
          </a:p>
        </p:txBody>
      </p:sp>
    </p:spTree>
    <p:extLst>
      <p:ext uri="{BB962C8B-B14F-4D97-AF65-F5344CB8AC3E}">
        <p14:creationId xmlns:p14="http://schemas.microsoft.com/office/powerpoint/2010/main" val="16343131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parts of the Nervous System</a:t>
            </a:r>
            <a:endParaRPr lang="en-US" dirty="0"/>
          </a:p>
        </p:txBody>
      </p:sp>
      <p:sp>
        <p:nvSpPr>
          <p:cNvPr id="4" name="Text Placeholder 3"/>
          <p:cNvSpPr>
            <a:spLocks noGrp="1"/>
          </p:cNvSpPr>
          <p:nvPr>
            <p:ph type="body" idx="1"/>
          </p:nvPr>
        </p:nvSpPr>
        <p:spPr>
          <a:xfrm>
            <a:off x="822960" y="838200"/>
            <a:ext cx="3200400" cy="548640"/>
          </a:xfrm>
        </p:spPr>
        <p:txBody>
          <a:bodyPr/>
          <a:lstStyle/>
          <a:p>
            <a:r>
              <a:rPr lang="en-US" b="1" dirty="0" smtClean="0"/>
              <a:t>Central Nervous System</a:t>
            </a:r>
            <a:endParaRPr lang="en-US" b="1" dirty="0"/>
          </a:p>
        </p:txBody>
      </p:sp>
      <p:sp>
        <p:nvSpPr>
          <p:cNvPr id="5" name="Content Placeholder 4"/>
          <p:cNvSpPr>
            <a:spLocks noGrp="1"/>
          </p:cNvSpPr>
          <p:nvPr>
            <p:ph sz="half" idx="2"/>
          </p:nvPr>
        </p:nvSpPr>
        <p:spPr>
          <a:xfrm>
            <a:off x="819150" y="1371600"/>
            <a:ext cx="3200400" cy="3439208"/>
          </a:xfrm>
        </p:spPr>
        <p:txBody>
          <a:bodyPr>
            <a:normAutofit/>
          </a:bodyPr>
          <a:lstStyle/>
          <a:p>
            <a:pPr>
              <a:buFont typeface="Arial" pitchFamily="34" charset="0"/>
              <a:buChar char="•"/>
            </a:pPr>
            <a:r>
              <a:rPr lang="en-US" b="0" dirty="0" smtClean="0"/>
              <a:t>The CNS is made up of the brain and spinal cord</a:t>
            </a:r>
          </a:p>
          <a:p>
            <a:pPr>
              <a:buFont typeface="Arial" pitchFamily="34" charset="0"/>
              <a:buChar char="•"/>
            </a:pPr>
            <a:r>
              <a:rPr lang="en-US" b="0" dirty="0" smtClean="0"/>
              <a:t>Receives sensory information and controls the body’s responses.</a:t>
            </a:r>
          </a:p>
        </p:txBody>
      </p:sp>
      <p:sp>
        <p:nvSpPr>
          <p:cNvPr id="6" name="Text Placeholder 5"/>
          <p:cNvSpPr>
            <a:spLocks noGrp="1"/>
          </p:cNvSpPr>
          <p:nvPr>
            <p:ph type="body" sz="quarter" idx="3"/>
          </p:nvPr>
        </p:nvSpPr>
        <p:spPr>
          <a:xfrm>
            <a:off x="4700016" y="838200"/>
            <a:ext cx="3200400" cy="548640"/>
          </a:xfrm>
        </p:spPr>
        <p:txBody>
          <a:bodyPr/>
          <a:lstStyle/>
          <a:p>
            <a:r>
              <a:rPr lang="en-US" b="1" dirty="0" smtClean="0"/>
              <a:t>Peripheral Nervous System</a:t>
            </a:r>
            <a:endParaRPr lang="en-US" b="1" dirty="0"/>
          </a:p>
        </p:txBody>
      </p:sp>
      <p:sp>
        <p:nvSpPr>
          <p:cNvPr id="7" name="Content Placeholder 6"/>
          <p:cNvSpPr>
            <a:spLocks noGrp="1"/>
          </p:cNvSpPr>
          <p:nvPr>
            <p:ph sz="quarter" idx="4"/>
          </p:nvPr>
        </p:nvSpPr>
        <p:spPr>
          <a:xfrm>
            <a:off x="4700016" y="1371600"/>
            <a:ext cx="4139184" cy="3581400"/>
          </a:xfrm>
        </p:spPr>
        <p:txBody>
          <a:bodyPr>
            <a:normAutofit fontScale="77500" lnSpcReduction="20000"/>
          </a:bodyPr>
          <a:lstStyle/>
          <a:p>
            <a:pPr>
              <a:buFont typeface="Arial" pitchFamily="34" charset="0"/>
              <a:buChar char="•"/>
            </a:pPr>
            <a:r>
              <a:rPr lang="en-US" b="0" dirty="0" smtClean="0"/>
              <a:t>Includes all of the nerves outside of the brain and spinal cord</a:t>
            </a:r>
          </a:p>
          <a:p>
            <a:pPr lvl="3">
              <a:buFont typeface="Arial" pitchFamily="34" charset="0"/>
              <a:buChar char="•"/>
            </a:pPr>
            <a:r>
              <a:rPr lang="en-US" sz="1800" b="0" dirty="0" smtClean="0"/>
              <a:t>Sensory division carries information from sensory cells to the CNS</a:t>
            </a:r>
          </a:p>
          <a:p>
            <a:pPr lvl="3">
              <a:buFont typeface="Arial" pitchFamily="34" charset="0"/>
              <a:buChar char="•"/>
            </a:pPr>
            <a:r>
              <a:rPr lang="en-US" sz="1800" b="0" dirty="0" smtClean="0"/>
              <a:t>Motor division carries information from the CNS to organs, muscles, and glands (motor)</a:t>
            </a:r>
          </a:p>
          <a:p>
            <a:pPr>
              <a:buFont typeface="Arial" pitchFamily="34" charset="0"/>
              <a:buChar char="•"/>
            </a:pPr>
            <a:r>
              <a:rPr lang="en-US" b="0" dirty="0" smtClean="0"/>
              <a:t>Other divisions of the PNS include:</a:t>
            </a:r>
          </a:p>
          <a:p>
            <a:pPr lvl="3">
              <a:buFont typeface="Arial" pitchFamily="34" charset="0"/>
              <a:buChar char="•"/>
            </a:pPr>
            <a:r>
              <a:rPr lang="en-US" sz="1800" dirty="0" smtClean="0"/>
              <a:t>Somatic Nervous System – controls muscles under voluntary control (skeletal muscle)</a:t>
            </a:r>
          </a:p>
          <a:p>
            <a:pPr lvl="3">
              <a:buFont typeface="Arial" pitchFamily="34" charset="0"/>
              <a:buChar char="•"/>
            </a:pPr>
            <a:r>
              <a:rPr lang="en-US" sz="1800" b="0" dirty="0" smtClean="0"/>
              <a:t>Autonomic Nervous System – controls involuntary muscles (smooth and cardiac muscle)</a:t>
            </a:r>
          </a:p>
          <a:p>
            <a:pPr lvl="3">
              <a:buFont typeface="Arial" pitchFamily="34" charset="0"/>
              <a:buChar char="•"/>
            </a:pPr>
            <a:r>
              <a:rPr lang="en-US" sz="1800" dirty="0" smtClean="0"/>
              <a:t>Sympathetic – activated when the body is under stress</a:t>
            </a:r>
          </a:p>
          <a:p>
            <a:pPr lvl="3">
              <a:buFont typeface="Arial" pitchFamily="34" charset="0"/>
              <a:buChar char="•"/>
            </a:pPr>
            <a:r>
              <a:rPr lang="en-US" sz="1800" b="0" dirty="0" smtClean="0"/>
              <a:t>Parasympathetic – controls normal, everyday activities</a:t>
            </a:r>
          </a:p>
          <a:p>
            <a:pPr lvl="1"/>
            <a:endParaRPr lang="en-US" b="0" dirty="0" smtClean="0"/>
          </a:p>
          <a:p>
            <a:pPr marL="0" indent="0"/>
            <a:endParaRPr lang="en-US" b="0" dirty="0" smtClean="0"/>
          </a:p>
        </p:txBody>
      </p:sp>
      <p:sp>
        <p:nvSpPr>
          <p:cNvPr id="8" name="TextBox 7"/>
          <p:cNvSpPr txBox="1"/>
          <p:nvPr/>
        </p:nvSpPr>
        <p:spPr>
          <a:xfrm>
            <a:off x="8458200" y="6273225"/>
            <a:ext cx="685800" cy="584775"/>
          </a:xfrm>
          <a:prstGeom prst="rect">
            <a:avLst/>
          </a:prstGeom>
          <a:noFill/>
        </p:spPr>
        <p:txBody>
          <a:bodyPr wrap="square" rtlCol="0">
            <a:spAutoFit/>
          </a:bodyPr>
          <a:lstStyle/>
          <a:p>
            <a:pPr algn="ctr"/>
            <a:r>
              <a:rPr lang="en-US" sz="3200" dirty="0" smtClean="0"/>
              <a:t>33</a:t>
            </a:r>
            <a:endParaRPr lang="en-US" sz="3200" dirty="0"/>
          </a:p>
        </p:txBody>
      </p:sp>
      <p:sp>
        <p:nvSpPr>
          <p:cNvPr id="9" name="TextBox 8"/>
          <p:cNvSpPr txBox="1"/>
          <p:nvPr/>
        </p:nvSpPr>
        <p:spPr>
          <a:xfrm>
            <a:off x="6858000" y="0"/>
            <a:ext cx="2286000" cy="461665"/>
          </a:xfrm>
          <a:prstGeom prst="rect">
            <a:avLst/>
          </a:prstGeom>
          <a:noFill/>
        </p:spPr>
        <p:txBody>
          <a:bodyPr wrap="square" rtlCol="0">
            <a:spAutoFit/>
          </a:bodyPr>
          <a:lstStyle/>
          <a:p>
            <a:pPr algn="ctr"/>
            <a:r>
              <a:rPr lang="en-US" sz="2400" dirty="0" smtClean="0"/>
              <a:t>Nervous System</a:t>
            </a:r>
            <a:endParaRPr lang="en-US" sz="2400" dirty="0"/>
          </a:p>
        </p:txBody>
      </p:sp>
    </p:spTree>
    <p:extLst>
      <p:ext uri="{BB962C8B-B14F-4D97-AF65-F5344CB8AC3E}">
        <p14:creationId xmlns:p14="http://schemas.microsoft.com/office/powerpoint/2010/main" val="4383264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Reflex Arc</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b="0" dirty="0" smtClean="0"/>
              <a:t>Helps an organism avoid injury by providing a means for immediate withdrawal from dangerous stimuli</a:t>
            </a:r>
          </a:p>
          <a:p>
            <a:pPr>
              <a:buFont typeface="Arial" pitchFamily="34" charset="0"/>
              <a:buChar char="•"/>
            </a:pPr>
            <a:r>
              <a:rPr lang="en-US" b="0" dirty="0" smtClean="0"/>
              <a:t>Can process the rapid, protective response directly in the spinal cord without the need to wait for instructions from the brain</a:t>
            </a:r>
          </a:p>
          <a:p>
            <a:pPr>
              <a:buFont typeface="Arial" pitchFamily="34" charset="0"/>
              <a:buChar char="•"/>
            </a:pPr>
            <a:r>
              <a:rPr lang="en-US" b="0" dirty="0" smtClean="0"/>
              <a:t>Specialized cells in the skin detect a painful stimulus and relay the information to nerve cells in the spinal cord</a:t>
            </a:r>
          </a:p>
          <a:p>
            <a:pPr>
              <a:buFont typeface="Arial" pitchFamily="34" charset="0"/>
              <a:buChar char="•"/>
            </a:pPr>
            <a:r>
              <a:rPr lang="en-US" b="0" dirty="0" smtClean="0"/>
              <a:t>The sensory fibers enter the spinal cord and synapse with interneurons within the spinal cord gray matter</a:t>
            </a:r>
          </a:p>
          <a:p>
            <a:pPr>
              <a:buFont typeface="Arial" pitchFamily="34" charset="0"/>
              <a:buChar char="•"/>
            </a:pPr>
            <a:r>
              <a:rPr lang="en-US" b="0" dirty="0" smtClean="0"/>
              <a:t>The interneurons synapse with motor neurons that control the skeletal muscles</a:t>
            </a:r>
          </a:p>
          <a:p>
            <a:pPr>
              <a:buFont typeface="Arial" pitchFamily="34" charset="0"/>
              <a:buChar char="•"/>
            </a:pPr>
            <a:r>
              <a:rPr lang="en-US" b="0" dirty="0" smtClean="0"/>
              <a:t>Stimulates muscles to contract and remove the body part from the painful stimulus</a:t>
            </a:r>
          </a:p>
        </p:txBody>
      </p:sp>
      <p:sp>
        <p:nvSpPr>
          <p:cNvPr id="4" name="TextBox 3"/>
          <p:cNvSpPr txBox="1"/>
          <p:nvPr/>
        </p:nvSpPr>
        <p:spPr>
          <a:xfrm>
            <a:off x="8458200" y="6273225"/>
            <a:ext cx="685800" cy="584775"/>
          </a:xfrm>
          <a:prstGeom prst="rect">
            <a:avLst/>
          </a:prstGeom>
          <a:noFill/>
        </p:spPr>
        <p:txBody>
          <a:bodyPr wrap="square" rtlCol="0">
            <a:spAutoFit/>
          </a:bodyPr>
          <a:lstStyle/>
          <a:p>
            <a:pPr algn="ctr"/>
            <a:r>
              <a:rPr lang="en-US" sz="3200" dirty="0" smtClean="0"/>
              <a:t>34</a:t>
            </a:r>
            <a:endParaRPr lang="en-US" sz="3200" dirty="0"/>
          </a:p>
        </p:txBody>
      </p:sp>
      <p:sp>
        <p:nvSpPr>
          <p:cNvPr id="5" name="TextBox 4"/>
          <p:cNvSpPr txBox="1"/>
          <p:nvPr/>
        </p:nvSpPr>
        <p:spPr>
          <a:xfrm>
            <a:off x="6858000" y="0"/>
            <a:ext cx="2286000" cy="461665"/>
          </a:xfrm>
          <a:prstGeom prst="rect">
            <a:avLst/>
          </a:prstGeom>
          <a:noFill/>
        </p:spPr>
        <p:txBody>
          <a:bodyPr wrap="square" rtlCol="0">
            <a:spAutoFit/>
          </a:bodyPr>
          <a:lstStyle/>
          <a:p>
            <a:pPr algn="ctr"/>
            <a:r>
              <a:rPr lang="en-US" sz="2400" dirty="0" smtClean="0"/>
              <a:t>Nervous System</a:t>
            </a:r>
            <a:endParaRPr lang="en-US" sz="2400" dirty="0"/>
          </a:p>
        </p:txBody>
      </p:sp>
    </p:spTree>
    <p:extLst>
      <p:ext uri="{BB962C8B-B14F-4D97-AF65-F5344CB8AC3E}">
        <p14:creationId xmlns:p14="http://schemas.microsoft.com/office/powerpoint/2010/main" val="39040765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&lt;simple reflex arc drawing&gt;</a:t>
            </a:r>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8458200" y="6273225"/>
            <a:ext cx="685800" cy="584775"/>
          </a:xfrm>
          <a:prstGeom prst="rect">
            <a:avLst/>
          </a:prstGeom>
          <a:noFill/>
        </p:spPr>
        <p:txBody>
          <a:bodyPr wrap="square" rtlCol="0">
            <a:spAutoFit/>
          </a:bodyPr>
          <a:lstStyle/>
          <a:p>
            <a:pPr algn="ctr"/>
            <a:r>
              <a:rPr lang="en-US" sz="3200" dirty="0" smtClean="0"/>
              <a:t>35</a:t>
            </a:r>
            <a:endParaRPr lang="en-US" sz="3200" dirty="0"/>
          </a:p>
        </p:txBody>
      </p:sp>
      <p:sp>
        <p:nvSpPr>
          <p:cNvPr id="5" name="TextBox 4"/>
          <p:cNvSpPr txBox="1"/>
          <p:nvPr/>
        </p:nvSpPr>
        <p:spPr>
          <a:xfrm>
            <a:off x="6858000" y="0"/>
            <a:ext cx="2286000" cy="461665"/>
          </a:xfrm>
          <a:prstGeom prst="rect">
            <a:avLst/>
          </a:prstGeom>
          <a:noFill/>
        </p:spPr>
        <p:txBody>
          <a:bodyPr wrap="square" rtlCol="0">
            <a:spAutoFit/>
          </a:bodyPr>
          <a:lstStyle/>
          <a:p>
            <a:pPr algn="ctr"/>
            <a:r>
              <a:rPr lang="en-US" sz="2400" dirty="0" smtClean="0"/>
              <a:t>Nervous System</a:t>
            </a: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1665"/>
            <a:ext cx="9144000" cy="593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3900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&lt;BRAIN Drawing&gt;</a:t>
            </a:r>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8458200" y="6273225"/>
            <a:ext cx="685800" cy="584775"/>
          </a:xfrm>
          <a:prstGeom prst="rect">
            <a:avLst/>
          </a:prstGeom>
          <a:noFill/>
        </p:spPr>
        <p:txBody>
          <a:bodyPr wrap="square" rtlCol="0">
            <a:spAutoFit/>
          </a:bodyPr>
          <a:lstStyle/>
          <a:p>
            <a:pPr algn="ctr"/>
            <a:r>
              <a:rPr lang="en-US" sz="3200" dirty="0" smtClean="0"/>
              <a:t>36</a:t>
            </a:r>
            <a:endParaRPr lang="en-US" sz="3200" dirty="0"/>
          </a:p>
        </p:txBody>
      </p:sp>
      <p:sp>
        <p:nvSpPr>
          <p:cNvPr id="5" name="TextBox 4"/>
          <p:cNvSpPr txBox="1"/>
          <p:nvPr/>
        </p:nvSpPr>
        <p:spPr>
          <a:xfrm>
            <a:off x="6858000" y="0"/>
            <a:ext cx="2286000" cy="461665"/>
          </a:xfrm>
          <a:prstGeom prst="rect">
            <a:avLst/>
          </a:prstGeom>
          <a:noFill/>
        </p:spPr>
        <p:txBody>
          <a:bodyPr wrap="square" rtlCol="0">
            <a:spAutoFit/>
          </a:bodyPr>
          <a:lstStyle/>
          <a:p>
            <a:pPr algn="ctr"/>
            <a:r>
              <a:rPr lang="en-US" sz="2400" dirty="0" smtClean="0"/>
              <a:t>Nervous System</a:t>
            </a:r>
            <a:endParaRPr 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1665"/>
            <a:ext cx="9144000" cy="593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005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Lobes of the Cerebrum</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sz="2000" dirty="0" smtClean="0"/>
              <a:t>Frontal lobe </a:t>
            </a:r>
            <a:r>
              <a:rPr lang="en-US" sz="2000" b="0" dirty="0" smtClean="0"/>
              <a:t>– associated with reasoning, planning, parts of speech, movement, emotions, and problem solving</a:t>
            </a:r>
          </a:p>
          <a:p>
            <a:pPr>
              <a:buFont typeface="Arial" pitchFamily="34" charset="0"/>
              <a:buChar char="•"/>
            </a:pPr>
            <a:r>
              <a:rPr lang="en-US" sz="2000" dirty="0" smtClean="0"/>
              <a:t>Parietal lobe</a:t>
            </a:r>
            <a:r>
              <a:rPr lang="en-US" sz="2000" b="0" dirty="0" smtClean="0"/>
              <a:t> – associated with movement, orientation, recognition, perception of stimuli</a:t>
            </a:r>
          </a:p>
          <a:p>
            <a:pPr>
              <a:buFont typeface="Arial" pitchFamily="34" charset="0"/>
              <a:buChar char="•"/>
            </a:pPr>
            <a:r>
              <a:rPr lang="en-US" sz="2000" dirty="0" smtClean="0"/>
              <a:t>Occipital lobe</a:t>
            </a:r>
            <a:r>
              <a:rPr lang="en-US" sz="2000" b="0" dirty="0" smtClean="0"/>
              <a:t> – associated with visual processing</a:t>
            </a:r>
          </a:p>
          <a:p>
            <a:pPr>
              <a:buFont typeface="Arial" pitchFamily="34" charset="0"/>
              <a:buChar char="•"/>
            </a:pPr>
            <a:r>
              <a:rPr lang="en-US" sz="2000" dirty="0" smtClean="0"/>
              <a:t>Temporal lobe</a:t>
            </a:r>
            <a:r>
              <a:rPr lang="en-US" sz="2000" b="0" dirty="0" smtClean="0"/>
              <a:t> – associated with perception and recognition of auditory stimuli, memory, and speech</a:t>
            </a:r>
            <a:endParaRPr lang="en-US" sz="200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805918"/>
            <a:ext cx="3429000" cy="2823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458200" y="6273225"/>
            <a:ext cx="685800" cy="584775"/>
          </a:xfrm>
          <a:prstGeom prst="rect">
            <a:avLst/>
          </a:prstGeom>
          <a:noFill/>
        </p:spPr>
        <p:txBody>
          <a:bodyPr wrap="square" rtlCol="0">
            <a:spAutoFit/>
          </a:bodyPr>
          <a:lstStyle/>
          <a:p>
            <a:pPr algn="ctr"/>
            <a:r>
              <a:rPr lang="en-US" sz="3200" dirty="0" smtClean="0"/>
              <a:t>37</a:t>
            </a:r>
            <a:endParaRPr lang="en-US" sz="3200" dirty="0"/>
          </a:p>
        </p:txBody>
      </p:sp>
      <p:sp>
        <p:nvSpPr>
          <p:cNvPr id="6" name="TextBox 5"/>
          <p:cNvSpPr txBox="1"/>
          <p:nvPr/>
        </p:nvSpPr>
        <p:spPr>
          <a:xfrm>
            <a:off x="6858000" y="0"/>
            <a:ext cx="2286000" cy="461665"/>
          </a:xfrm>
          <a:prstGeom prst="rect">
            <a:avLst/>
          </a:prstGeom>
          <a:noFill/>
        </p:spPr>
        <p:txBody>
          <a:bodyPr wrap="square" rtlCol="0">
            <a:spAutoFit/>
          </a:bodyPr>
          <a:lstStyle/>
          <a:p>
            <a:pPr algn="ctr"/>
            <a:r>
              <a:rPr lang="en-US" sz="2400" dirty="0" smtClean="0"/>
              <a:t>Nervous System</a:t>
            </a:r>
            <a:endParaRPr lang="en-US" sz="2400" dirty="0"/>
          </a:p>
        </p:txBody>
      </p:sp>
    </p:spTree>
    <p:extLst>
      <p:ext uri="{BB962C8B-B14F-4D97-AF65-F5344CB8AC3E}">
        <p14:creationId xmlns:p14="http://schemas.microsoft.com/office/powerpoint/2010/main" val="22715844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Diencephalon</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sz="2400" b="0" dirty="0" smtClean="0"/>
              <a:t>The diencephalon is the general area in the middle of the brain above the brain stem. It includes the:</a:t>
            </a:r>
          </a:p>
          <a:p>
            <a:pPr lvl="3">
              <a:buFont typeface="Arial" pitchFamily="34" charset="0"/>
              <a:buChar char="•"/>
            </a:pPr>
            <a:r>
              <a:rPr lang="en-US" sz="1800" dirty="0" smtClean="0"/>
              <a:t>Thalamus – channels sensory impulses (except olfactory) into the cerebral cortex for interpretation and channels motor impulses from the cerebral cortex to the brain stem</a:t>
            </a:r>
          </a:p>
          <a:p>
            <a:pPr lvl="3">
              <a:buFont typeface="Arial" pitchFamily="34" charset="0"/>
              <a:buChar char="•"/>
            </a:pPr>
            <a:r>
              <a:rPr lang="en-US" sz="1800" b="0" dirty="0" smtClean="0"/>
              <a:t>Hypothalamus – links the nervous and endocrine systems by commanding the pituitary gland, so it indirectly regulates metabolic functions</a:t>
            </a:r>
          </a:p>
          <a:p>
            <a:pPr lvl="3">
              <a:buFont typeface="Arial" pitchFamily="34" charset="0"/>
              <a:buChar char="•"/>
            </a:pPr>
            <a:r>
              <a:rPr lang="en-US" sz="1800" dirty="0" smtClean="0"/>
              <a:t>Limbic system – an interconnected complex lying in various parts of the cerebral cortex, cerebrum, and diencephalon, that allows us to feel emotion</a:t>
            </a:r>
            <a:endParaRPr lang="en-US" sz="1800" b="0" dirty="0" smtClean="0"/>
          </a:p>
          <a:p>
            <a:pPr marL="0" indent="0"/>
            <a:endParaRPr lang="en-US" b="0" dirty="0"/>
          </a:p>
        </p:txBody>
      </p:sp>
      <p:sp>
        <p:nvSpPr>
          <p:cNvPr id="4" name="TextBox 3"/>
          <p:cNvSpPr txBox="1"/>
          <p:nvPr/>
        </p:nvSpPr>
        <p:spPr>
          <a:xfrm>
            <a:off x="8458200" y="6273225"/>
            <a:ext cx="685800" cy="584775"/>
          </a:xfrm>
          <a:prstGeom prst="rect">
            <a:avLst/>
          </a:prstGeom>
          <a:noFill/>
        </p:spPr>
        <p:txBody>
          <a:bodyPr wrap="square" rtlCol="0">
            <a:spAutoFit/>
          </a:bodyPr>
          <a:lstStyle/>
          <a:p>
            <a:pPr algn="ctr"/>
            <a:r>
              <a:rPr lang="en-US" sz="3200" dirty="0" smtClean="0"/>
              <a:t>38</a:t>
            </a:r>
            <a:endParaRPr lang="en-US" sz="3200" dirty="0"/>
          </a:p>
        </p:txBody>
      </p:sp>
      <p:sp>
        <p:nvSpPr>
          <p:cNvPr id="5" name="TextBox 4"/>
          <p:cNvSpPr txBox="1"/>
          <p:nvPr/>
        </p:nvSpPr>
        <p:spPr>
          <a:xfrm>
            <a:off x="6858000" y="0"/>
            <a:ext cx="2286000" cy="461665"/>
          </a:xfrm>
          <a:prstGeom prst="rect">
            <a:avLst/>
          </a:prstGeom>
          <a:noFill/>
        </p:spPr>
        <p:txBody>
          <a:bodyPr wrap="square" rtlCol="0">
            <a:spAutoFit/>
          </a:bodyPr>
          <a:lstStyle/>
          <a:p>
            <a:pPr algn="ctr"/>
            <a:r>
              <a:rPr lang="en-US" sz="2400" dirty="0" smtClean="0"/>
              <a:t>Nervous System</a:t>
            </a:r>
            <a:endParaRPr lang="en-US" sz="2400" dirty="0"/>
          </a:p>
        </p:txBody>
      </p:sp>
    </p:spTree>
    <p:extLst>
      <p:ext uri="{BB962C8B-B14F-4D97-AF65-F5344CB8AC3E}">
        <p14:creationId xmlns:p14="http://schemas.microsoft.com/office/powerpoint/2010/main" val="29628850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Stem</a:t>
            </a:r>
            <a:endParaRPr lang="en-US" dirty="0"/>
          </a:p>
        </p:txBody>
      </p:sp>
      <p:sp>
        <p:nvSpPr>
          <p:cNvPr id="3" name="Content Placeholder 2"/>
          <p:cNvSpPr>
            <a:spLocks noGrp="1"/>
          </p:cNvSpPr>
          <p:nvPr>
            <p:ph idx="1"/>
          </p:nvPr>
        </p:nvSpPr>
        <p:spPr>
          <a:xfrm>
            <a:off x="822960" y="990600"/>
            <a:ext cx="7520940" cy="4267200"/>
          </a:xfrm>
        </p:spPr>
        <p:txBody>
          <a:bodyPr>
            <a:normAutofit lnSpcReduction="10000"/>
          </a:bodyPr>
          <a:lstStyle/>
          <a:p>
            <a:pPr>
              <a:buFont typeface="Arial" pitchFamily="34" charset="0"/>
              <a:buChar char="•"/>
            </a:pPr>
            <a:r>
              <a:rPr lang="en-US" b="0" dirty="0" smtClean="0"/>
              <a:t>Connects the cerebrum to the spinal cord</a:t>
            </a:r>
          </a:p>
          <a:p>
            <a:pPr lvl="3">
              <a:buFont typeface="Arial" pitchFamily="34" charset="0"/>
              <a:buChar char="•"/>
            </a:pPr>
            <a:r>
              <a:rPr lang="en-US" dirty="0" smtClean="0"/>
              <a:t>Midbrain</a:t>
            </a:r>
          </a:p>
          <a:p>
            <a:pPr lvl="4">
              <a:buFont typeface="Arial" pitchFamily="34" charset="0"/>
              <a:buChar char="•"/>
            </a:pPr>
            <a:r>
              <a:rPr lang="en-US" dirty="0" smtClean="0"/>
              <a:t>contains visual and auditory tracking reflex centers</a:t>
            </a:r>
          </a:p>
          <a:p>
            <a:pPr lvl="3">
              <a:buFont typeface="Arial" pitchFamily="34" charset="0"/>
              <a:buChar char="•"/>
            </a:pPr>
            <a:r>
              <a:rPr lang="en-US" b="0" dirty="0" smtClean="0"/>
              <a:t>Pons </a:t>
            </a:r>
          </a:p>
          <a:p>
            <a:pPr lvl="4">
              <a:buFont typeface="Arial" pitchFamily="34" charset="0"/>
              <a:buChar char="•"/>
            </a:pPr>
            <a:r>
              <a:rPr lang="en-US" b="0" dirty="0" smtClean="0"/>
              <a:t>relay station for impulses going from the medulla oblongata to the cerebrum, and from the cerebrum to the cerebellum</a:t>
            </a:r>
          </a:p>
          <a:p>
            <a:pPr lvl="3">
              <a:buFont typeface="Arial" pitchFamily="34" charset="0"/>
              <a:buChar char="•"/>
            </a:pPr>
            <a:r>
              <a:rPr lang="en-US" dirty="0" smtClean="0"/>
              <a:t>Medulla oblongata </a:t>
            </a:r>
          </a:p>
          <a:p>
            <a:pPr lvl="4">
              <a:buFont typeface="Arial" pitchFamily="34" charset="0"/>
              <a:buChar char="•"/>
            </a:pPr>
            <a:r>
              <a:rPr lang="en-US" dirty="0" smtClean="0"/>
              <a:t>crosses over sensory and motor impulses, so the left cerebral hemisphere controls the right half of the body and the right cerebral hemisphere controls the left half of the body</a:t>
            </a:r>
          </a:p>
          <a:p>
            <a:pPr lvl="4">
              <a:buFont typeface="Arial" pitchFamily="34" charset="0"/>
              <a:buChar char="•"/>
            </a:pPr>
            <a:r>
              <a:rPr lang="en-US" dirty="0" smtClean="0"/>
              <a:t>control center for vital functions (heart rate, blood pressure, and breathing)</a:t>
            </a:r>
          </a:p>
          <a:p>
            <a:pPr lvl="3">
              <a:buFont typeface="Arial" pitchFamily="34" charset="0"/>
              <a:buChar char="•"/>
            </a:pPr>
            <a:r>
              <a:rPr lang="en-US" b="0" dirty="0" smtClean="0"/>
              <a:t>Reticular formation </a:t>
            </a:r>
          </a:p>
          <a:p>
            <a:pPr lvl="4">
              <a:buFont typeface="Arial" pitchFamily="34" charset="0"/>
              <a:buChar char="•"/>
            </a:pPr>
            <a:r>
              <a:rPr lang="en-US" b="0" dirty="0" smtClean="0"/>
              <a:t>complex network scattered throughout the brain stem. Stimulates the cerebral cortex into wakefulness – decreased activity leads to sleep, ceased activity leads to coma</a:t>
            </a:r>
          </a:p>
          <a:p>
            <a:pPr lvl="4">
              <a:buFont typeface="Arial" pitchFamily="34" charset="0"/>
              <a:buChar char="•"/>
            </a:pPr>
            <a:r>
              <a:rPr lang="en-US" b="0" dirty="0" smtClean="0"/>
              <a:t>Filters 99% of all sensory input as unimportant</a:t>
            </a:r>
          </a:p>
        </p:txBody>
      </p:sp>
      <p:sp>
        <p:nvSpPr>
          <p:cNvPr id="4" name="TextBox 3"/>
          <p:cNvSpPr txBox="1"/>
          <p:nvPr/>
        </p:nvSpPr>
        <p:spPr>
          <a:xfrm>
            <a:off x="8458200" y="6273225"/>
            <a:ext cx="685800" cy="584775"/>
          </a:xfrm>
          <a:prstGeom prst="rect">
            <a:avLst/>
          </a:prstGeom>
          <a:noFill/>
        </p:spPr>
        <p:txBody>
          <a:bodyPr wrap="square" rtlCol="0">
            <a:spAutoFit/>
          </a:bodyPr>
          <a:lstStyle/>
          <a:p>
            <a:pPr algn="ctr"/>
            <a:r>
              <a:rPr lang="en-US" sz="3200" dirty="0" smtClean="0"/>
              <a:t>39</a:t>
            </a:r>
            <a:endParaRPr lang="en-US" sz="3200" dirty="0"/>
          </a:p>
        </p:txBody>
      </p:sp>
      <p:sp>
        <p:nvSpPr>
          <p:cNvPr id="5" name="TextBox 4"/>
          <p:cNvSpPr txBox="1"/>
          <p:nvPr/>
        </p:nvSpPr>
        <p:spPr>
          <a:xfrm>
            <a:off x="6858000" y="0"/>
            <a:ext cx="2286000" cy="461665"/>
          </a:xfrm>
          <a:prstGeom prst="rect">
            <a:avLst/>
          </a:prstGeom>
          <a:noFill/>
        </p:spPr>
        <p:txBody>
          <a:bodyPr wrap="square" rtlCol="0">
            <a:spAutoFit/>
          </a:bodyPr>
          <a:lstStyle/>
          <a:p>
            <a:pPr algn="ctr"/>
            <a:r>
              <a:rPr lang="en-US" sz="2400" dirty="0" smtClean="0"/>
              <a:t>Nervous System</a:t>
            </a:r>
            <a:endParaRPr lang="en-US" sz="2400" dirty="0"/>
          </a:p>
        </p:txBody>
      </p:sp>
    </p:spTree>
    <p:extLst>
      <p:ext uri="{BB962C8B-B14F-4D97-AF65-F5344CB8AC3E}">
        <p14:creationId xmlns:p14="http://schemas.microsoft.com/office/powerpoint/2010/main" val="6551141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a:buFont typeface="Arial" pitchFamily="34" charset="0"/>
              <a:buChar char="•"/>
            </a:pPr>
            <a:r>
              <a:rPr lang="en-US" b="0" dirty="0" smtClean="0"/>
              <a:t>Integrates sensory information on body position and coordinates body movements</a:t>
            </a:r>
          </a:p>
          <a:p>
            <a:pPr lvl="3">
              <a:buFont typeface="Arial" pitchFamily="34" charset="0"/>
              <a:buChar char="•"/>
            </a:pPr>
            <a:r>
              <a:rPr lang="en-US" dirty="0" smtClean="0"/>
              <a:t>Injury leads to loss of muscular coordination and balance</a:t>
            </a:r>
            <a:endParaRPr lang="en-US" b="0" dirty="0" smtClean="0"/>
          </a:p>
          <a:p>
            <a:pPr marL="0" indent="0"/>
            <a:endParaRPr lang="en-US" b="0" dirty="0" smtClean="0"/>
          </a:p>
          <a:p>
            <a:pPr>
              <a:buFont typeface="Arial" pitchFamily="34" charset="0"/>
              <a:buChar char="•"/>
            </a:pPr>
            <a:endParaRPr lang="en-US" b="0" dirty="0"/>
          </a:p>
        </p:txBody>
      </p:sp>
      <p:sp>
        <p:nvSpPr>
          <p:cNvPr id="2" name="Title 1"/>
          <p:cNvSpPr>
            <a:spLocks noGrp="1"/>
          </p:cNvSpPr>
          <p:nvPr>
            <p:ph type="title"/>
          </p:nvPr>
        </p:nvSpPr>
        <p:spPr/>
        <p:txBody>
          <a:bodyPr/>
          <a:lstStyle/>
          <a:p>
            <a:r>
              <a:rPr lang="en-US" dirty="0" smtClean="0"/>
              <a:t>cerebellum</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295400"/>
            <a:ext cx="4359350" cy="292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458200" y="6273225"/>
            <a:ext cx="685800" cy="584775"/>
          </a:xfrm>
          <a:prstGeom prst="rect">
            <a:avLst/>
          </a:prstGeom>
          <a:noFill/>
        </p:spPr>
        <p:txBody>
          <a:bodyPr wrap="square" rtlCol="0">
            <a:spAutoFit/>
          </a:bodyPr>
          <a:lstStyle/>
          <a:p>
            <a:pPr algn="ctr"/>
            <a:r>
              <a:rPr lang="en-US" sz="3200" dirty="0" smtClean="0"/>
              <a:t>40</a:t>
            </a:r>
            <a:endParaRPr lang="en-US" sz="3200" dirty="0"/>
          </a:p>
        </p:txBody>
      </p:sp>
      <p:sp>
        <p:nvSpPr>
          <p:cNvPr id="7" name="TextBox 6"/>
          <p:cNvSpPr txBox="1"/>
          <p:nvPr/>
        </p:nvSpPr>
        <p:spPr>
          <a:xfrm>
            <a:off x="6858000" y="0"/>
            <a:ext cx="2286000" cy="461665"/>
          </a:xfrm>
          <a:prstGeom prst="rect">
            <a:avLst/>
          </a:prstGeom>
          <a:noFill/>
        </p:spPr>
        <p:txBody>
          <a:bodyPr wrap="square" rtlCol="0">
            <a:spAutoFit/>
          </a:bodyPr>
          <a:lstStyle/>
          <a:p>
            <a:pPr algn="ctr"/>
            <a:r>
              <a:rPr lang="en-US" sz="2400" dirty="0" smtClean="0"/>
              <a:t>Nervous System</a:t>
            </a:r>
            <a:endParaRPr lang="en-US" sz="2400" dirty="0"/>
          </a:p>
        </p:txBody>
      </p:sp>
    </p:spTree>
    <p:extLst>
      <p:ext uri="{BB962C8B-B14F-4D97-AF65-F5344CB8AC3E}">
        <p14:creationId xmlns:p14="http://schemas.microsoft.com/office/powerpoint/2010/main" val="25564414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&lt;neuron drawing&gt;</a:t>
            </a:r>
            <a:endParaRPr lang="en-US" dirty="0"/>
          </a:p>
        </p:txBody>
      </p:sp>
      <p:sp>
        <p:nvSpPr>
          <p:cNvPr id="8" name="Content Placeholder 7"/>
          <p:cNvSpPr>
            <a:spLocks noGrp="1"/>
          </p:cNvSpPr>
          <p:nvPr>
            <p:ph idx="1"/>
          </p:nvPr>
        </p:nvSpPr>
        <p:spPr/>
        <p:txBody>
          <a:bodyPr/>
          <a:lstStyle/>
          <a:p>
            <a:endParaRPr lang="en-US"/>
          </a:p>
        </p:txBody>
      </p:sp>
      <p:sp>
        <p:nvSpPr>
          <p:cNvPr id="9" name="TextBox 8"/>
          <p:cNvSpPr txBox="1"/>
          <p:nvPr/>
        </p:nvSpPr>
        <p:spPr>
          <a:xfrm>
            <a:off x="8458200" y="6273225"/>
            <a:ext cx="685800" cy="584775"/>
          </a:xfrm>
          <a:prstGeom prst="rect">
            <a:avLst/>
          </a:prstGeom>
          <a:noFill/>
        </p:spPr>
        <p:txBody>
          <a:bodyPr wrap="square" rtlCol="0">
            <a:spAutoFit/>
          </a:bodyPr>
          <a:lstStyle/>
          <a:p>
            <a:pPr algn="ctr"/>
            <a:r>
              <a:rPr lang="en-US" sz="3200" dirty="0" smtClean="0"/>
              <a:t>41</a:t>
            </a:r>
            <a:endParaRPr lang="en-US" sz="3200" dirty="0"/>
          </a:p>
        </p:txBody>
      </p:sp>
      <p:sp>
        <p:nvSpPr>
          <p:cNvPr id="10" name="TextBox 9"/>
          <p:cNvSpPr txBox="1"/>
          <p:nvPr/>
        </p:nvSpPr>
        <p:spPr>
          <a:xfrm>
            <a:off x="6858000" y="0"/>
            <a:ext cx="2286000" cy="461665"/>
          </a:xfrm>
          <a:prstGeom prst="rect">
            <a:avLst/>
          </a:prstGeom>
          <a:noFill/>
        </p:spPr>
        <p:txBody>
          <a:bodyPr wrap="square" rtlCol="0">
            <a:spAutoFit/>
          </a:bodyPr>
          <a:lstStyle/>
          <a:p>
            <a:pPr algn="ctr"/>
            <a:r>
              <a:rPr lang="en-US" sz="2400" dirty="0" smtClean="0"/>
              <a:t>Nervous System</a:t>
            </a:r>
            <a:endParaRPr lang="en-US"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1665"/>
            <a:ext cx="9144000" cy="593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57069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Nerve Impulses and Neurotransmitters</a:t>
            </a:r>
            <a:endParaRPr lang="en-US" dirty="0"/>
          </a:p>
        </p:txBody>
      </p:sp>
      <p:sp>
        <p:nvSpPr>
          <p:cNvPr id="6" name="Content Placeholder 5"/>
          <p:cNvSpPr>
            <a:spLocks noGrp="1"/>
          </p:cNvSpPr>
          <p:nvPr>
            <p:ph idx="1"/>
          </p:nvPr>
        </p:nvSpPr>
        <p:spPr>
          <a:xfrm>
            <a:off x="822960" y="914400"/>
            <a:ext cx="7520940" cy="3579849"/>
          </a:xfrm>
        </p:spPr>
        <p:txBody>
          <a:bodyPr/>
          <a:lstStyle/>
          <a:p>
            <a:pPr>
              <a:buFont typeface="Arial" pitchFamily="34" charset="0"/>
              <a:buChar char="•"/>
            </a:pPr>
            <a:r>
              <a:rPr lang="en-US" b="0" dirty="0" smtClean="0"/>
              <a:t>Sensory neuron receives stimulus</a:t>
            </a:r>
          </a:p>
          <a:p>
            <a:pPr>
              <a:buFont typeface="Arial" pitchFamily="34" charset="0"/>
              <a:buChar char="•"/>
            </a:pPr>
            <a:r>
              <a:rPr lang="en-US" b="0" dirty="0" smtClean="0"/>
              <a:t>The nerve impulse passes from neuron to neuron (or to muscle cell or gland) at synapses</a:t>
            </a:r>
          </a:p>
          <a:p>
            <a:pPr>
              <a:buFont typeface="Arial" pitchFamily="34" charset="0"/>
              <a:buChar char="•"/>
            </a:pPr>
            <a:r>
              <a:rPr lang="en-US" b="0" dirty="0" smtClean="0"/>
              <a:t>A nerve impulse travels along the axon to the axon terminal</a:t>
            </a:r>
          </a:p>
          <a:p>
            <a:pPr>
              <a:buFont typeface="Arial" pitchFamily="34" charset="0"/>
              <a:buChar char="•"/>
            </a:pPr>
            <a:r>
              <a:rPr lang="en-US" b="0" dirty="0" smtClean="0"/>
              <a:t>When a nerve impulse reaches a synaptic knob, voltage-sensitive calcium channels open, and calcium diffuses into the cell from the extracellular fluid</a:t>
            </a:r>
          </a:p>
          <a:p>
            <a:pPr>
              <a:buFont typeface="Arial" pitchFamily="34" charset="0"/>
              <a:buChar char="•"/>
            </a:pPr>
            <a:r>
              <a:rPr lang="en-US" b="0" dirty="0" smtClean="0"/>
              <a:t>The increased calcium concentration inside the cell begins a series of events that cause the synaptic vesicles to fuse with the cell membrane</a:t>
            </a:r>
          </a:p>
          <a:p>
            <a:pPr lvl="3">
              <a:buFont typeface="Arial" pitchFamily="34" charset="0"/>
              <a:buChar char="•"/>
            </a:pPr>
            <a:r>
              <a:rPr lang="en-US" dirty="0" smtClean="0"/>
              <a:t>Cell releases neurotransmitters by exocytosis</a:t>
            </a:r>
            <a:endParaRPr lang="en-US" b="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7878" y="3689096"/>
            <a:ext cx="3844522" cy="3092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458200" y="6273225"/>
            <a:ext cx="685800" cy="584775"/>
          </a:xfrm>
          <a:prstGeom prst="rect">
            <a:avLst/>
          </a:prstGeom>
          <a:noFill/>
        </p:spPr>
        <p:txBody>
          <a:bodyPr wrap="square" rtlCol="0">
            <a:spAutoFit/>
          </a:bodyPr>
          <a:lstStyle/>
          <a:p>
            <a:pPr algn="ctr"/>
            <a:r>
              <a:rPr lang="en-US" sz="3200" dirty="0" smtClean="0"/>
              <a:t>42</a:t>
            </a:r>
            <a:endParaRPr lang="en-US" sz="3200" dirty="0"/>
          </a:p>
        </p:txBody>
      </p:sp>
      <p:sp>
        <p:nvSpPr>
          <p:cNvPr id="9" name="TextBox 8"/>
          <p:cNvSpPr txBox="1"/>
          <p:nvPr/>
        </p:nvSpPr>
        <p:spPr>
          <a:xfrm>
            <a:off x="6858000" y="0"/>
            <a:ext cx="2286000" cy="461665"/>
          </a:xfrm>
          <a:prstGeom prst="rect">
            <a:avLst/>
          </a:prstGeom>
          <a:noFill/>
        </p:spPr>
        <p:txBody>
          <a:bodyPr wrap="square" rtlCol="0">
            <a:spAutoFit/>
          </a:bodyPr>
          <a:lstStyle/>
          <a:p>
            <a:pPr algn="ctr"/>
            <a:r>
              <a:rPr lang="en-US" sz="2400" dirty="0" smtClean="0"/>
              <a:t>Nervous System</a:t>
            </a:r>
            <a:endParaRPr lang="en-US" sz="2400" dirty="0"/>
          </a:p>
        </p:txBody>
      </p:sp>
    </p:spTree>
    <p:extLst>
      <p:ext uri="{BB962C8B-B14F-4D97-AF65-F5344CB8AC3E}">
        <p14:creationId xmlns:p14="http://schemas.microsoft.com/office/powerpoint/2010/main" val="3591957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76200"/>
            <a:ext cx="7520940" cy="548640"/>
          </a:xfrm>
        </p:spPr>
        <p:txBody>
          <a:bodyPr/>
          <a:lstStyle/>
          <a:p>
            <a:r>
              <a:rPr lang="en-US" dirty="0" smtClean="0"/>
              <a:t>Table of Contents</a:t>
            </a:r>
            <a:endParaRPr lang="en-US" dirty="0"/>
          </a:p>
        </p:txBody>
      </p:sp>
      <p:sp>
        <p:nvSpPr>
          <p:cNvPr id="3" name="Content Placeholder 2"/>
          <p:cNvSpPr>
            <a:spLocks noGrp="1"/>
          </p:cNvSpPr>
          <p:nvPr>
            <p:ph idx="1"/>
          </p:nvPr>
        </p:nvSpPr>
        <p:spPr>
          <a:xfrm>
            <a:off x="822960" y="609600"/>
            <a:ext cx="7520940" cy="4070877"/>
          </a:xfrm>
        </p:spPr>
        <p:txBody>
          <a:bodyPr>
            <a:normAutofit/>
          </a:bodyPr>
          <a:lstStyle/>
          <a:p>
            <a:r>
              <a:rPr lang="en-US" sz="2400" dirty="0" smtClean="0"/>
              <a:t>Section 4 – The Senses System</a:t>
            </a:r>
          </a:p>
          <a:p>
            <a:r>
              <a:rPr lang="en-US" b="0" dirty="0" smtClean="0"/>
              <a:t>Introduction and Types of Sensory Receptors          54-59</a:t>
            </a:r>
          </a:p>
          <a:p>
            <a:r>
              <a:rPr lang="en-US" b="0" dirty="0" smtClean="0"/>
              <a:t>The Eye          60</a:t>
            </a:r>
          </a:p>
          <a:p>
            <a:r>
              <a:rPr lang="en-US" b="0" dirty="0" smtClean="0"/>
              <a:t>Rhodopsin and Cell Signaling          61</a:t>
            </a:r>
          </a:p>
          <a:p>
            <a:r>
              <a:rPr lang="en-US" b="0" dirty="0" smtClean="0"/>
              <a:t>Senses System Reference Page          62</a:t>
            </a:r>
            <a:endParaRPr lang="en-US" b="0" dirty="0"/>
          </a:p>
        </p:txBody>
      </p:sp>
    </p:spTree>
    <p:extLst>
      <p:ext uri="{BB962C8B-B14F-4D97-AF65-F5344CB8AC3E}">
        <p14:creationId xmlns:p14="http://schemas.microsoft.com/office/powerpoint/2010/main" val="38720746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Membrane Potential</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b="0" dirty="0" smtClean="0"/>
              <a:t>A cell membrane is usually electrically charged, or polarized, so that the inside is negatively charged with respect to the outside – creates a </a:t>
            </a:r>
            <a:r>
              <a:rPr lang="en-US" dirty="0" smtClean="0"/>
              <a:t>membrane potential</a:t>
            </a:r>
            <a:endParaRPr lang="en-US" b="0" dirty="0" smtClean="0"/>
          </a:p>
          <a:p>
            <a:pPr lvl="3">
              <a:buFont typeface="Arial" pitchFamily="34" charset="0"/>
              <a:buChar char="•"/>
            </a:pPr>
            <a:r>
              <a:rPr lang="en-US" dirty="0" smtClean="0"/>
              <a:t>Polarization is due to an unequal distribution of positive and negative ions on either side of the membrane</a:t>
            </a:r>
            <a:endParaRPr lang="en-US" b="0" dirty="0" smtClean="0"/>
          </a:p>
          <a:p>
            <a:pPr>
              <a:buFont typeface="Arial" pitchFamily="34" charset="0"/>
              <a:buChar char="•"/>
            </a:pPr>
            <a:r>
              <a:rPr lang="en-US" b="0" dirty="0" smtClean="0"/>
              <a:t>Potassium ions (K+) are the major intracellular </a:t>
            </a:r>
            <a:r>
              <a:rPr lang="en-US" b="0" dirty="0" err="1" smtClean="0"/>
              <a:t>cations</a:t>
            </a:r>
            <a:endParaRPr lang="en-US" b="0" dirty="0" smtClean="0"/>
          </a:p>
          <a:p>
            <a:pPr>
              <a:buFont typeface="Arial" pitchFamily="34" charset="0"/>
              <a:buChar char="•"/>
            </a:pPr>
            <a:r>
              <a:rPr lang="en-US" b="0" dirty="0" smtClean="0"/>
              <a:t>Sodium ions (Na+) are the major extracellular </a:t>
            </a:r>
            <a:r>
              <a:rPr lang="en-US" b="0" dirty="0" err="1" smtClean="0"/>
              <a:t>cations</a:t>
            </a:r>
            <a:endParaRPr lang="en-US" b="0" dirty="0" smtClean="0"/>
          </a:p>
          <a:p>
            <a:pPr>
              <a:buFont typeface="Arial" pitchFamily="34" charset="0"/>
              <a:buChar char="•"/>
            </a:pPr>
            <a:r>
              <a:rPr lang="en-US" b="0" dirty="0" smtClean="0"/>
              <a:t>Distribution of K+ and Na+ is largely created by the sodium-potassium pump, which actively transports sodium ions out of the cell and potassium ions into the cell</a:t>
            </a:r>
            <a:endParaRPr lang="en-US" b="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506648"/>
            <a:ext cx="3663481" cy="3275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458200" y="6273225"/>
            <a:ext cx="685800" cy="584775"/>
          </a:xfrm>
          <a:prstGeom prst="rect">
            <a:avLst/>
          </a:prstGeom>
          <a:noFill/>
        </p:spPr>
        <p:txBody>
          <a:bodyPr wrap="square" rtlCol="0">
            <a:spAutoFit/>
          </a:bodyPr>
          <a:lstStyle/>
          <a:p>
            <a:pPr algn="ctr"/>
            <a:r>
              <a:rPr lang="en-US" sz="3200" dirty="0" smtClean="0"/>
              <a:t>43</a:t>
            </a:r>
            <a:endParaRPr lang="en-US" sz="3200" dirty="0"/>
          </a:p>
        </p:txBody>
      </p:sp>
      <p:sp>
        <p:nvSpPr>
          <p:cNvPr id="6" name="TextBox 5"/>
          <p:cNvSpPr txBox="1"/>
          <p:nvPr/>
        </p:nvSpPr>
        <p:spPr>
          <a:xfrm>
            <a:off x="6858000" y="0"/>
            <a:ext cx="2286000" cy="461665"/>
          </a:xfrm>
          <a:prstGeom prst="rect">
            <a:avLst/>
          </a:prstGeom>
          <a:noFill/>
        </p:spPr>
        <p:txBody>
          <a:bodyPr wrap="square" rtlCol="0">
            <a:spAutoFit/>
          </a:bodyPr>
          <a:lstStyle/>
          <a:p>
            <a:pPr algn="ctr"/>
            <a:r>
              <a:rPr lang="en-US" sz="2400" dirty="0" smtClean="0"/>
              <a:t>Nervous System</a:t>
            </a:r>
            <a:endParaRPr lang="en-US" sz="2400" dirty="0"/>
          </a:p>
        </p:txBody>
      </p:sp>
    </p:spTree>
    <p:extLst>
      <p:ext uri="{BB962C8B-B14F-4D97-AF65-F5344CB8AC3E}">
        <p14:creationId xmlns:p14="http://schemas.microsoft.com/office/powerpoint/2010/main" val="10761378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76200"/>
            <a:ext cx="7520940" cy="548640"/>
          </a:xfrm>
        </p:spPr>
        <p:txBody>
          <a:bodyPr/>
          <a:lstStyle/>
          <a:p>
            <a:r>
              <a:rPr lang="en-US" dirty="0" smtClean="0"/>
              <a:t>Resting Potential</a:t>
            </a:r>
            <a:endParaRPr lang="en-US" dirty="0"/>
          </a:p>
        </p:txBody>
      </p:sp>
      <p:sp>
        <p:nvSpPr>
          <p:cNvPr id="3" name="Content Placeholder 2"/>
          <p:cNvSpPr>
            <a:spLocks noGrp="1"/>
          </p:cNvSpPr>
          <p:nvPr>
            <p:ph idx="1"/>
          </p:nvPr>
        </p:nvSpPr>
        <p:spPr>
          <a:xfrm>
            <a:off x="822960" y="548640"/>
            <a:ext cx="7520940" cy="3579849"/>
          </a:xfrm>
        </p:spPr>
        <p:txBody>
          <a:bodyPr/>
          <a:lstStyle/>
          <a:p>
            <a:pPr>
              <a:buFont typeface="Arial" pitchFamily="34" charset="0"/>
              <a:buChar char="•"/>
            </a:pPr>
            <a:r>
              <a:rPr lang="en-US" b="0" dirty="0" smtClean="0"/>
              <a:t>A resting nerve cell is not being stimulated to send a nerve impulse</a:t>
            </a:r>
          </a:p>
          <a:p>
            <a:pPr>
              <a:buFont typeface="Arial" pitchFamily="34" charset="0"/>
              <a:buChar char="•"/>
            </a:pPr>
            <a:r>
              <a:rPr lang="en-US" b="0" dirty="0" smtClean="0"/>
              <a:t>Under resting conditions, </a:t>
            </a:r>
            <a:r>
              <a:rPr lang="en-US" b="0" dirty="0" err="1" smtClean="0"/>
              <a:t>nongated</a:t>
            </a:r>
            <a:r>
              <a:rPr lang="en-US" b="0" dirty="0" smtClean="0"/>
              <a:t> channels determine the membrane permeability to sodium and potassium ions</a:t>
            </a:r>
          </a:p>
          <a:p>
            <a:pPr>
              <a:buFont typeface="Arial" pitchFamily="34" charset="0"/>
              <a:buChar char="•"/>
            </a:pPr>
            <a:r>
              <a:rPr lang="en-US" b="0" dirty="0" smtClean="0"/>
              <a:t>A resting cell membrane is only slightly permeable to K+ and Na+, but it is more permeable to K+ than it is to Na+</a:t>
            </a:r>
          </a:p>
          <a:p>
            <a:pPr>
              <a:buFont typeface="Arial" pitchFamily="34" charset="0"/>
              <a:buChar char="•"/>
            </a:pPr>
            <a:r>
              <a:rPr lang="en-US" b="0" dirty="0" smtClean="0"/>
              <a:t>The resting potential has a value of -70 millivolts, meaning that there is a negative charge on the inside of the cell membrane</a:t>
            </a:r>
          </a:p>
          <a:p>
            <a:pPr lvl="3">
              <a:buFont typeface="Arial" pitchFamily="34" charset="0"/>
              <a:buChar char="•"/>
            </a:pPr>
            <a:r>
              <a:rPr lang="en-US" b="0" dirty="0" smtClean="0"/>
              <a:t>The resting potential provides the energy for sending a nerve impulse down an axon</a:t>
            </a:r>
          </a:p>
          <a:p>
            <a:pPr>
              <a:buFont typeface="Arial" pitchFamily="34" charset="0"/>
              <a:buChar char="•"/>
            </a:pPr>
            <a:r>
              <a:rPr lang="en-US" b="0" dirty="0" smtClean="0"/>
              <a:t>Once the resting potential is established, a few sodium ions and potassium ions continue to diffuse across the cell membrane. The negative membrane potential helps Na+ enter the cell but hinders K+ from leaving the cell</a:t>
            </a:r>
            <a:endParaRPr lang="en-US" b="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962400"/>
            <a:ext cx="366776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458200" y="6273225"/>
            <a:ext cx="685800" cy="584775"/>
          </a:xfrm>
          <a:prstGeom prst="rect">
            <a:avLst/>
          </a:prstGeom>
          <a:noFill/>
        </p:spPr>
        <p:txBody>
          <a:bodyPr wrap="square" rtlCol="0">
            <a:spAutoFit/>
          </a:bodyPr>
          <a:lstStyle/>
          <a:p>
            <a:pPr algn="ctr"/>
            <a:r>
              <a:rPr lang="en-US" sz="3200" dirty="0" smtClean="0"/>
              <a:t>44</a:t>
            </a:r>
            <a:endParaRPr lang="en-US" sz="3200" dirty="0"/>
          </a:p>
        </p:txBody>
      </p:sp>
      <p:sp>
        <p:nvSpPr>
          <p:cNvPr id="6" name="TextBox 5"/>
          <p:cNvSpPr txBox="1"/>
          <p:nvPr/>
        </p:nvSpPr>
        <p:spPr>
          <a:xfrm>
            <a:off x="6858000" y="0"/>
            <a:ext cx="2286000" cy="461665"/>
          </a:xfrm>
          <a:prstGeom prst="rect">
            <a:avLst/>
          </a:prstGeom>
          <a:noFill/>
        </p:spPr>
        <p:txBody>
          <a:bodyPr wrap="square" rtlCol="0">
            <a:spAutoFit/>
          </a:bodyPr>
          <a:lstStyle/>
          <a:p>
            <a:pPr algn="ctr"/>
            <a:r>
              <a:rPr lang="en-US" sz="2400" dirty="0" smtClean="0"/>
              <a:t>Nervous System</a:t>
            </a:r>
            <a:endParaRPr lang="en-US" sz="2400" dirty="0"/>
          </a:p>
        </p:txBody>
      </p:sp>
    </p:spTree>
    <p:extLst>
      <p:ext uri="{BB962C8B-B14F-4D97-AF65-F5344CB8AC3E}">
        <p14:creationId xmlns:p14="http://schemas.microsoft.com/office/powerpoint/2010/main" val="13787567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Depolarization and Action Potential</a:t>
            </a:r>
            <a:endParaRPr lang="en-US" dirty="0"/>
          </a:p>
        </p:txBody>
      </p:sp>
      <p:sp>
        <p:nvSpPr>
          <p:cNvPr id="3" name="Content Placeholder 2"/>
          <p:cNvSpPr>
            <a:spLocks noGrp="1"/>
          </p:cNvSpPr>
          <p:nvPr>
            <p:ph idx="1"/>
          </p:nvPr>
        </p:nvSpPr>
        <p:spPr/>
        <p:txBody>
          <a:bodyPr>
            <a:normAutofit fontScale="92500" lnSpcReduction="10000"/>
          </a:bodyPr>
          <a:lstStyle/>
          <a:p>
            <a:pPr>
              <a:buFont typeface="Arial" pitchFamily="34" charset="0"/>
              <a:buChar char="•"/>
            </a:pPr>
            <a:r>
              <a:rPr lang="en-US" b="0" dirty="0" smtClean="0"/>
              <a:t>An environmental change affects the membrane potential by opening a gated ion channel</a:t>
            </a:r>
          </a:p>
          <a:p>
            <a:pPr>
              <a:buFont typeface="Arial" pitchFamily="34" charset="0"/>
              <a:buChar char="•"/>
            </a:pPr>
            <a:r>
              <a:rPr lang="en-US" b="0" dirty="0" smtClean="0"/>
              <a:t>If the membrane potential becomes more positive than the resting potential, the membrane is </a:t>
            </a:r>
            <a:r>
              <a:rPr lang="en-US" dirty="0" smtClean="0"/>
              <a:t>depolarized</a:t>
            </a:r>
            <a:endParaRPr lang="en-US" b="0" dirty="0" smtClean="0"/>
          </a:p>
          <a:p>
            <a:pPr lvl="3">
              <a:buFont typeface="Arial" pitchFamily="34" charset="0"/>
              <a:buChar char="•"/>
            </a:pPr>
            <a:r>
              <a:rPr lang="en-US" dirty="0" smtClean="0"/>
              <a:t>The greater the stimulus, the greater the depolarization</a:t>
            </a:r>
            <a:endParaRPr lang="en-US" b="0" dirty="0" smtClean="0"/>
          </a:p>
          <a:p>
            <a:pPr>
              <a:buFont typeface="Arial" pitchFamily="34" charset="0"/>
              <a:buChar char="•"/>
            </a:pPr>
            <a:r>
              <a:rPr lang="en-US" b="0" dirty="0" smtClean="0"/>
              <a:t>If neurons are sufficiently depolarized, the membrane potential reaches a level called the </a:t>
            </a:r>
            <a:r>
              <a:rPr lang="en-US" dirty="0" smtClean="0"/>
              <a:t>threshold potential</a:t>
            </a:r>
            <a:r>
              <a:rPr lang="en-US" b="0" dirty="0" smtClean="0"/>
              <a:t>, which is approximately -55 millivolts in a neuron</a:t>
            </a:r>
          </a:p>
          <a:p>
            <a:pPr lvl="3">
              <a:buFont typeface="Arial" pitchFamily="34" charset="0"/>
              <a:buChar char="•"/>
            </a:pPr>
            <a:r>
              <a:rPr lang="en-US" dirty="0" smtClean="0"/>
              <a:t>If threshold is reached, an </a:t>
            </a:r>
            <a:r>
              <a:rPr lang="en-US" b="1" dirty="0" smtClean="0"/>
              <a:t>action potential </a:t>
            </a:r>
            <a:r>
              <a:rPr lang="en-US" dirty="0" smtClean="0"/>
              <a:t>results. An action potential is the basis for a nerve impulse</a:t>
            </a:r>
            <a:endParaRPr lang="en-US" b="0" dirty="0" smtClean="0"/>
          </a:p>
          <a:p>
            <a:pPr>
              <a:buFont typeface="Arial" pitchFamily="34" charset="0"/>
              <a:buChar char="•"/>
            </a:pPr>
            <a:r>
              <a:rPr lang="en-US" b="0" dirty="0" smtClean="0"/>
              <a:t>When threshold potential is reached, sodium channels in the trigger zone open for an instant, briefly increasing sodium permeability</a:t>
            </a:r>
          </a:p>
          <a:p>
            <a:pPr lvl="3">
              <a:buFont typeface="Arial" pitchFamily="34" charset="0"/>
              <a:buChar char="•"/>
            </a:pPr>
            <a:r>
              <a:rPr lang="en-US" dirty="0" smtClean="0"/>
              <a:t>Sodium ions diffuse inward and down the concentration gradient. The membrane potential changes from its resting value and momentarily becomes positive on the inside</a:t>
            </a:r>
          </a:p>
          <a:p>
            <a:pPr lvl="3">
              <a:buFont typeface="Arial" pitchFamily="34" charset="0"/>
              <a:buChar char="•"/>
            </a:pPr>
            <a:endParaRPr lang="en-US" b="0" dirty="0"/>
          </a:p>
        </p:txBody>
      </p:sp>
      <p:sp>
        <p:nvSpPr>
          <p:cNvPr id="4" name="TextBox 3"/>
          <p:cNvSpPr txBox="1"/>
          <p:nvPr/>
        </p:nvSpPr>
        <p:spPr>
          <a:xfrm>
            <a:off x="8458200" y="6273225"/>
            <a:ext cx="685800" cy="584775"/>
          </a:xfrm>
          <a:prstGeom prst="rect">
            <a:avLst/>
          </a:prstGeom>
          <a:noFill/>
        </p:spPr>
        <p:txBody>
          <a:bodyPr wrap="square" rtlCol="0">
            <a:spAutoFit/>
          </a:bodyPr>
          <a:lstStyle/>
          <a:p>
            <a:pPr algn="ctr"/>
            <a:r>
              <a:rPr lang="en-US" sz="3200" dirty="0" smtClean="0"/>
              <a:t>45</a:t>
            </a:r>
            <a:endParaRPr lang="en-US" sz="3200" dirty="0"/>
          </a:p>
        </p:txBody>
      </p:sp>
      <p:sp>
        <p:nvSpPr>
          <p:cNvPr id="5" name="TextBox 4"/>
          <p:cNvSpPr txBox="1"/>
          <p:nvPr/>
        </p:nvSpPr>
        <p:spPr>
          <a:xfrm>
            <a:off x="6858000" y="0"/>
            <a:ext cx="2286000" cy="461665"/>
          </a:xfrm>
          <a:prstGeom prst="rect">
            <a:avLst/>
          </a:prstGeom>
          <a:noFill/>
        </p:spPr>
        <p:txBody>
          <a:bodyPr wrap="square" rtlCol="0">
            <a:spAutoFit/>
          </a:bodyPr>
          <a:lstStyle/>
          <a:p>
            <a:pPr algn="ctr"/>
            <a:r>
              <a:rPr lang="en-US" sz="2400" dirty="0" smtClean="0"/>
              <a:t>Nervous System</a:t>
            </a:r>
            <a:endParaRPr lang="en-US" sz="2400" dirty="0"/>
          </a:p>
        </p:txBody>
      </p:sp>
    </p:spTree>
    <p:extLst>
      <p:ext uri="{BB962C8B-B14F-4D97-AF65-F5344CB8AC3E}">
        <p14:creationId xmlns:p14="http://schemas.microsoft.com/office/powerpoint/2010/main" val="33980346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Depolarization and Action Potential</a:t>
            </a:r>
            <a:endParaRPr lang="en-US" dirty="0"/>
          </a:p>
        </p:txBody>
      </p:sp>
      <p:sp>
        <p:nvSpPr>
          <p:cNvPr id="3" name="Content Placeholder 2"/>
          <p:cNvSpPr>
            <a:spLocks noGrp="1"/>
          </p:cNvSpPr>
          <p:nvPr>
            <p:ph idx="1"/>
          </p:nvPr>
        </p:nvSpPr>
        <p:spPr>
          <a:xfrm>
            <a:off x="822960" y="948228"/>
            <a:ext cx="5196840" cy="4157172"/>
          </a:xfrm>
        </p:spPr>
        <p:txBody>
          <a:bodyPr>
            <a:normAutofit/>
          </a:bodyPr>
          <a:lstStyle/>
          <a:p>
            <a:pPr>
              <a:buFont typeface="Arial" pitchFamily="34" charset="0"/>
              <a:buChar char="•"/>
            </a:pPr>
            <a:r>
              <a:rPr lang="en-US" b="0" dirty="0" smtClean="0"/>
              <a:t>The voltage-gated sodium channels close quickly, and slower voltage-gated potassium channels open and briefly increase potassium permeability</a:t>
            </a:r>
          </a:p>
          <a:p>
            <a:pPr>
              <a:buFont typeface="Arial" pitchFamily="34" charset="0"/>
              <a:buChar char="•"/>
            </a:pPr>
            <a:r>
              <a:rPr lang="en-US" b="0" dirty="0" smtClean="0"/>
              <a:t>This continues as the nerve impulse moves along the axon</a:t>
            </a:r>
          </a:p>
          <a:p>
            <a:pPr>
              <a:buFont typeface="Arial" pitchFamily="34" charset="0"/>
              <a:buChar char="•"/>
            </a:pPr>
            <a:r>
              <a:rPr lang="en-US" b="0" dirty="0" smtClean="0"/>
              <a:t>Potassium ions diffuse outward, and the inside of the membrane becomes negative again. The membrane is </a:t>
            </a:r>
            <a:r>
              <a:rPr lang="en-US" dirty="0" smtClean="0"/>
              <a:t>repolarized</a:t>
            </a:r>
            <a:endParaRPr lang="en-US" b="0" dirty="0" smtClean="0"/>
          </a:p>
          <a:p>
            <a:pPr>
              <a:buFont typeface="Arial" pitchFamily="34" charset="0"/>
              <a:buChar char="•"/>
            </a:pPr>
            <a:r>
              <a:rPr lang="en-US" b="0" dirty="0" smtClean="0"/>
              <a:t>The potassium channels close again and the resting potential is reestablished. It remains in the resting state until it is stimulated again</a:t>
            </a:r>
          </a:p>
          <a:p>
            <a:pPr>
              <a:buFont typeface="Arial" pitchFamily="34" charset="0"/>
              <a:buChar char="•"/>
            </a:pPr>
            <a:r>
              <a:rPr lang="en-US" b="0" dirty="0" smtClean="0"/>
              <a:t>For a short time following the passage of an impulse, a threshold stimulus will not trigger another impulse on an axon. This period is called the </a:t>
            </a:r>
            <a:r>
              <a:rPr lang="en-US" dirty="0" smtClean="0"/>
              <a:t>refractory period</a:t>
            </a:r>
            <a:endParaRPr lang="en-US" b="0"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215855"/>
            <a:ext cx="2724150" cy="5261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458200" y="6273225"/>
            <a:ext cx="685800" cy="584775"/>
          </a:xfrm>
          <a:prstGeom prst="rect">
            <a:avLst/>
          </a:prstGeom>
          <a:noFill/>
        </p:spPr>
        <p:txBody>
          <a:bodyPr wrap="square" rtlCol="0">
            <a:spAutoFit/>
          </a:bodyPr>
          <a:lstStyle/>
          <a:p>
            <a:pPr algn="ctr"/>
            <a:r>
              <a:rPr lang="en-US" sz="3200" dirty="0" smtClean="0"/>
              <a:t>46</a:t>
            </a:r>
            <a:endParaRPr lang="en-US" sz="3200" dirty="0"/>
          </a:p>
        </p:txBody>
      </p:sp>
      <p:sp>
        <p:nvSpPr>
          <p:cNvPr id="6" name="TextBox 5"/>
          <p:cNvSpPr txBox="1"/>
          <p:nvPr/>
        </p:nvSpPr>
        <p:spPr>
          <a:xfrm>
            <a:off x="6858000" y="0"/>
            <a:ext cx="2286000" cy="461665"/>
          </a:xfrm>
          <a:prstGeom prst="rect">
            <a:avLst/>
          </a:prstGeom>
          <a:noFill/>
        </p:spPr>
        <p:txBody>
          <a:bodyPr wrap="square" rtlCol="0">
            <a:spAutoFit/>
          </a:bodyPr>
          <a:lstStyle/>
          <a:p>
            <a:pPr algn="ctr"/>
            <a:r>
              <a:rPr lang="en-US" sz="2400" dirty="0" smtClean="0"/>
              <a:t>Nervous System</a:t>
            </a:r>
            <a:endParaRPr lang="en-US" sz="2400" dirty="0"/>
          </a:p>
        </p:txBody>
      </p:sp>
    </p:spTree>
    <p:extLst>
      <p:ext uri="{BB962C8B-B14F-4D97-AF65-F5344CB8AC3E}">
        <p14:creationId xmlns:p14="http://schemas.microsoft.com/office/powerpoint/2010/main" val="24185147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neurotransmitters</a:t>
            </a:r>
            <a:endParaRPr lang="en-US" dirty="0"/>
          </a:p>
        </p:txBody>
      </p:sp>
      <p:sp>
        <p:nvSpPr>
          <p:cNvPr id="3" name="Content Placeholder 2"/>
          <p:cNvSpPr>
            <a:spLocks noGrp="1"/>
          </p:cNvSpPr>
          <p:nvPr>
            <p:ph idx="1"/>
          </p:nvPr>
        </p:nvSpPr>
        <p:spPr>
          <a:xfrm>
            <a:off x="304800" y="1100628"/>
            <a:ext cx="8686800" cy="3579849"/>
          </a:xfrm>
        </p:spPr>
        <p:txBody>
          <a:bodyPr/>
          <a:lstStyle/>
          <a:p>
            <a:pPr>
              <a:buFont typeface="Arial" pitchFamily="34" charset="0"/>
              <a:buChar char="•"/>
            </a:pPr>
            <a:r>
              <a:rPr lang="en-US" b="0" dirty="0" smtClean="0"/>
              <a:t>Neurotransmitters are released by exocytosis and travel across the synapse to the postsynaptic cell</a:t>
            </a:r>
          </a:p>
          <a:p>
            <a:pPr>
              <a:buFont typeface="Arial" pitchFamily="34" charset="0"/>
              <a:buChar char="•"/>
            </a:pPr>
            <a:r>
              <a:rPr lang="en-US" b="0" dirty="0" smtClean="0"/>
              <a:t>The action of a neurotransmitter is either:</a:t>
            </a:r>
          </a:p>
          <a:p>
            <a:pPr lvl="3">
              <a:buFont typeface="Arial" pitchFamily="34" charset="0"/>
              <a:buChar char="•"/>
            </a:pPr>
            <a:r>
              <a:rPr lang="en-US" b="1" dirty="0" smtClean="0"/>
              <a:t>Excitatory</a:t>
            </a:r>
            <a:r>
              <a:rPr lang="en-US" dirty="0" smtClean="0"/>
              <a:t> – turning a process on. Causes a muscle to contract or a gland to release secretions</a:t>
            </a:r>
          </a:p>
          <a:p>
            <a:pPr lvl="3">
              <a:buFont typeface="Arial" pitchFamily="34" charset="0"/>
              <a:buChar char="•"/>
            </a:pPr>
            <a:r>
              <a:rPr lang="en-US" b="1" dirty="0" smtClean="0"/>
              <a:t>Inhibitory</a:t>
            </a:r>
            <a:r>
              <a:rPr lang="en-US" dirty="0" smtClean="0"/>
              <a:t> – turning a process off. Causes muscles to cease contraction or a gland to stop releasing secretions</a:t>
            </a:r>
            <a:endParaRPr lang="en-US" b="1" dirty="0" smtClean="0"/>
          </a:p>
          <a:p>
            <a:pPr>
              <a:buFont typeface="Arial" pitchFamily="34" charset="0"/>
              <a:buChar char="•"/>
            </a:pPr>
            <a:r>
              <a:rPr lang="en-US" b="0" dirty="0" smtClean="0"/>
              <a:t>The net effect of the neurotransmitters on a postsynaptic cell depends on the combined effect of the excitatory and inhibitory inputs from as few as one and as many as 100,000 presynaptic neurons</a:t>
            </a:r>
            <a:endParaRPr lang="en-US" b="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657600"/>
            <a:ext cx="5334000" cy="31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458200" y="6273225"/>
            <a:ext cx="685800" cy="584775"/>
          </a:xfrm>
          <a:prstGeom prst="rect">
            <a:avLst/>
          </a:prstGeom>
          <a:noFill/>
        </p:spPr>
        <p:txBody>
          <a:bodyPr wrap="square" rtlCol="0">
            <a:spAutoFit/>
          </a:bodyPr>
          <a:lstStyle/>
          <a:p>
            <a:pPr algn="ctr"/>
            <a:r>
              <a:rPr lang="en-US" sz="3200" dirty="0" smtClean="0"/>
              <a:t>47</a:t>
            </a:r>
            <a:endParaRPr lang="en-US" sz="3200" dirty="0"/>
          </a:p>
        </p:txBody>
      </p:sp>
      <p:sp>
        <p:nvSpPr>
          <p:cNvPr id="6" name="TextBox 5"/>
          <p:cNvSpPr txBox="1"/>
          <p:nvPr/>
        </p:nvSpPr>
        <p:spPr>
          <a:xfrm>
            <a:off x="6858000" y="0"/>
            <a:ext cx="2286000" cy="461665"/>
          </a:xfrm>
          <a:prstGeom prst="rect">
            <a:avLst/>
          </a:prstGeom>
          <a:noFill/>
        </p:spPr>
        <p:txBody>
          <a:bodyPr wrap="square" rtlCol="0">
            <a:spAutoFit/>
          </a:bodyPr>
          <a:lstStyle/>
          <a:p>
            <a:pPr algn="ctr"/>
            <a:r>
              <a:rPr lang="en-US" sz="2400" dirty="0" smtClean="0"/>
              <a:t>Nervous System</a:t>
            </a:r>
            <a:endParaRPr lang="en-US" sz="2400" dirty="0"/>
          </a:p>
        </p:txBody>
      </p:sp>
    </p:spTree>
    <p:extLst>
      <p:ext uri="{BB962C8B-B14F-4D97-AF65-F5344CB8AC3E}">
        <p14:creationId xmlns:p14="http://schemas.microsoft.com/office/powerpoint/2010/main" val="24783388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fontScale="77500" lnSpcReduction="20000"/>
          </a:bodyPr>
          <a:lstStyle/>
          <a:p>
            <a:pPr marL="457200" indent="-457200">
              <a:buFont typeface="Arial" pitchFamily="34" charset="0"/>
              <a:buChar char="•"/>
            </a:pPr>
            <a:r>
              <a:rPr lang="en-US" b="0" dirty="0" smtClean="0"/>
              <a:t>Progressive disorder of the nervous system that affects movement</a:t>
            </a:r>
          </a:p>
          <a:p>
            <a:pPr marL="457200" indent="-457200">
              <a:buFont typeface="Arial" pitchFamily="34" charset="0"/>
              <a:buChar char="•"/>
            </a:pPr>
            <a:r>
              <a:rPr lang="en-US" b="0" dirty="0" smtClean="0"/>
              <a:t>Develops gradually, often starting with a barely noticeable tremor in one hand</a:t>
            </a:r>
          </a:p>
          <a:p>
            <a:pPr marL="457200" indent="-457200">
              <a:buFont typeface="Arial" pitchFamily="34" charset="0"/>
              <a:buChar char="•"/>
            </a:pPr>
            <a:r>
              <a:rPr lang="en-US" b="0" dirty="0" smtClean="0"/>
              <a:t>The exact cause of Parkinson’s disease is unknown</a:t>
            </a:r>
          </a:p>
          <a:p>
            <a:pPr marL="457200" indent="-457200">
              <a:buFont typeface="Arial" pitchFamily="34" charset="0"/>
              <a:buChar char="•"/>
            </a:pPr>
            <a:endParaRPr lang="en-US" b="0" dirty="0"/>
          </a:p>
        </p:txBody>
      </p:sp>
      <p:sp>
        <p:nvSpPr>
          <p:cNvPr id="5" name="Content Placeholder 4"/>
          <p:cNvSpPr>
            <a:spLocks noGrp="1"/>
          </p:cNvSpPr>
          <p:nvPr>
            <p:ph sz="half" idx="2"/>
          </p:nvPr>
        </p:nvSpPr>
        <p:spPr/>
        <p:txBody>
          <a:bodyPr>
            <a:normAutofit fontScale="77500" lnSpcReduction="20000"/>
          </a:bodyPr>
          <a:lstStyle/>
          <a:p>
            <a:r>
              <a:rPr lang="en-US" dirty="0" smtClean="0"/>
              <a:t>Symptoms:</a:t>
            </a:r>
          </a:p>
          <a:p>
            <a:pPr marL="457200" indent="-457200">
              <a:buFont typeface="Arial" pitchFamily="34" charset="0"/>
              <a:buChar char="•"/>
            </a:pPr>
            <a:r>
              <a:rPr lang="en-US" b="0" dirty="0" smtClean="0"/>
              <a:t>Tremor</a:t>
            </a:r>
          </a:p>
          <a:p>
            <a:pPr marL="457200" indent="-457200">
              <a:buFont typeface="Arial" pitchFamily="34" charset="0"/>
              <a:buChar char="•"/>
            </a:pPr>
            <a:r>
              <a:rPr lang="en-US" b="0" dirty="0" smtClean="0"/>
              <a:t>Slowed motion</a:t>
            </a:r>
          </a:p>
          <a:p>
            <a:pPr marL="457200" indent="-457200">
              <a:buFont typeface="Arial" pitchFamily="34" charset="0"/>
              <a:buChar char="•"/>
            </a:pPr>
            <a:r>
              <a:rPr lang="en-US" b="0" dirty="0" smtClean="0"/>
              <a:t>Rigid muscles</a:t>
            </a:r>
          </a:p>
          <a:p>
            <a:pPr marL="457200" indent="-457200">
              <a:buFont typeface="Arial" pitchFamily="34" charset="0"/>
              <a:buChar char="•"/>
            </a:pPr>
            <a:r>
              <a:rPr lang="en-US" b="0" dirty="0" smtClean="0"/>
              <a:t>Impaired posture and balance</a:t>
            </a:r>
          </a:p>
          <a:p>
            <a:pPr marL="457200" indent="-457200">
              <a:buFont typeface="Arial" pitchFamily="34" charset="0"/>
              <a:buChar char="•"/>
            </a:pPr>
            <a:r>
              <a:rPr lang="en-US" b="0" dirty="0" smtClean="0"/>
              <a:t>Loss of automatic movements</a:t>
            </a:r>
          </a:p>
          <a:p>
            <a:pPr marL="457200" indent="-457200">
              <a:buFont typeface="Arial" pitchFamily="34" charset="0"/>
              <a:buChar char="•"/>
            </a:pPr>
            <a:r>
              <a:rPr lang="en-US" b="0" dirty="0" smtClean="0"/>
              <a:t>Speech changes</a:t>
            </a:r>
          </a:p>
          <a:p>
            <a:pPr marL="457200" indent="-457200">
              <a:buFont typeface="Arial" pitchFamily="34" charset="0"/>
              <a:buChar char="•"/>
            </a:pPr>
            <a:r>
              <a:rPr lang="en-US" b="0" dirty="0" smtClean="0"/>
              <a:t>Dementia</a:t>
            </a:r>
          </a:p>
          <a:p>
            <a:endParaRPr lang="en-US" b="0" dirty="0"/>
          </a:p>
        </p:txBody>
      </p:sp>
      <p:sp>
        <p:nvSpPr>
          <p:cNvPr id="2" name="Title 1"/>
          <p:cNvSpPr>
            <a:spLocks noGrp="1"/>
          </p:cNvSpPr>
          <p:nvPr>
            <p:ph type="title"/>
          </p:nvPr>
        </p:nvSpPr>
        <p:spPr/>
        <p:txBody>
          <a:bodyPr/>
          <a:lstStyle/>
          <a:p>
            <a:r>
              <a:rPr lang="en-US" dirty="0" smtClean="0"/>
              <a:t>Parkinson’s Disease</a:t>
            </a:r>
            <a:endParaRPr lang="en-US" dirty="0"/>
          </a:p>
        </p:txBody>
      </p:sp>
      <p:sp>
        <p:nvSpPr>
          <p:cNvPr id="6" name="TextBox 5"/>
          <p:cNvSpPr txBox="1"/>
          <p:nvPr/>
        </p:nvSpPr>
        <p:spPr>
          <a:xfrm>
            <a:off x="8458200" y="6273225"/>
            <a:ext cx="685800" cy="584775"/>
          </a:xfrm>
          <a:prstGeom prst="rect">
            <a:avLst/>
          </a:prstGeom>
          <a:noFill/>
        </p:spPr>
        <p:txBody>
          <a:bodyPr wrap="square" rtlCol="0">
            <a:spAutoFit/>
          </a:bodyPr>
          <a:lstStyle/>
          <a:p>
            <a:pPr algn="ctr"/>
            <a:r>
              <a:rPr lang="en-US" sz="3200" dirty="0" smtClean="0"/>
              <a:t>48</a:t>
            </a:r>
            <a:endParaRPr lang="en-US" sz="3200" dirty="0"/>
          </a:p>
        </p:txBody>
      </p:sp>
      <p:sp>
        <p:nvSpPr>
          <p:cNvPr id="7" name="TextBox 6"/>
          <p:cNvSpPr txBox="1"/>
          <p:nvPr/>
        </p:nvSpPr>
        <p:spPr>
          <a:xfrm>
            <a:off x="6858000" y="0"/>
            <a:ext cx="2286000" cy="461665"/>
          </a:xfrm>
          <a:prstGeom prst="rect">
            <a:avLst/>
          </a:prstGeom>
          <a:noFill/>
        </p:spPr>
        <p:txBody>
          <a:bodyPr wrap="square" rtlCol="0">
            <a:spAutoFit/>
          </a:bodyPr>
          <a:lstStyle/>
          <a:p>
            <a:pPr algn="ctr"/>
            <a:r>
              <a:rPr lang="en-US" sz="2400" dirty="0" smtClean="0"/>
              <a:t>Nervous System</a:t>
            </a:r>
            <a:endParaRPr lang="en-US" sz="2400" dirty="0"/>
          </a:p>
        </p:txBody>
      </p:sp>
    </p:spTree>
    <p:extLst>
      <p:ext uri="{BB962C8B-B14F-4D97-AF65-F5344CB8AC3E}">
        <p14:creationId xmlns:p14="http://schemas.microsoft.com/office/powerpoint/2010/main" val="13490326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20000"/>
          </a:bodyPr>
          <a:lstStyle/>
          <a:p>
            <a:r>
              <a:rPr lang="en-US" dirty="0" smtClean="0"/>
              <a:t>Prevalence:</a:t>
            </a:r>
          </a:p>
          <a:p>
            <a:pPr marL="457200" indent="-457200">
              <a:buFont typeface="Arial" pitchFamily="34" charset="0"/>
              <a:buChar char="•"/>
            </a:pPr>
            <a:r>
              <a:rPr lang="en-US" b="0" dirty="0" smtClean="0"/>
              <a:t>It is estimated that 6.3 million people have Parkinson’s worldwide</a:t>
            </a:r>
            <a:endParaRPr lang="en-US" b="0" dirty="0"/>
          </a:p>
        </p:txBody>
      </p:sp>
      <p:sp>
        <p:nvSpPr>
          <p:cNvPr id="3" name="Content Placeholder 2"/>
          <p:cNvSpPr>
            <a:spLocks noGrp="1"/>
          </p:cNvSpPr>
          <p:nvPr>
            <p:ph sz="half" idx="2"/>
          </p:nvPr>
        </p:nvSpPr>
        <p:spPr/>
        <p:txBody>
          <a:bodyPr>
            <a:normAutofit fontScale="92500" lnSpcReduction="20000"/>
          </a:bodyPr>
          <a:lstStyle/>
          <a:p>
            <a:r>
              <a:rPr lang="en-US" dirty="0" smtClean="0"/>
              <a:t>Treatment:</a:t>
            </a:r>
          </a:p>
          <a:p>
            <a:pPr marL="457200" indent="-457200">
              <a:buFont typeface="Arial" pitchFamily="34" charset="0"/>
              <a:buChar char="•"/>
            </a:pPr>
            <a:r>
              <a:rPr lang="en-US" b="0" dirty="0" smtClean="0"/>
              <a:t>There is no cure for Parkinson’s Disease, but medication can be used to treat its symptoms</a:t>
            </a:r>
          </a:p>
          <a:p>
            <a:pPr marL="457200" indent="-457200">
              <a:buFont typeface="Arial" pitchFamily="34" charset="0"/>
              <a:buChar char="•"/>
            </a:pPr>
            <a:r>
              <a:rPr lang="en-US" b="0" dirty="0" smtClean="0"/>
              <a:t>Surgery may be an option in some cases</a:t>
            </a:r>
            <a:endParaRPr lang="en-US" b="0" dirty="0"/>
          </a:p>
        </p:txBody>
      </p:sp>
      <p:sp>
        <p:nvSpPr>
          <p:cNvPr id="4" name="Title 3"/>
          <p:cNvSpPr>
            <a:spLocks noGrp="1"/>
          </p:cNvSpPr>
          <p:nvPr>
            <p:ph type="title"/>
          </p:nvPr>
        </p:nvSpPr>
        <p:spPr/>
        <p:txBody>
          <a:bodyPr/>
          <a:lstStyle/>
          <a:p>
            <a:r>
              <a:rPr lang="en-US" dirty="0" smtClean="0"/>
              <a:t>Parkinson’s Disease</a:t>
            </a:r>
            <a:endParaRPr lang="en-US" dirty="0"/>
          </a:p>
        </p:txBody>
      </p:sp>
      <p:sp>
        <p:nvSpPr>
          <p:cNvPr id="5" name="TextBox 4"/>
          <p:cNvSpPr txBox="1"/>
          <p:nvPr/>
        </p:nvSpPr>
        <p:spPr>
          <a:xfrm>
            <a:off x="8458200" y="6273225"/>
            <a:ext cx="685800" cy="584775"/>
          </a:xfrm>
          <a:prstGeom prst="rect">
            <a:avLst/>
          </a:prstGeom>
          <a:noFill/>
        </p:spPr>
        <p:txBody>
          <a:bodyPr wrap="square" rtlCol="0">
            <a:spAutoFit/>
          </a:bodyPr>
          <a:lstStyle/>
          <a:p>
            <a:pPr algn="ctr"/>
            <a:r>
              <a:rPr lang="en-US" sz="3200" dirty="0" smtClean="0"/>
              <a:t>49</a:t>
            </a:r>
            <a:endParaRPr lang="en-US" sz="3200" dirty="0"/>
          </a:p>
        </p:txBody>
      </p:sp>
      <p:sp>
        <p:nvSpPr>
          <p:cNvPr id="6" name="TextBox 5"/>
          <p:cNvSpPr txBox="1"/>
          <p:nvPr/>
        </p:nvSpPr>
        <p:spPr>
          <a:xfrm>
            <a:off x="6858000" y="0"/>
            <a:ext cx="2286000" cy="461665"/>
          </a:xfrm>
          <a:prstGeom prst="rect">
            <a:avLst/>
          </a:prstGeom>
          <a:noFill/>
        </p:spPr>
        <p:txBody>
          <a:bodyPr wrap="square" rtlCol="0">
            <a:spAutoFit/>
          </a:bodyPr>
          <a:lstStyle/>
          <a:p>
            <a:pPr algn="ctr"/>
            <a:r>
              <a:rPr lang="en-US" sz="2400" dirty="0" smtClean="0"/>
              <a:t>Nervous System</a:t>
            </a:r>
            <a:endParaRPr lang="en-US" sz="2400" dirty="0"/>
          </a:p>
        </p:txBody>
      </p:sp>
    </p:spTree>
    <p:extLst>
      <p:ext uri="{BB962C8B-B14F-4D97-AF65-F5344CB8AC3E}">
        <p14:creationId xmlns:p14="http://schemas.microsoft.com/office/powerpoint/2010/main" val="18425683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7500" lnSpcReduction="20000"/>
          </a:bodyPr>
          <a:lstStyle/>
          <a:p>
            <a:pPr marL="457200" indent="-457200">
              <a:buFont typeface="Arial" pitchFamily="34" charset="0"/>
              <a:buChar char="•"/>
            </a:pPr>
            <a:r>
              <a:rPr lang="en-US" b="0" dirty="0" smtClean="0"/>
              <a:t>Severe headache that can cause intense throbbing or pulsing in one area of the head and is often accompanied by many other symptoms</a:t>
            </a:r>
          </a:p>
          <a:p>
            <a:pPr marL="457200" indent="-457200">
              <a:buFont typeface="Arial" pitchFamily="34" charset="0"/>
              <a:buChar char="•"/>
            </a:pPr>
            <a:r>
              <a:rPr lang="en-US" b="0" dirty="0" smtClean="0"/>
              <a:t>Migraine attacks can cause significant pain for hours to days</a:t>
            </a:r>
          </a:p>
          <a:p>
            <a:pPr marL="457200" indent="-457200">
              <a:buFont typeface="Arial" pitchFamily="34" charset="0"/>
              <a:buChar char="•"/>
            </a:pPr>
            <a:endParaRPr lang="en-US" b="0" dirty="0"/>
          </a:p>
        </p:txBody>
      </p:sp>
      <p:sp>
        <p:nvSpPr>
          <p:cNvPr id="3" name="Content Placeholder 2"/>
          <p:cNvSpPr>
            <a:spLocks noGrp="1"/>
          </p:cNvSpPr>
          <p:nvPr>
            <p:ph sz="half" idx="2"/>
          </p:nvPr>
        </p:nvSpPr>
        <p:spPr>
          <a:xfrm>
            <a:off x="4700016" y="1097280"/>
            <a:ext cx="3200400" cy="5455920"/>
          </a:xfrm>
        </p:spPr>
        <p:txBody>
          <a:bodyPr>
            <a:normAutofit fontScale="77500" lnSpcReduction="20000"/>
          </a:bodyPr>
          <a:lstStyle/>
          <a:p>
            <a:r>
              <a:rPr lang="en-US" sz="2000" dirty="0" smtClean="0"/>
              <a:t>Symptoms:</a:t>
            </a:r>
          </a:p>
          <a:p>
            <a:pPr marL="457200" indent="-457200">
              <a:buFont typeface="Arial" pitchFamily="34" charset="0"/>
              <a:buChar char="•"/>
            </a:pPr>
            <a:r>
              <a:rPr lang="en-US" sz="2000" b="0" dirty="0" smtClean="0"/>
              <a:t>Pain on one side of the head</a:t>
            </a:r>
          </a:p>
          <a:p>
            <a:pPr marL="457200" indent="-457200">
              <a:buFont typeface="Arial" pitchFamily="34" charset="0"/>
              <a:buChar char="•"/>
            </a:pPr>
            <a:r>
              <a:rPr lang="en-US" sz="2000" b="0" dirty="0" smtClean="0"/>
              <a:t>Pain that is pulsing or throbbing</a:t>
            </a:r>
          </a:p>
          <a:p>
            <a:pPr marL="457200" indent="-457200">
              <a:buFont typeface="Arial" pitchFamily="34" charset="0"/>
              <a:buChar char="•"/>
            </a:pPr>
            <a:r>
              <a:rPr lang="en-US" sz="2000" b="0" dirty="0" smtClean="0"/>
              <a:t>Sensitivity to light, sounds, and sometimes smells</a:t>
            </a:r>
          </a:p>
          <a:p>
            <a:pPr marL="457200" indent="-457200">
              <a:buFont typeface="Arial" pitchFamily="34" charset="0"/>
              <a:buChar char="•"/>
            </a:pPr>
            <a:r>
              <a:rPr lang="en-US" sz="2000" b="0" dirty="0" smtClean="0"/>
              <a:t>Nausea and vomiting</a:t>
            </a:r>
          </a:p>
          <a:p>
            <a:pPr marL="457200" indent="-457200">
              <a:buFont typeface="Arial" pitchFamily="34" charset="0"/>
              <a:buChar char="•"/>
            </a:pPr>
            <a:r>
              <a:rPr lang="en-US" sz="2000" b="0" dirty="0" smtClean="0"/>
              <a:t>Blurred vision</a:t>
            </a:r>
          </a:p>
          <a:p>
            <a:pPr marL="457200" indent="-457200">
              <a:buFont typeface="Arial" pitchFamily="34" charset="0"/>
              <a:buChar char="•"/>
            </a:pPr>
            <a:r>
              <a:rPr lang="en-US" sz="2000" b="0" dirty="0" smtClean="0"/>
              <a:t>Diarrhea</a:t>
            </a:r>
          </a:p>
          <a:p>
            <a:pPr marL="457200" indent="-457200">
              <a:buFont typeface="Arial" pitchFamily="34" charset="0"/>
              <a:buChar char="•"/>
            </a:pPr>
            <a:r>
              <a:rPr lang="en-US" sz="2000" b="0" dirty="0" smtClean="0"/>
              <a:t>Lightheadedness, sometimes followed by fainting</a:t>
            </a:r>
            <a:endParaRPr lang="en-US" sz="2000" dirty="0"/>
          </a:p>
        </p:txBody>
      </p:sp>
      <p:sp>
        <p:nvSpPr>
          <p:cNvPr id="4" name="Title 3"/>
          <p:cNvSpPr>
            <a:spLocks noGrp="1"/>
          </p:cNvSpPr>
          <p:nvPr>
            <p:ph type="title"/>
          </p:nvPr>
        </p:nvSpPr>
        <p:spPr/>
        <p:txBody>
          <a:bodyPr/>
          <a:lstStyle/>
          <a:p>
            <a:r>
              <a:rPr lang="en-US" dirty="0" smtClean="0"/>
              <a:t>Migraine Headaches</a:t>
            </a:r>
            <a:endParaRPr lang="en-US" dirty="0"/>
          </a:p>
        </p:txBody>
      </p:sp>
      <p:sp>
        <p:nvSpPr>
          <p:cNvPr id="5" name="TextBox 4"/>
          <p:cNvSpPr txBox="1"/>
          <p:nvPr/>
        </p:nvSpPr>
        <p:spPr>
          <a:xfrm>
            <a:off x="8458200" y="6273225"/>
            <a:ext cx="685800" cy="584775"/>
          </a:xfrm>
          <a:prstGeom prst="rect">
            <a:avLst/>
          </a:prstGeom>
          <a:noFill/>
        </p:spPr>
        <p:txBody>
          <a:bodyPr wrap="square" rtlCol="0">
            <a:spAutoFit/>
          </a:bodyPr>
          <a:lstStyle/>
          <a:p>
            <a:pPr algn="ctr"/>
            <a:r>
              <a:rPr lang="en-US" sz="3200" dirty="0" smtClean="0"/>
              <a:t>50</a:t>
            </a:r>
            <a:endParaRPr lang="en-US" sz="3200" dirty="0"/>
          </a:p>
        </p:txBody>
      </p:sp>
      <p:sp>
        <p:nvSpPr>
          <p:cNvPr id="6" name="TextBox 5"/>
          <p:cNvSpPr txBox="1"/>
          <p:nvPr/>
        </p:nvSpPr>
        <p:spPr>
          <a:xfrm>
            <a:off x="6858000" y="0"/>
            <a:ext cx="2286000" cy="461665"/>
          </a:xfrm>
          <a:prstGeom prst="rect">
            <a:avLst/>
          </a:prstGeom>
          <a:noFill/>
        </p:spPr>
        <p:txBody>
          <a:bodyPr wrap="square" rtlCol="0">
            <a:spAutoFit/>
          </a:bodyPr>
          <a:lstStyle/>
          <a:p>
            <a:pPr algn="ctr"/>
            <a:r>
              <a:rPr lang="en-US" sz="2400" dirty="0" smtClean="0"/>
              <a:t>Nervous System</a:t>
            </a:r>
            <a:endParaRPr lang="en-US" sz="2400" dirty="0"/>
          </a:p>
        </p:txBody>
      </p:sp>
    </p:spTree>
    <p:extLst>
      <p:ext uri="{BB962C8B-B14F-4D97-AF65-F5344CB8AC3E}">
        <p14:creationId xmlns:p14="http://schemas.microsoft.com/office/powerpoint/2010/main" val="4347457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0000" lnSpcReduction="20000"/>
          </a:bodyPr>
          <a:lstStyle/>
          <a:p>
            <a:r>
              <a:rPr lang="en-US" dirty="0" smtClean="0"/>
              <a:t>Prevalence:</a:t>
            </a:r>
          </a:p>
          <a:p>
            <a:pPr marL="457200" indent="-457200">
              <a:buFont typeface="Arial" pitchFamily="34" charset="0"/>
              <a:buChar char="•"/>
            </a:pPr>
            <a:r>
              <a:rPr lang="en-US" b="0" dirty="0" smtClean="0"/>
              <a:t>About 8.7 million females and 2.6 million males in the US suffer from moderate to severe migraine headaches</a:t>
            </a:r>
          </a:p>
          <a:p>
            <a:pPr marL="457200" indent="-457200">
              <a:buFont typeface="Arial" pitchFamily="34" charset="0"/>
              <a:buChar char="•"/>
            </a:pPr>
            <a:r>
              <a:rPr lang="en-US" b="0" dirty="0" smtClean="0"/>
              <a:t>3.4 million females and 1.1 million males suffer from one or more attacks per month</a:t>
            </a:r>
          </a:p>
        </p:txBody>
      </p:sp>
      <p:sp>
        <p:nvSpPr>
          <p:cNvPr id="3" name="Content Placeholder 2"/>
          <p:cNvSpPr>
            <a:spLocks noGrp="1"/>
          </p:cNvSpPr>
          <p:nvPr>
            <p:ph sz="half" idx="2"/>
          </p:nvPr>
        </p:nvSpPr>
        <p:spPr/>
        <p:txBody>
          <a:bodyPr>
            <a:normAutofit fontScale="70000" lnSpcReduction="20000"/>
          </a:bodyPr>
          <a:lstStyle/>
          <a:p>
            <a:r>
              <a:rPr lang="en-US" dirty="0" smtClean="0"/>
              <a:t>Treatment:</a:t>
            </a:r>
          </a:p>
          <a:p>
            <a:pPr marL="457200" indent="-457200">
              <a:buFont typeface="Arial" pitchFamily="34" charset="0"/>
              <a:buChar char="•"/>
            </a:pPr>
            <a:r>
              <a:rPr lang="en-US" b="0" dirty="0" smtClean="0"/>
              <a:t>Medications can help reduce the frequency and severity of migraines</a:t>
            </a:r>
          </a:p>
          <a:p>
            <a:pPr marL="457200" indent="-457200">
              <a:buFont typeface="Arial" pitchFamily="34" charset="0"/>
              <a:buChar char="•"/>
            </a:pPr>
            <a:r>
              <a:rPr lang="en-US" b="0" dirty="0" smtClean="0"/>
              <a:t>The right medicines combined with self-help remedies and lifestyle changes may help reduce the frequency and severity of migraine attacks</a:t>
            </a:r>
          </a:p>
        </p:txBody>
      </p:sp>
      <p:sp>
        <p:nvSpPr>
          <p:cNvPr id="4" name="Title 3"/>
          <p:cNvSpPr>
            <a:spLocks noGrp="1"/>
          </p:cNvSpPr>
          <p:nvPr>
            <p:ph type="title"/>
          </p:nvPr>
        </p:nvSpPr>
        <p:spPr/>
        <p:txBody>
          <a:bodyPr/>
          <a:lstStyle/>
          <a:p>
            <a:r>
              <a:rPr lang="en-US" dirty="0" smtClean="0"/>
              <a:t>Migraine Headaches</a:t>
            </a:r>
            <a:endParaRPr lang="en-US" dirty="0"/>
          </a:p>
        </p:txBody>
      </p:sp>
      <p:sp>
        <p:nvSpPr>
          <p:cNvPr id="5" name="TextBox 4"/>
          <p:cNvSpPr txBox="1"/>
          <p:nvPr/>
        </p:nvSpPr>
        <p:spPr>
          <a:xfrm>
            <a:off x="8458200" y="6273225"/>
            <a:ext cx="685800" cy="584775"/>
          </a:xfrm>
          <a:prstGeom prst="rect">
            <a:avLst/>
          </a:prstGeom>
          <a:noFill/>
        </p:spPr>
        <p:txBody>
          <a:bodyPr wrap="square" rtlCol="0">
            <a:spAutoFit/>
          </a:bodyPr>
          <a:lstStyle/>
          <a:p>
            <a:pPr algn="ctr"/>
            <a:r>
              <a:rPr lang="en-US" sz="3200" dirty="0" smtClean="0"/>
              <a:t>51</a:t>
            </a:r>
            <a:endParaRPr lang="en-US" sz="3200" dirty="0"/>
          </a:p>
        </p:txBody>
      </p:sp>
      <p:sp>
        <p:nvSpPr>
          <p:cNvPr id="6" name="TextBox 5"/>
          <p:cNvSpPr txBox="1"/>
          <p:nvPr/>
        </p:nvSpPr>
        <p:spPr>
          <a:xfrm>
            <a:off x="6858000" y="0"/>
            <a:ext cx="2286000" cy="461665"/>
          </a:xfrm>
          <a:prstGeom prst="rect">
            <a:avLst/>
          </a:prstGeom>
          <a:noFill/>
        </p:spPr>
        <p:txBody>
          <a:bodyPr wrap="square" rtlCol="0">
            <a:spAutoFit/>
          </a:bodyPr>
          <a:lstStyle/>
          <a:p>
            <a:pPr algn="ctr"/>
            <a:r>
              <a:rPr lang="en-US" sz="2400" dirty="0" smtClean="0"/>
              <a:t>Nervous System</a:t>
            </a:r>
            <a:endParaRPr lang="en-US" sz="2400" dirty="0"/>
          </a:p>
        </p:txBody>
      </p:sp>
    </p:spTree>
    <p:extLst>
      <p:ext uri="{BB962C8B-B14F-4D97-AF65-F5344CB8AC3E}">
        <p14:creationId xmlns:p14="http://schemas.microsoft.com/office/powerpoint/2010/main" val="3695495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Nervous System Reference Page</a:t>
            </a:r>
            <a:endParaRPr lang="en-US" dirty="0"/>
          </a:p>
        </p:txBody>
      </p:sp>
      <p:sp>
        <p:nvSpPr>
          <p:cNvPr id="5" name="Content Placeholder 4"/>
          <p:cNvSpPr>
            <a:spLocks noGrp="1"/>
          </p:cNvSpPr>
          <p:nvPr>
            <p:ph idx="1"/>
          </p:nvPr>
        </p:nvSpPr>
        <p:spPr/>
        <p:txBody>
          <a:bodyPr>
            <a:normAutofit lnSpcReduction="10000"/>
          </a:bodyPr>
          <a:lstStyle/>
          <a:p>
            <a:pPr>
              <a:buFont typeface="Arial" pitchFamily="34" charset="0"/>
              <a:buChar char="•"/>
            </a:pPr>
            <a:r>
              <a:rPr lang="en-US" b="0" dirty="0" smtClean="0"/>
              <a:t>Hole’s Human Anatomy &amp; Physiology Textbook (Chapter 10 – Nervous System I)</a:t>
            </a:r>
          </a:p>
          <a:p>
            <a:pPr>
              <a:buFont typeface="Arial" pitchFamily="34" charset="0"/>
              <a:buChar char="•"/>
            </a:pPr>
            <a:r>
              <a:rPr lang="en-US" b="0" dirty="0" smtClean="0"/>
              <a:t>http</a:t>
            </a:r>
            <a:r>
              <a:rPr lang="en-US" b="0" dirty="0"/>
              <a:t>://</a:t>
            </a:r>
            <a:r>
              <a:rPr lang="en-US" b="0" dirty="0" smtClean="0"/>
              <a:t>biology.clc.uc.edu/courses/bio105/nervous.htm</a:t>
            </a:r>
          </a:p>
          <a:p>
            <a:pPr>
              <a:buFont typeface="Arial" pitchFamily="34" charset="0"/>
              <a:buChar char="•"/>
            </a:pPr>
            <a:r>
              <a:rPr lang="en-US" b="0" dirty="0"/>
              <a:t>http://</a:t>
            </a:r>
            <a:r>
              <a:rPr lang="en-US" b="0" dirty="0" smtClean="0"/>
              <a:t>www.news-medical.net/health/Function-of-the-Nervous-System.aspx</a:t>
            </a:r>
          </a:p>
          <a:p>
            <a:pPr>
              <a:buFont typeface="Arial" pitchFamily="34" charset="0"/>
              <a:buChar char="•"/>
            </a:pPr>
            <a:r>
              <a:rPr lang="en-US" b="0" dirty="0"/>
              <a:t>http://</a:t>
            </a:r>
            <a:r>
              <a:rPr lang="en-US" b="0" dirty="0" smtClean="0"/>
              <a:t>biology.about.com/od/organsystems/a/aa061804a.htm</a:t>
            </a:r>
          </a:p>
          <a:p>
            <a:pPr>
              <a:buFont typeface="Arial" pitchFamily="34" charset="0"/>
              <a:buChar char="•"/>
            </a:pPr>
            <a:r>
              <a:rPr lang="en-US" b="0" dirty="0"/>
              <a:t>http://</a:t>
            </a:r>
            <a:r>
              <a:rPr lang="en-US" b="0" dirty="0" smtClean="0"/>
              <a:t>www.sumanasinc.com/webcontent/animations/content/reflexarcs.html</a:t>
            </a:r>
          </a:p>
          <a:p>
            <a:pPr>
              <a:buFont typeface="Arial" pitchFamily="34" charset="0"/>
              <a:buChar char="•"/>
            </a:pPr>
            <a:r>
              <a:rPr lang="en-US" b="0" dirty="0"/>
              <a:t>http://</a:t>
            </a:r>
            <a:r>
              <a:rPr lang="en-US" b="0" dirty="0" smtClean="0"/>
              <a:t>serendip.brynmawr.edu/bb/kinser/Structure1.html</a:t>
            </a:r>
          </a:p>
          <a:p>
            <a:pPr>
              <a:buFont typeface="Arial" pitchFamily="34" charset="0"/>
              <a:buChar char="•"/>
            </a:pPr>
            <a:r>
              <a:rPr lang="en-US" b="0" dirty="0"/>
              <a:t>http://</a:t>
            </a:r>
            <a:r>
              <a:rPr lang="en-US" b="0" dirty="0" smtClean="0"/>
              <a:t>www.mayoclinic.com/health/parkinsons-disease/DS00295</a:t>
            </a:r>
          </a:p>
          <a:p>
            <a:pPr>
              <a:buFont typeface="Arial" pitchFamily="34" charset="0"/>
              <a:buChar char="•"/>
            </a:pPr>
            <a:r>
              <a:rPr lang="en-US" b="0" dirty="0"/>
              <a:t>http://</a:t>
            </a:r>
            <a:r>
              <a:rPr lang="en-US" b="0" dirty="0" smtClean="0"/>
              <a:t>www.parkinsonsawareness.eu.com/en/campaign-literature/prevalence-of-parkinsons-disease/</a:t>
            </a:r>
          </a:p>
          <a:p>
            <a:pPr>
              <a:buFont typeface="Arial" pitchFamily="34" charset="0"/>
              <a:buChar char="•"/>
            </a:pPr>
            <a:r>
              <a:rPr lang="en-US" b="0" dirty="0"/>
              <a:t>http://</a:t>
            </a:r>
            <a:r>
              <a:rPr lang="en-US" b="0" dirty="0" smtClean="0"/>
              <a:t>www.mayoclinic.com/health/migraine-headache/DS00120</a:t>
            </a:r>
          </a:p>
          <a:p>
            <a:pPr>
              <a:buFont typeface="Arial" pitchFamily="34" charset="0"/>
              <a:buChar char="•"/>
            </a:pPr>
            <a:r>
              <a:rPr lang="en-US" b="0" dirty="0"/>
              <a:t>http://jama.ama-assn.org/content/267/1/64.short</a:t>
            </a:r>
          </a:p>
        </p:txBody>
      </p:sp>
      <p:sp>
        <p:nvSpPr>
          <p:cNvPr id="6" name="TextBox 5"/>
          <p:cNvSpPr txBox="1"/>
          <p:nvPr/>
        </p:nvSpPr>
        <p:spPr>
          <a:xfrm>
            <a:off x="8458200" y="6273225"/>
            <a:ext cx="685800" cy="584775"/>
          </a:xfrm>
          <a:prstGeom prst="rect">
            <a:avLst/>
          </a:prstGeom>
          <a:noFill/>
        </p:spPr>
        <p:txBody>
          <a:bodyPr wrap="square" rtlCol="0">
            <a:spAutoFit/>
          </a:bodyPr>
          <a:lstStyle/>
          <a:p>
            <a:pPr algn="ctr"/>
            <a:r>
              <a:rPr lang="en-US" sz="3200" dirty="0" smtClean="0"/>
              <a:t>52</a:t>
            </a:r>
            <a:endParaRPr lang="en-US" sz="3200" dirty="0"/>
          </a:p>
        </p:txBody>
      </p:sp>
      <p:sp>
        <p:nvSpPr>
          <p:cNvPr id="7" name="TextBox 6"/>
          <p:cNvSpPr txBox="1"/>
          <p:nvPr/>
        </p:nvSpPr>
        <p:spPr>
          <a:xfrm>
            <a:off x="6858000" y="0"/>
            <a:ext cx="2286000" cy="461665"/>
          </a:xfrm>
          <a:prstGeom prst="rect">
            <a:avLst/>
          </a:prstGeom>
          <a:noFill/>
        </p:spPr>
        <p:txBody>
          <a:bodyPr wrap="square" rtlCol="0">
            <a:spAutoFit/>
          </a:bodyPr>
          <a:lstStyle/>
          <a:p>
            <a:pPr algn="ctr"/>
            <a:r>
              <a:rPr lang="en-US" sz="2400" dirty="0" smtClean="0"/>
              <a:t>Nervous System</a:t>
            </a:r>
            <a:endParaRPr lang="en-US" sz="2400" dirty="0"/>
          </a:p>
        </p:txBody>
      </p:sp>
    </p:spTree>
    <p:extLst>
      <p:ext uri="{BB962C8B-B14F-4D97-AF65-F5344CB8AC3E}">
        <p14:creationId xmlns:p14="http://schemas.microsoft.com/office/powerpoint/2010/main" val="2505197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76200"/>
            <a:ext cx="7520940" cy="548640"/>
          </a:xfrm>
        </p:spPr>
        <p:txBody>
          <a:bodyPr/>
          <a:lstStyle/>
          <a:p>
            <a:r>
              <a:rPr lang="en-US" dirty="0" smtClean="0"/>
              <a:t>Table of Contents</a:t>
            </a:r>
            <a:endParaRPr lang="en-US" dirty="0"/>
          </a:p>
        </p:txBody>
      </p:sp>
      <p:sp>
        <p:nvSpPr>
          <p:cNvPr id="3" name="Content Placeholder 2"/>
          <p:cNvSpPr>
            <a:spLocks noGrp="1"/>
          </p:cNvSpPr>
          <p:nvPr>
            <p:ph idx="1"/>
          </p:nvPr>
        </p:nvSpPr>
        <p:spPr>
          <a:xfrm>
            <a:off x="822960" y="609600"/>
            <a:ext cx="7520940" cy="4070877"/>
          </a:xfrm>
        </p:spPr>
        <p:txBody>
          <a:bodyPr>
            <a:normAutofit/>
          </a:bodyPr>
          <a:lstStyle/>
          <a:p>
            <a:r>
              <a:rPr lang="en-US" sz="2400" dirty="0" smtClean="0"/>
              <a:t>Section 5 – The Muscular System</a:t>
            </a:r>
          </a:p>
          <a:p>
            <a:r>
              <a:rPr lang="en-US" b="0" dirty="0" smtClean="0"/>
              <a:t>Introduction and Function of the Muscular System          63-64</a:t>
            </a:r>
          </a:p>
          <a:p>
            <a:r>
              <a:rPr lang="en-US" b="0" dirty="0" smtClean="0"/>
              <a:t>Types of Muscle Tissue          65-68</a:t>
            </a:r>
          </a:p>
          <a:p>
            <a:r>
              <a:rPr lang="en-US" b="0" dirty="0" smtClean="0"/>
              <a:t>The Sarcomere          69</a:t>
            </a:r>
          </a:p>
          <a:p>
            <a:r>
              <a:rPr lang="en-US" b="0" dirty="0" smtClean="0"/>
              <a:t>The Sliding Filament Model          70-74</a:t>
            </a:r>
          </a:p>
          <a:p>
            <a:r>
              <a:rPr lang="en-US" b="0" dirty="0" err="1" smtClean="0"/>
              <a:t>Duchenne</a:t>
            </a:r>
            <a:r>
              <a:rPr lang="en-US" b="0" dirty="0" smtClean="0"/>
              <a:t> Muscular Dystrophy          75-76</a:t>
            </a:r>
          </a:p>
          <a:p>
            <a:r>
              <a:rPr lang="en-US" b="0" dirty="0" smtClean="0"/>
              <a:t>Chronic Compartment Syndrome          77-78</a:t>
            </a:r>
          </a:p>
          <a:p>
            <a:r>
              <a:rPr lang="en-US" b="0" dirty="0" smtClean="0"/>
              <a:t>Muscular System Reference Pages          79-80</a:t>
            </a:r>
            <a:endParaRPr lang="en-US" b="0" dirty="0"/>
          </a:p>
        </p:txBody>
      </p:sp>
    </p:spTree>
    <p:extLst>
      <p:ext uri="{BB962C8B-B14F-4D97-AF65-F5344CB8AC3E}">
        <p14:creationId xmlns:p14="http://schemas.microsoft.com/office/powerpoint/2010/main" val="34100375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Page </a:t>
            </a:r>
            <a:r>
              <a:rPr lang="en-US" smtClean="0"/>
              <a:t>(continued)</a:t>
            </a:r>
            <a:endParaRPr lang="en-US" dirty="0"/>
          </a:p>
        </p:txBody>
      </p:sp>
      <p:sp>
        <p:nvSpPr>
          <p:cNvPr id="3" name="Content Placeholder 2"/>
          <p:cNvSpPr>
            <a:spLocks noGrp="1"/>
          </p:cNvSpPr>
          <p:nvPr>
            <p:ph idx="1"/>
          </p:nvPr>
        </p:nvSpPr>
        <p:spPr/>
        <p:txBody>
          <a:bodyPr/>
          <a:lstStyle/>
          <a:p>
            <a:pPr marL="285750" indent="-285750">
              <a:buFont typeface="Arial" pitchFamily="34" charset="0"/>
              <a:buChar char="•"/>
            </a:pPr>
            <a:r>
              <a:rPr lang="en-US" dirty="0" smtClean="0"/>
              <a:t>Pictures:</a:t>
            </a:r>
          </a:p>
          <a:p>
            <a:pPr marL="573786" lvl="3" indent="-285750">
              <a:buFont typeface="Arial" pitchFamily="34" charset="0"/>
              <a:buChar char="•"/>
            </a:pPr>
            <a:r>
              <a:rPr lang="en-US" dirty="0"/>
              <a:t>http://</a:t>
            </a:r>
            <a:r>
              <a:rPr lang="en-US" dirty="0" smtClean="0"/>
              <a:t>questgarden.com/123/16/6/110402141826/process.htm</a:t>
            </a:r>
          </a:p>
          <a:p>
            <a:pPr marL="573786" lvl="3" indent="-285750">
              <a:buFont typeface="Arial" pitchFamily="34" charset="0"/>
              <a:buChar char="•"/>
            </a:pPr>
            <a:r>
              <a:rPr lang="en-US" dirty="0"/>
              <a:t>http://</a:t>
            </a:r>
            <a:r>
              <a:rPr lang="en-US" dirty="0" smtClean="0"/>
              <a:t>www.brainharmonycenter.com/brain-diagrams.html</a:t>
            </a:r>
          </a:p>
          <a:p>
            <a:pPr marL="573786" lvl="3" indent="-285750">
              <a:buFont typeface="Arial" pitchFamily="34" charset="0"/>
              <a:buChar char="•"/>
            </a:pPr>
            <a:r>
              <a:rPr lang="en-US" dirty="0"/>
              <a:t>http://</a:t>
            </a:r>
            <a:r>
              <a:rPr lang="en-US" dirty="0" smtClean="0"/>
              <a:t>serendip.brynmawr.edu/bb/kinser/Structure1.html</a:t>
            </a:r>
          </a:p>
          <a:p>
            <a:pPr marL="573786" lvl="3" indent="-285750">
              <a:buFont typeface="Arial" pitchFamily="34" charset="0"/>
              <a:buChar char="•"/>
            </a:pPr>
            <a:r>
              <a:rPr lang="en-US" dirty="0"/>
              <a:t>http://</a:t>
            </a:r>
            <a:r>
              <a:rPr lang="en-US" dirty="0" smtClean="0"/>
              <a:t>www.daviddarling.info/encyclopedia/N/neurotransmitter.html</a:t>
            </a:r>
          </a:p>
          <a:p>
            <a:pPr marL="573786" lvl="3" indent="-285750">
              <a:buFont typeface="Arial" pitchFamily="34" charset="0"/>
              <a:buChar char="•"/>
            </a:pPr>
            <a:r>
              <a:rPr lang="en-US" dirty="0"/>
              <a:t>http://</a:t>
            </a:r>
            <a:r>
              <a:rPr lang="en-US" dirty="0" smtClean="0"/>
              <a:t>tle.westone.wa.gov.au/content/file/969144ed-0d3b-fa04-2e88-8b23de2a630c/1/human_bio_science_3b.zip/content/002_nervous_control/page_10.htm</a:t>
            </a:r>
          </a:p>
          <a:p>
            <a:pPr marL="573786" lvl="3" indent="-285750">
              <a:buFont typeface="Arial" pitchFamily="34" charset="0"/>
              <a:buChar char="•"/>
            </a:pPr>
            <a:r>
              <a:rPr lang="en-US" dirty="0"/>
              <a:t>http://</a:t>
            </a:r>
            <a:r>
              <a:rPr lang="en-US" dirty="0" smtClean="0"/>
              <a:t>bio1152.nicerweb.com/Locked/media/ch48/resting_potential.html</a:t>
            </a:r>
          </a:p>
          <a:p>
            <a:pPr marL="573786" lvl="3" indent="-285750">
              <a:buFont typeface="Arial" pitchFamily="34" charset="0"/>
              <a:buChar char="•"/>
            </a:pPr>
            <a:r>
              <a:rPr lang="en-US" dirty="0"/>
              <a:t>http://</a:t>
            </a:r>
            <a:r>
              <a:rPr lang="en-US" dirty="0" smtClean="0"/>
              <a:t>www.millerandlevine.com/chapter/35/898-899-rewrite.html</a:t>
            </a:r>
          </a:p>
          <a:p>
            <a:pPr marL="573786" lvl="3" indent="-285750">
              <a:buFont typeface="Arial" pitchFamily="34" charset="0"/>
              <a:buChar char="•"/>
            </a:pPr>
            <a:r>
              <a:rPr lang="en-US" dirty="0"/>
              <a:t>http://understanding_ocd.tripod.com/ocd_neurons_serotonin.html</a:t>
            </a:r>
          </a:p>
        </p:txBody>
      </p:sp>
      <p:sp>
        <p:nvSpPr>
          <p:cNvPr id="4" name="TextBox 3"/>
          <p:cNvSpPr txBox="1"/>
          <p:nvPr/>
        </p:nvSpPr>
        <p:spPr>
          <a:xfrm>
            <a:off x="8458200" y="6273225"/>
            <a:ext cx="685800" cy="584775"/>
          </a:xfrm>
          <a:prstGeom prst="rect">
            <a:avLst/>
          </a:prstGeom>
          <a:noFill/>
        </p:spPr>
        <p:txBody>
          <a:bodyPr wrap="square" rtlCol="0">
            <a:spAutoFit/>
          </a:bodyPr>
          <a:lstStyle/>
          <a:p>
            <a:pPr algn="ctr"/>
            <a:r>
              <a:rPr lang="en-US" sz="3200" dirty="0" smtClean="0"/>
              <a:t>53</a:t>
            </a:r>
            <a:endParaRPr lang="en-US" sz="3200" dirty="0"/>
          </a:p>
        </p:txBody>
      </p:sp>
      <p:sp>
        <p:nvSpPr>
          <p:cNvPr id="5" name="TextBox 4"/>
          <p:cNvSpPr txBox="1"/>
          <p:nvPr/>
        </p:nvSpPr>
        <p:spPr>
          <a:xfrm>
            <a:off x="6858000" y="0"/>
            <a:ext cx="2286000" cy="461665"/>
          </a:xfrm>
          <a:prstGeom prst="rect">
            <a:avLst/>
          </a:prstGeom>
          <a:noFill/>
        </p:spPr>
        <p:txBody>
          <a:bodyPr wrap="square" rtlCol="0">
            <a:spAutoFit/>
          </a:bodyPr>
          <a:lstStyle/>
          <a:p>
            <a:pPr algn="ctr"/>
            <a:r>
              <a:rPr lang="en-US" sz="2400" dirty="0" smtClean="0"/>
              <a:t>Nervous System</a:t>
            </a:r>
            <a:endParaRPr lang="en-US" sz="2400" dirty="0"/>
          </a:p>
        </p:txBody>
      </p:sp>
    </p:spTree>
    <p:extLst>
      <p:ext uri="{BB962C8B-B14F-4D97-AF65-F5344CB8AC3E}">
        <p14:creationId xmlns:p14="http://schemas.microsoft.com/office/powerpoint/2010/main" val="33791520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970576" y="2010397"/>
            <a:ext cx="5650992" cy="1207509"/>
          </a:xfrm>
        </p:spPr>
        <p:txBody>
          <a:bodyPr/>
          <a:lstStyle/>
          <a:p>
            <a:r>
              <a:rPr lang="en-US" dirty="0" smtClean="0"/>
              <a:t>The Senses System</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2819400"/>
            <a:ext cx="3505200" cy="3540252"/>
          </a:xfrm>
          <a:prstGeom prst="rect">
            <a:avLst/>
          </a:prstGeom>
          <a:noFill/>
          <a:ln>
            <a:noFill/>
          </a:ln>
          <a:effectLst/>
          <a:scene3d>
            <a:camera prst="perspectiveContrastingLeftFacing"/>
            <a:lightRig rig="threePt" dir="t"/>
          </a:scene3d>
          <a:sp3d>
            <a:bevelT w="114300" prst="hardEdg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458200" y="6273225"/>
            <a:ext cx="685800" cy="584775"/>
          </a:xfrm>
          <a:prstGeom prst="rect">
            <a:avLst/>
          </a:prstGeom>
          <a:noFill/>
        </p:spPr>
        <p:txBody>
          <a:bodyPr wrap="square" rtlCol="0">
            <a:spAutoFit/>
          </a:bodyPr>
          <a:lstStyle/>
          <a:p>
            <a:pPr algn="ctr"/>
            <a:r>
              <a:rPr lang="en-US" sz="3200" dirty="0" smtClean="0"/>
              <a:t>54</a:t>
            </a:r>
            <a:endParaRPr lang="en-US" sz="3200" dirty="0"/>
          </a:p>
        </p:txBody>
      </p:sp>
    </p:spTree>
    <p:extLst>
      <p:ext uri="{BB962C8B-B14F-4D97-AF65-F5344CB8AC3E}">
        <p14:creationId xmlns:p14="http://schemas.microsoft.com/office/powerpoint/2010/main" val="41185745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Mechanoreceptors</a:t>
            </a:r>
            <a:endParaRPr lang="en-US" dirty="0"/>
          </a:p>
        </p:txBody>
      </p:sp>
      <p:sp>
        <p:nvSpPr>
          <p:cNvPr id="5" name="Content Placeholder 4"/>
          <p:cNvSpPr>
            <a:spLocks noGrp="1"/>
          </p:cNvSpPr>
          <p:nvPr>
            <p:ph idx="1"/>
          </p:nvPr>
        </p:nvSpPr>
        <p:spPr/>
        <p:txBody>
          <a:bodyPr>
            <a:normAutofit/>
          </a:bodyPr>
          <a:lstStyle/>
          <a:p>
            <a:pPr>
              <a:buFont typeface="Wingdings" pitchFamily="2" charset="2"/>
              <a:buChar char="§"/>
            </a:pPr>
            <a:r>
              <a:rPr lang="en-US" b="0" dirty="0" smtClean="0"/>
              <a:t>Detect changes in pressure, position, or acceleration</a:t>
            </a:r>
          </a:p>
          <a:p>
            <a:pPr>
              <a:buFont typeface="Wingdings" pitchFamily="2" charset="2"/>
              <a:buChar char="§"/>
            </a:pPr>
            <a:r>
              <a:rPr lang="en-US" b="0" dirty="0"/>
              <a:t>S</a:t>
            </a:r>
            <a:r>
              <a:rPr lang="en-US" b="0" dirty="0" smtClean="0"/>
              <a:t>pecifically </a:t>
            </a:r>
            <a:r>
              <a:rPr lang="en-US" b="0" dirty="0"/>
              <a:t>respond to mechanical energy, or </a:t>
            </a:r>
            <a:r>
              <a:rPr lang="en-US" b="0" dirty="0" smtClean="0"/>
              <a:t>movement</a:t>
            </a:r>
          </a:p>
          <a:p>
            <a:pPr lvl="3"/>
            <a:r>
              <a:rPr lang="en-US" dirty="0" smtClean="0"/>
              <a:t>Include receptors for touch, stretch, hearing, and equilibrium</a:t>
            </a:r>
          </a:p>
          <a:p>
            <a:pPr>
              <a:buFont typeface="Wingdings" pitchFamily="2" charset="2"/>
              <a:buChar char="§"/>
            </a:pPr>
            <a:r>
              <a:rPr lang="en-US" b="0" dirty="0" smtClean="0"/>
              <a:t>Most human mechanoreceptor cells respond to a change in external stimuli (pressure, temperature, etc.) by producing voltage pulses across neurons</a:t>
            </a:r>
          </a:p>
          <a:p>
            <a:pPr>
              <a:buFont typeface="Wingdings" pitchFamily="2" charset="2"/>
              <a:buChar char="§"/>
            </a:pPr>
            <a:r>
              <a:rPr lang="en-US" b="0" dirty="0" smtClean="0"/>
              <a:t>Found in:</a:t>
            </a:r>
          </a:p>
          <a:p>
            <a:pPr lvl="3"/>
            <a:r>
              <a:rPr lang="en-US" dirty="0" smtClean="0"/>
              <a:t>Hair cells of the inner ear</a:t>
            </a:r>
          </a:p>
          <a:p>
            <a:pPr lvl="3"/>
            <a:r>
              <a:rPr lang="en-US" b="0" dirty="0" smtClean="0"/>
              <a:t>Stretch receptors within muscles</a:t>
            </a:r>
          </a:p>
          <a:p>
            <a:pPr lvl="3"/>
            <a:r>
              <a:rPr lang="en-US" dirty="0" smtClean="0"/>
              <a:t>Skin</a:t>
            </a:r>
          </a:p>
          <a:p>
            <a:pPr lvl="3"/>
            <a:r>
              <a:rPr lang="en-US" b="0" dirty="0" smtClean="0"/>
              <a:t>Bladder and parts of the alimentary canal (detect pressure)</a:t>
            </a:r>
          </a:p>
          <a:p>
            <a:pPr>
              <a:buFont typeface="Wingdings" pitchFamily="2" charset="2"/>
              <a:buChar char="§"/>
            </a:pPr>
            <a:endParaRPr lang="en-US" dirty="0"/>
          </a:p>
        </p:txBody>
      </p:sp>
      <p:sp>
        <p:nvSpPr>
          <p:cNvPr id="6" name="TextBox 5"/>
          <p:cNvSpPr txBox="1"/>
          <p:nvPr/>
        </p:nvSpPr>
        <p:spPr>
          <a:xfrm>
            <a:off x="8458200" y="6273225"/>
            <a:ext cx="685800" cy="584775"/>
          </a:xfrm>
          <a:prstGeom prst="rect">
            <a:avLst/>
          </a:prstGeom>
          <a:noFill/>
        </p:spPr>
        <p:txBody>
          <a:bodyPr wrap="square" rtlCol="0">
            <a:spAutoFit/>
          </a:bodyPr>
          <a:lstStyle/>
          <a:p>
            <a:pPr algn="ctr"/>
            <a:r>
              <a:rPr lang="en-US" sz="3200" dirty="0" smtClean="0"/>
              <a:t>55</a:t>
            </a:r>
            <a:endParaRPr lang="en-US" sz="3200" dirty="0"/>
          </a:p>
        </p:txBody>
      </p:sp>
    </p:spTree>
    <p:extLst>
      <p:ext uri="{BB962C8B-B14F-4D97-AF65-F5344CB8AC3E}">
        <p14:creationId xmlns:p14="http://schemas.microsoft.com/office/powerpoint/2010/main" val="13234643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Thermoreceptors</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b="0" dirty="0" smtClean="0"/>
              <a:t>Specialized to detect changes in temperature</a:t>
            </a:r>
          </a:p>
          <a:p>
            <a:pPr lvl="3">
              <a:buFont typeface="Arial" pitchFamily="34" charset="0"/>
              <a:buChar char="•"/>
            </a:pPr>
            <a:r>
              <a:rPr lang="en-US" dirty="0" smtClean="0"/>
              <a:t>Generally detect temperature variations within normal range</a:t>
            </a:r>
            <a:endParaRPr lang="en-US" b="0" dirty="0" smtClean="0"/>
          </a:p>
          <a:p>
            <a:pPr>
              <a:buFont typeface="Arial" pitchFamily="34" charset="0"/>
              <a:buChar char="•"/>
            </a:pPr>
            <a:r>
              <a:rPr lang="en-US" b="0" dirty="0" smtClean="0"/>
              <a:t>Help with the regulation of internal body temperature</a:t>
            </a:r>
          </a:p>
          <a:p>
            <a:pPr>
              <a:buFont typeface="Arial" pitchFamily="34" charset="0"/>
              <a:buChar char="•"/>
            </a:pPr>
            <a:r>
              <a:rPr lang="en-US" b="0" dirty="0" smtClean="0"/>
              <a:t>Found in:</a:t>
            </a:r>
          </a:p>
          <a:p>
            <a:pPr lvl="3">
              <a:buFont typeface="Arial" pitchFamily="34" charset="0"/>
              <a:buChar char="•"/>
            </a:pPr>
            <a:r>
              <a:rPr lang="en-US" dirty="0" smtClean="0"/>
              <a:t>Skin, where they provide the brain with information about the environmental temperature</a:t>
            </a:r>
          </a:p>
          <a:p>
            <a:pPr lvl="3">
              <a:buFont typeface="Arial" pitchFamily="34" charset="0"/>
              <a:buChar char="•"/>
            </a:pPr>
            <a:r>
              <a:rPr lang="en-US" b="0" dirty="0" smtClean="0"/>
              <a:t>Inside the body, where they help keep the body’s temperature in balance</a:t>
            </a:r>
          </a:p>
          <a:p>
            <a:pPr lvl="3">
              <a:buFont typeface="Arial" pitchFamily="34" charset="0"/>
              <a:buChar char="•"/>
            </a:pPr>
            <a:endParaRPr lang="en-US" b="0" dirty="0"/>
          </a:p>
        </p:txBody>
      </p:sp>
      <p:sp>
        <p:nvSpPr>
          <p:cNvPr id="4" name="TextBox 3"/>
          <p:cNvSpPr txBox="1"/>
          <p:nvPr/>
        </p:nvSpPr>
        <p:spPr>
          <a:xfrm>
            <a:off x="8458200" y="6273225"/>
            <a:ext cx="685800" cy="584775"/>
          </a:xfrm>
          <a:prstGeom prst="rect">
            <a:avLst/>
          </a:prstGeom>
          <a:noFill/>
        </p:spPr>
        <p:txBody>
          <a:bodyPr wrap="square" rtlCol="0">
            <a:spAutoFit/>
          </a:bodyPr>
          <a:lstStyle/>
          <a:p>
            <a:pPr algn="ctr"/>
            <a:r>
              <a:rPr lang="en-US" sz="3200" dirty="0" smtClean="0"/>
              <a:t>56</a:t>
            </a:r>
            <a:endParaRPr lang="en-US" sz="3200" dirty="0"/>
          </a:p>
        </p:txBody>
      </p:sp>
      <p:sp>
        <p:nvSpPr>
          <p:cNvPr id="5" name="TextBox 4"/>
          <p:cNvSpPr txBox="1"/>
          <p:nvPr/>
        </p:nvSpPr>
        <p:spPr>
          <a:xfrm>
            <a:off x="6934200" y="0"/>
            <a:ext cx="2209800" cy="461665"/>
          </a:xfrm>
          <a:prstGeom prst="rect">
            <a:avLst/>
          </a:prstGeom>
          <a:noFill/>
        </p:spPr>
        <p:txBody>
          <a:bodyPr wrap="square" rtlCol="0">
            <a:spAutoFit/>
          </a:bodyPr>
          <a:lstStyle/>
          <a:p>
            <a:pPr algn="ctr"/>
            <a:r>
              <a:rPr lang="en-US" sz="2400" dirty="0" smtClean="0"/>
              <a:t>Senses System</a:t>
            </a:r>
            <a:endParaRPr lang="en-US" sz="2400" dirty="0"/>
          </a:p>
        </p:txBody>
      </p:sp>
    </p:spTree>
    <p:extLst>
      <p:ext uri="{BB962C8B-B14F-4D97-AF65-F5344CB8AC3E}">
        <p14:creationId xmlns:p14="http://schemas.microsoft.com/office/powerpoint/2010/main" val="37091896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Chemoreceptors</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b="0" dirty="0" smtClean="0"/>
              <a:t>Designed to respond to chemical stimuli - detect ions or molecules</a:t>
            </a:r>
          </a:p>
          <a:p>
            <a:pPr lvl="3">
              <a:buFont typeface="Arial" pitchFamily="34" charset="0"/>
              <a:buChar char="•"/>
            </a:pPr>
            <a:r>
              <a:rPr lang="en-US" dirty="0" smtClean="0"/>
              <a:t>Chemoreceptors allow us to sense smell and taste</a:t>
            </a:r>
          </a:p>
          <a:p>
            <a:pPr>
              <a:buFont typeface="Arial" pitchFamily="34" charset="0"/>
              <a:buChar char="•"/>
            </a:pPr>
            <a:r>
              <a:rPr lang="en-US" b="0" dirty="0" smtClean="0"/>
              <a:t>There are direct and distant chemoreceptors – all play important roles in bodily function and daily life</a:t>
            </a:r>
          </a:p>
          <a:p>
            <a:pPr>
              <a:buFont typeface="Arial" pitchFamily="34" charset="0"/>
              <a:buChar char="•"/>
            </a:pPr>
            <a:r>
              <a:rPr lang="en-US" b="0" dirty="0" smtClean="0"/>
              <a:t>Found in:</a:t>
            </a:r>
          </a:p>
          <a:p>
            <a:pPr lvl="3">
              <a:buFont typeface="Arial" pitchFamily="34" charset="0"/>
              <a:buChar char="•"/>
            </a:pPr>
            <a:r>
              <a:rPr lang="en-US" dirty="0" smtClean="0"/>
              <a:t>Tongue – sense salty, sweet, sour, and bitter tastes</a:t>
            </a:r>
          </a:p>
          <a:p>
            <a:pPr lvl="3">
              <a:buFont typeface="Arial" pitchFamily="34" charset="0"/>
              <a:buChar char="•"/>
            </a:pPr>
            <a:r>
              <a:rPr lang="en-US" dirty="0" smtClean="0"/>
              <a:t>Carotid body – located at the branch of the carotid artery</a:t>
            </a:r>
          </a:p>
          <a:p>
            <a:pPr lvl="4">
              <a:buFont typeface="Arial" pitchFamily="34" charset="0"/>
              <a:buChar char="•"/>
            </a:pPr>
            <a:r>
              <a:rPr lang="en-US" dirty="0" smtClean="0"/>
              <a:t>Detect levels of oxygen and carbon dioxide in the blood to determine when a person needs to breathe</a:t>
            </a:r>
          </a:p>
          <a:p>
            <a:pPr lvl="3">
              <a:buFont typeface="Arial" pitchFamily="34" charset="0"/>
              <a:buChar char="•"/>
            </a:pPr>
            <a:r>
              <a:rPr lang="en-US" dirty="0" smtClean="0"/>
              <a:t>Nose – sense smells and detect hormones</a:t>
            </a:r>
          </a:p>
          <a:p>
            <a:pPr lvl="3">
              <a:buFont typeface="Arial" pitchFamily="34" charset="0"/>
              <a:buChar char="•"/>
            </a:pPr>
            <a:r>
              <a:rPr lang="en-US" dirty="0" smtClean="0"/>
              <a:t>Brain – monitor pH and alert the brain to the presence of chemicals that could indicate a problem</a:t>
            </a:r>
          </a:p>
        </p:txBody>
      </p:sp>
      <p:sp>
        <p:nvSpPr>
          <p:cNvPr id="4" name="TextBox 3"/>
          <p:cNvSpPr txBox="1"/>
          <p:nvPr/>
        </p:nvSpPr>
        <p:spPr>
          <a:xfrm>
            <a:off x="8458200" y="6273225"/>
            <a:ext cx="685800" cy="584775"/>
          </a:xfrm>
          <a:prstGeom prst="rect">
            <a:avLst/>
          </a:prstGeom>
          <a:noFill/>
        </p:spPr>
        <p:txBody>
          <a:bodyPr wrap="square" rtlCol="0">
            <a:spAutoFit/>
          </a:bodyPr>
          <a:lstStyle/>
          <a:p>
            <a:pPr algn="ctr"/>
            <a:r>
              <a:rPr lang="en-US" sz="3200" dirty="0" smtClean="0"/>
              <a:t>57</a:t>
            </a:r>
            <a:endParaRPr lang="en-US" sz="3200" dirty="0"/>
          </a:p>
        </p:txBody>
      </p:sp>
      <p:sp>
        <p:nvSpPr>
          <p:cNvPr id="5" name="TextBox 4"/>
          <p:cNvSpPr txBox="1"/>
          <p:nvPr/>
        </p:nvSpPr>
        <p:spPr>
          <a:xfrm>
            <a:off x="6934200" y="0"/>
            <a:ext cx="2209800" cy="461665"/>
          </a:xfrm>
          <a:prstGeom prst="rect">
            <a:avLst/>
          </a:prstGeom>
          <a:noFill/>
        </p:spPr>
        <p:txBody>
          <a:bodyPr wrap="square" rtlCol="0">
            <a:spAutoFit/>
          </a:bodyPr>
          <a:lstStyle/>
          <a:p>
            <a:pPr algn="ctr"/>
            <a:r>
              <a:rPr lang="en-US" sz="2400" dirty="0" smtClean="0"/>
              <a:t>Senses System</a:t>
            </a:r>
            <a:endParaRPr lang="en-US" sz="2400" dirty="0"/>
          </a:p>
        </p:txBody>
      </p:sp>
    </p:spTree>
    <p:extLst>
      <p:ext uri="{BB962C8B-B14F-4D97-AF65-F5344CB8AC3E}">
        <p14:creationId xmlns:p14="http://schemas.microsoft.com/office/powerpoint/2010/main" val="28297508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Photoreceptors</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b="0" dirty="0" smtClean="0"/>
              <a:t>Nerve cells that are sensitive to light</a:t>
            </a:r>
          </a:p>
          <a:p>
            <a:pPr>
              <a:buFont typeface="Arial" pitchFamily="34" charset="0"/>
              <a:buChar char="•"/>
            </a:pPr>
            <a:r>
              <a:rPr lang="en-US" b="0" dirty="0" smtClean="0"/>
              <a:t>Three types</a:t>
            </a:r>
          </a:p>
          <a:p>
            <a:pPr lvl="3">
              <a:buFont typeface="Arial" pitchFamily="34" charset="0"/>
              <a:buChar char="•"/>
            </a:pPr>
            <a:r>
              <a:rPr lang="en-US" dirty="0" smtClean="0"/>
              <a:t>Rods</a:t>
            </a:r>
          </a:p>
          <a:p>
            <a:pPr lvl="3">
              <a:buFont typeface="Arial" pitchFamily="34" charset="0"/>
              <a:buChar char="•"/>
            </a:pPr>
            <a:r>
              <a:rPr lang="en-US" b="0" dirty="0" smtClean="0"/>
              <a:t>Cones</a:t>
            </a:r>
          </a:p>
          <a:p>
            <a:pPr lvl="3">
              <a:buFont typeface="Arial" pitchFamily="34" charset="0"/>
              <a:buChar char="•"/>
            </a:pPr>
            <a:r>
              <a:rPr lang="en-US" dirty="0" smtClean="0"/>
              <a:t>Ganglion cells</a:t>
            </a:r>
            <a:endParaRPr lang="en-US" b="0" dirty="0" smtClean="0"/>
          </a:p>
          <a:p>
            <a:pPr>
              <a:buFont typeface="Arial" pitchFamily="34" charset="0"/>
              <a:buChar char="•"/>
            </a:pPr>
            <a:r>
              <a:rPr lang="en-US" b="0" dirty="0" smtClean="0"/>
              <a:t>When a photoreceptor is exposed to light, photosensitive proteins are stimulated, triggering a series of responses which convert the light into a signal that can be read by the brain</a:t>
            </a:r>
          </a:p>
          <a:p>
            <a:pPr lvl="3">
              <a:buFont typeface="Arial" pitchFamily="34" charset="0"/>
              <a:buChar char="•"/>
            </a:pPr>
            <a:r>
              <a:rPr lang="en-US" dirty="0" smtClean="0"/>
              <a:t>Photoreceptors provide constant information to the brain about the visual environment</a:t>
            </a:r>
            <a:endParaRPr lang="en-US" b="0" dirty="0" smtClean="0"/>
          </a:p>
          <a:p>
            <a:pPr>
              <a:buFont typeface="Arial" pitchFamily="34" charset="0"/>
              <a:buChar char="•"/>
            </a:pPr>
            <a:r>
              <a:rPr lang="en-US" b="0" dirty="0" smtClean="0"/>
              <a:t>Located in the eye</a:t>
            </a:r>
          </a:p>
        </p:txBody>
      </p:sp>
      <p:sp>
        <p:nvSpPr>
          <p:cNvPr id="4" name="TextBox 3"/>
          <p:cNvSpPr txBox="1"/>
          <p:nvPr/>
        </p:nvSpPr>
        <p:spPr>
          <a:xfrm>
            <a:off x="8458200" y="6273225"/>
            <a:ext cx="685800" cy="584775"/>
          </a:xfrm>
          <a:prstGeom prst="rect">
            <a:avLst/>
          </a:prstGeom>
          <a:noFill/>
        </p:spPr>
        <p:txBody>
          <a:bodyPr wrap="square" rtlCol="0">
            <a:spAutoFit/>
          </a:bodyPr>
          <a:lstStyle/>
          <a:p>
            <a:pPr algn="ctr"/>
            <a:r>
              <a:rPr lang="en-US" sz="3200" dirty="0" smtClean="0"/>
              <a:t>58</a:t>
            </a:r>
            <a:endParaRPr lang="en-US" sz="3200" dirty="0"/>
          </a:p>
        </p:txBody>
      </p:sp>
      <p:sp>
        <p:nvSpPr>
          <p:cNvPr id="5" name="TextBox 4"/>
          <p:cNvSpPr txBox="1"/>
          <p:nvPr/>
        </p:nvSpPr>
        <p:spPr>
          <a:xfrm>
            <a:off x="6934200" y="0"/>
            <a:ext cx="2209800" cy="461665"/>
          </a:xfrm>
          <a:prstGeom prst="rect">
            <a:avLst/>
          </a:prstGeom>
          <a:noFill/>
        </p:spPr>
        <p:txBody>
          <a:bodyPr wrap="square" rtlCol="0">
            <a:spAutoFit/>
          </a:bodyPr>
          <a:lstStyle/>
          <a:p>
            <a:pPr algn="ctr"/>
            <a:r>
              <a:rPr lang="en-US" sz="2400" dirty="0" smtClean="0"/>
              <a:t>Senses System</a:t>
            </a:r>
            <a:endParaRPr lang="en-US" sz="2400" dirty="0"/>
          </a:p>
        </p:txBody>
      </p:sp>
    </p:spTree>
    <p:extLst>
      <p:ext uri="{BB962C8B-B14F-4D97-AF65-F5344CB8AC3E}">
        <p14:creationId xmlns:p14="http://schemas.microsoft.com/office/powerpoint/2010/main" val="27870309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 Receptors</a:t>
            </a:r>
            <a:endParaRPr lang="en-US" dirty="0"/>
          </a:p>
        </p:txBody>
      </p:sp>
      <p:sp>
        <p:nvSpPr>
          <p:cNvPr id="3" name="Content Placeholder 2"/>
          <p:cNvSpPr>
            <a:spLocks noGrp="1"/>
          </p:cNvSpPr>
          <p:nvPr>
            <p:ph idx="1"/>
          </p:nvPr>
        </p:nvSpPr>
        <p:spPr/>
        <p:txBody>
          <a:bodyPr>
            <a:normAutofit lnSpcReduction="10000"/>
          </a:bodyPr>
          <a:lstStyle/>
          <a:p>
            <a:pPr>
              <a:buFont typeface="Arial" pitchFamily="34" charset="0"/>
              <a:buChar char="•"/>
            </a:pPr>
            <a:r>
              <a:rPr lang="en-US" b="0" dirty="0" smtClean="0"/>
              <a:t>Detect severe heat and pressure</a:t>
            </a:r>
          </a:p>
          <a:p>
            <a:pPr>
              <a:buFont typeface="Arial" pitchFamily="34" charset="0"/>
              <a:buChar char="•"/>
            </a:pPr>
            <a:r>
              <a:rPr lang="en-US" b="0" dirty="0" smtClean="0"/>
              <a:t>Detect chemicals released by inflamed tissue</a:t>
            </a:r>
          </a:p>
          <a:p>
            <a:pPr>
              <a:buFont typeface="Arial" pitchFamily="34" charset="0"/>
              <a:buChar char="•"/>
            </a:pPr>
            <a:r>
              <a:rPr lang="en-US" b="0" dirty="0" smtClean="0"/>
              <a:t>Activated in response to a painful stimulus, usually involving tissue damage</a:t>
            </a:r>
          </a:p>
          <a:p>
            <a:pPr>
              <a:buFont typeface="Arial" pitchFamily="34" charset="0"/>
              <a:buChar char="•"/>
            </a:pPr>
            <a:r>
              <a:rPr lang="en-US" b="0" dirty="0" smtClean="0"/>
              <a:t>Once activated, they release neurotransmitters to send information to the brain</a:t>
            </a:r>
          </a:p>
          <a:p>
            <a:pPr>
              <a:buFont typeface="Arial" pitchFamily="34" charset="0"/>
              <a:buChar char="•"/>
            </a:pPr>
            <a:r>
              <a:rPr lang="en-US" b="0" dirty="0" smtClean="0"/>
              <a:t>Pain receptors found in tissues are called </a:t>
            </a:r>
            <a:r>
              <a:rPr lang="en-US" dirty="0" err="1" smtClean="0"/>
              <a:t>nociceptors</a:t>
            </a:r>
            <a:endParaRPr lang="en-US" dirty="0" smtClean="0"/>
          </a:p>
          <a:p>
            <a:pPr>
              <a:buFont typeface="Arial" pitchFamily="34" charset="0"/>
              <a:buChar char="•"/>
            </a:pPr>
            <a:r>
              <a:rPr lang="en-US" b="0" dirty="0" smtClean="0"/>
              <a:t>Found on free nerve endings located in many tissues throughout the body, including:</a:t>
            </a:r>
          </a:p>
          <a:p>
            <a:pPr lvl="3">
              <a:buFont typeface="Arial" pitchFamily="34" charset="0"/>
              <a:buChar char="•"/>
            </a:pPr>
            <a:r>
              <a:rPr lang="en-US" dirty="0" smtClean="0"/>
              <a:t>Skin</a:t>
            </a:r>
          </a:p>
          <a:p>
            <a:pPr lvl="3">
              <a:buFont typeface="Arial" pitchFamily="34" charset="0"/>
              <a:buChar char="•"/>
            </a:pPr>
            <a:r>
              <a:rPr lang="en-US" b="0" dirty="0" smtClean="0"/>
              <a:t>Muscles</a:t>
            </a:r>
          </a:p>
          <a:p>
            <a:pPr lvl="3">
              <a:buFont typeface="Arial" pitchFamily="34" charset="0"/>
              <a:buChar char="•"/>
            </a:pPr>
            <a:r>
              <a:rPr lang="en-US" dirty="0" smtClean="0"/>
              <a:t>Joints</a:t>
            </a:r>
          </a:p>
          <a:p>
            <a:pPr lvl="3">
              <a:buFont typeface="Arial" pitchFamily="34" charset="0"/>
              <a:buChar char="•"/>
            </a:pPr>
            <a:r>
              <a:rPr lang="en-US" b="0" dirty="0" smtClean="0"/>
              <a:t>Connective tissues</a:t>
            </a:r>
          </a:p>
          <a:p>
            <a:pPr lvl="3">
              <a:buFont typeface="Arial" pitchFamily="34" charset="0"/>
              <a:buChar char="•"/>
            </a:pPr>
            <a:r>
              <a:rPr lang="en-US" dirty="0" smtClean="0"/>
              <a:t>Internal organs</a:t>
            </a:r>
            <a:endParaRPr lang="en-US" b="0" dirty="0" smtClean="0"/>
          </a:p>
        </p:txBody>
      </p:sp>
      <p:sp>
        <p:nvSpPr>
          <p:cNvPr id="4" name="TextBox 3"/>
          <p:cNvSpPr txBox="1"/>
          <p:nvPr/>
        </p:nvSpPr>
        <p:spPr>
          <a:xfrm>
            <a:off x="8458200" y="6273225"/>
            <a:ext cx="685800" cy="584775"/>
          </a:xfrm>
          <a:prstGeom prst="rect">
            <a:avLst/>
          </a:prstGeom>
          <a:noFill/>
        </p:spPr>
        <p:txBody>
          <a:bodyPr wrap="square" rtlCol="0">
            <a:spAutoFit/>
          </a:bodyPr>
          <a:lstStyle/>
          <a:p>
            <a:pPr algn="ctr"/>
            <a:r>
              <a:rPr lang="en-US" sz="3200" dirty="0" smtClean="0"/>
              <a:t>59</a:t>
            </a:r>
            <a:endParaRPr lang="en-US" sz="3200" dirty="0"/>
          </a:p>
        </p:txBody>
      </p:sp>
      <p:sp>
        <p:nvSpPr>
          <p:cNvPr id="5" name="TextBox 4"/>
          <p:cNvSpPr txBox="1"/>
          <p:nvPr/>
        </p:nvSpPr>
        <p:spPr>
          <a:xfrm>
            <a:off x="6934200" y="0"/>
            <a:ext cx="2209800" cy="461665"/>
          </a:xfrm>
          <a:prstGeom prst="rect">
            <a:avLst/>
          </a:prstGeom>
          <a:noFill/>
        </p:spPr>
        <p:txBody>
          <a:bodyPr wrap="square" rtlCol="0">
            <a:spAutoFit/>
          </a:bodyPr>
          <a:lstStyle/>
          <a:p>
            <a:pPr algn="ctr"/>
            <a:r>
              <a:rPr lang="en-US" sz="2400" dirty="0" smtClean="0"/>
              <a:t>Senses System</a:t>
            </a:r>
            <a:endParaRPr lang="en-US" sz="2400" dirty="0"/>
          </a:p>
        </p:txBody>
      </p:sp>
    </p:spTree>
    <p:extLst>
      <p:ext uri="{BB962C8B-B14F-4D97-AF65-F5344CB8AC3E}">
        <p14:creationId xmlns:p14="http://schemas.microsoft.com/office/powerpoint/2010/main" val="31041967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&lt;picture of the eye&gt;</a:t>
            </a:r>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8458200" y="6273225"/>
            <a:ext cx="685800" cy="584775"/>
          </a:xfrm>
          <a:prstGeom prst="rect">
            <a:avLst/>
          </a:prstGeom>
          <a:noFill/>
        </p:spPr>
        <p:txBody>
          <a:bodyPr wrap="square" rtlCol="0">
            <a:spAutoFit/>
          </a:bodyPr>
          <a:lstStyle/>
          <a:p>
            <a:pPr algn="ctr"/>
            <a:r>
              <a:rPr lang="en-US" sz="3200" dirty="0"/>
              <a:t>6</a:t>
            </a:r>
            <a:r>
              <a:rPr lang="en-US" sz="3200" dirty="0" smtClean="0"/>
              <a:t>0</a:t>
            </a:r>
            <a:endParaRPr lang="en-US" sz="3200" dirty="0"/>
          </a:p>
        </p:txBody>
      </p:sp>
      <p:sp>
        <p:nvSpPr>
          <p:cNvPr id="5" name="TextBox 4"/>
          <p:cNvSpPr txBox="1"/>
          <p:nvPr/>
        </p:nvSpPr>
        <p:spPr>
          <a:xfrm>
            <a:off x="6934200" y="0"/>
            <a:ext cx="2209800" cy="461665"/>
          </a:xfrm>
          <a:prstGeom prst="rect">
            <a:avLst/>
          </a:prstGeom>
          <a:noFill/>
        </p:spPr>
        <p:txBody>
          <a:bodyPr wrap="square" rtlCol="0">
            <a:spAutoFit/>
          </a:bodyPr>
          <a:lstStyle/>
          <a:p>
            <a:pPr algn="ctr"/>
            <a:r>
              <a:rPr lang="en-US" sz="2400" dirty="0" smtClean="0"/>
              <a:t>Senses System</a:t>
            </a:r>
            <a:endParaRPr lang="en-US"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1665"/>
            <a:ext cx="9144000" cy="593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14752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Rhodopsin</a:t>
            </a:r>
            <a:r>
              <a:rPr lang="en-US" dirty="0" smtClean="0"/>
              <a:t> and Cell Signaling</a:t>
            </a:r>
            <a:endParaRPr lang="en-US" dirty="0"/>
          </a:p>
        </p:txBody>
      </p:sp>
      <p:sp>
        <p:nvSpPr>
          <p:cNvPr id="3" name="Content Placeholder 2"/>
          <p:cNvSpPr>
            <a:spLocks noGrp="1"/>
          </p:cNvSpPr>
          <p:nvPr>
            <p:ph idx="1"/>
          </p:nvPr>
        </p:nvSpPr>
        <p:spPr>
          <a:xfrm>
            <a:off x="822960" y="990600"/>
            <a:ext cx="7520940" cy="4538172"/>
          </a:xfrm>
        </p:spPr>
        <p:txBody>
          <a:bodyPr>
            <a:normAutofit/>
          </a:bodyPr>
          <a:lstStyle/>
          <a:p>
            <a:pPr>
              <a:buFont typeface="Arial" pitchFamily="34" charset="0"/>
              <a:buChar char="•"/>
            </a:pPr>
            <a:r>
              <a:rPr lang="en-US" b="0" dirty="0"/>
              <a:t>Rhodopsin is a membrane protein in the retina of the </a:t>
            </a:r>
            <a:r>
              <a:rPr lang="en-US" b="0" dirty="0" smtClean="0"/>
              <a:t>eye</a:t>
            </a:r>
          </a:p>
          <a:p>
            <a:pPr>
              <a:buFont typeface="Arial" pitchFamily="34" charset="0"/>
              <a:buChar char="•"/>
            </a:pPr>
            <a:r>
              <a:rPr lang="en-US" b="0" dirty="0"/>
              <a:t>L</a:t>
            </a:r>
            <a:r>
              <a:rPr lang="en-US" b="0" dirty="0" smtClean="0"/>
              <a:t>ocated </a:t>
            </a:r>
            <a:r>
              <a:rPr lang="en-US" b="0" dirty="0"/>
              <a:t>in the disc membranes of the rod outer </a:t>
            </a:r>
            <a:r>
              <a:rPr lang="en-US" b="0" dirty="0" smtClean="0"/>
              <a:t>segments</a:t>
            </a:r>
          </a:p>
          <a:p>
            <a:pPr>
              <a:buFont typeface="Arial" pitchFamily="34" charset="0"/>
              <a:buChar char="•"/>
            </a:pPr>
            <a:r>
              <a:rPr lang="en-US" b="0" dirty="0" smtClean="0"/>
              <a:t>Pigment that allows us to see dim light</a:t>
            </a:r>
          </a:p>
          <a:p>
            <a:pPr>
              <a:buFont typeface="Arial" pitchFamily="34" charset="0"/>
              <a:buChar char="•"/>
            </a:pPr>
            <a:r>
              <a:rPr lang="en-US" b="0" dirty="0" smtClean="0"/>
              <a:t>Exposure to light causes rhodopsin’s shape to change. The structure of the protein is changed, activating rhodopsin</a:t>
            </a:r>
          </a:p>
          <a:p>
            <a:pPr>
              <a:buFont typeface="Arial" pitchFamily="34" charset="0"/>
              <a:buChar char="•"/>
            </a:pPr>
            <a:r>
              <a:rPr lang="en-US" b="0" dirty="0" smtClean="0"/>
              <a:t>Many different neurotransmitters, hormones, and drugs produce their intracellular signaling through the mediation of various G-protein coupled receptors. The binding of a hormone or neurotransmitter causes a change in the structure of the receptor which then activates the G-protein</a:t>
            </a:r>
          </a:p>
          <a:p>
            <a:pPr marL="0" indent="0"/>
            <a:r>
              <a:rPr lang="en-US" sz="1900" dirty="0" smtClean="0"/>
              <a:t>So what?</a:t>
            </a:r>
          </a:p>
          <a:p>
            <a:pPr>
              <a:buFont typeface="Arial" pitchFamily="34" charset="0"/>
              <a:buChar char="•"/>
            </a:pPr>
            <a:r>
              <a:rPr lang="en-US" b="0" dirty="0" smtClean="0"/>
              <a:t>Rhodopsin is a G-protein binding receptor. It activates a G-protein, which may stimulate the opening of K+ channels (in heart cells) or participates as a part of the signaling system</a:t>
            </a:r>
          </a:p>
          <a:p>
            <a:r>
              <a:rPr lang="en-US" b="0" dirty="0" smtClean="0"/>
              <a:t/>
            </a:r>
            <a:br>
              <a:rPr lang="en-US" b="0" dirty="0" smtClean="0"/>
            </a:br>
            <a:endParaRPr lang="en-US" b="0" dirty="0" smtClean="0"/>
          </a:p>
        </p:txBody>
      </p:sp>
      <p:sp>
        <p:nvSpPr>
          <p:cNvPr id="4" name="TextBox 3"/>
          <p:cNvSpPr txBox="1"/>
          <p:nvPr/>
        </p:nvSpPr>
        <p:spPr>
          <a:xfrm>
            <a:off x="8458200" y="6273225"/>
            <a:ext cx="685800" cy="584775"/>
          </a:xfrm>
          <a:prstGeom prst="rect">
            <a:avLst/>
          </a:prstGeom>
          <a:noFill/>
        </p:spPr>
        <p:txBody>
          <a:bodyPr wrap="square" rtlCol="0">
            <a:spAutoFit/>
          </a:bodyPr>
          <a:lstStyle/>
          <a:p>
            <a:pPr algn="ctr"/>
            <a:r>
              <a:rPr lang="en-US" sz="3200" dirty="0" smtClean="0"/>
              <a:t>61</a:t>
            </a:r>
            <a:endParaRPr lang="en-US" sz="3200" dirty="0"/>
          </a:p>
        </p:txBody>
      </p:sp>
      <p:sp>
        <p:nvSpPr>
          <p:cNvPr id="5" name="TextBox 4"/>
          <p:cNvSpPr txBox="1"/>
          <p:nvPr/>
        </p:nvSpPr>
        <p:spPr>
          <a:xfrm>
            <a:off x="6934200" y="0"/>
            <a:ext cx="2209800" cy="461665"/>
          </a:xfrm>
          <a:prstGeom prst="rect">
            <a:avLst/>
          </a:prstGeom>
          <a:noFill/>
        </p:spPr>
        <p:txBody>
          <a:bodyPr wrap="square" rtlCol="0">
            <a:spAutoFit/>
          </a:bodyPr>
          <a:lstStyle/>
          <a:p>
            <a:pPr algn="ctr"/>
            <a:r>
              <a:rPr lang="en-US" sz="2400" dirty="0" smtClean="0"/>
              <a:t>Senses System</a:t>
            </a:r>
            <a:endParaRPr lang="en-US" sz="24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Senses System Reference Page</a:t>
            </a:r>
            <a:endParaRPr lang="en-US" dirty="0"/>
          </a:p>
        </p:txBody>
      </p:sp>
      <p:sp>
        <p:nvSpPr>
          <p:cNvPr id="5" name="Content Placeholder 4"/>
          <p:cNvSpPr>
            <a:spLocks noGrp="1"/>
          </p:cNvSpPr>
          <p:nvPr>
            <p:ph idx="1"/>
          </p:nvPr>
        </p:nvSpPr>
        <p:spPr/>
        <p:txBody>
          <a:bodyPr>
            <a:normAutofit lnSpcReduction="10000"/>
          </a:bodyPr>
          <a:lstStyle/>
          <a:p>
            <a:pPr>
              <a:buFont typeface="Arial" pitchFamily="34" charset="0"/>
              <a:buChar char="•"/>
            </a:pPr>
            <a:r>
              <a:rPr lang="en-US" b="0" dirty="0"/>
              <a:t>http://</a:t>
            </a:r>
            <a:r>
              <a:rPr lang="en-US" b="0" dirty="0" smtClean="0"/>
              <a:t>faculty.clintoncc.suny.edu/faculty/michael.gregory/files/bio%20102/bio%20102%20lectures/sensory%20systems/sensory.htm</a:t>
            </a:r>
          </a:p>
          <a:p>
            <a:pPr>
              <a:buFont typeface="Arial" pitchFamily="34" charset="0"/>
              <a:buChar char="•"/>
            </a:pPr>
            <a:r>
              <a:rPr lang="en-US" b="0" dirty="0"/>
              <a:t>http://</a:t>
            </a:r>
            <a:r>
              <a:rPr lang="en-US" b="0" dirty="0" smtClean="0"/>
              <a:t>www.stanford.edu/class/me220/data/lectures/lect01/mechanorec.html</a:t>
            </a:r>
          </a:p>
          <a:p>
            <a:pPr>
              <a:buFont typeface="Arial" pitchFamily="34" charset="0"/>
              <a:buChar char="•"/>
            </a:pPr>
            <a:r>
              <a:rPr lang="en-US" b="0" dirty="0"/>
              <a:t>http://www.bookrags.com/research/mechanoreceptors-wap</a:t>
            </a:r>
            <a:r>
              <a:rPr lang="en-US" b="0" dirty="0" smtClean="0"/>
              <a:t>/</a:t>
            </a:r>
          </a:p>
          <a:p>
            <a:pPr>
              <a:buFont typeface="Arial" pitchFamily="34" charset="0"/>
              <a:buChar char="•"/>
            </a:pPr>
            <a:r>
              <a:rPr lang="en-US" b="0" dirty="0"/>
              <a:t>http://</a:t>
            </a:r>
            <a:r>
              <a:rPr lang="en-US" b="0" dirty="0" smtClean="0"/>
              <a:t>www.wisegeek.com/what-are-thermoreceptors.htm</a:t>
            </a:r>
          </a:p>
          <a:p>
            <a:pPr>
              <a:buFont typeface="Arial" pitchFamily="34" charset="0"/>
              <a:buChar char="•"/>
            </a:pPr>
            <a:r>
              <a:rPr lang="en-US" b="0" dirty="0"/>
              <a:t>http://</a:t>
            </a:r>
            <a:r>
              <a:rPr lang="en-US" b="0" dirty="0" smtClean="0"/>
              <a:t>www.wisegeek.com/what-are-chemoreceptors.htm</a:t>
            </a:r>
          </a:p>
          <a:p>
            <a:pPr>
              <a:buFont typeface="Arial" pitchFamily="34" charset="0"/>
              <a:buChar char="•"/>
            </a:pPr>
            <a:r>
              <a:rPr lang="en-US" b="0" dirty="0"/>
              <a:t>http://</a:t>
            </a:r>
            <a:r>
              <a:rPr lang="en-US" b="0" dirty="0" smtClean="0"/>
              <a:t>www.wisegeek.com/what-is-a-photoreceptor.htm</a:t>
            </a:r>
          </a:p>
          <a:p>
            <a:pPr>
              <a:buFont typeface="Arial" pitchFamily="34" charset="0"/>
              <a:buChar char="•"/>
            </a:pPr>
            <a:r>
              <a:rPr lang="en-US" b="0" dirty="0"/>
              <a:t>http://</a:t>
            </a:r>
            <a:r>
              <a:rPr lang="en-US" b="0" dirty="0" smtClean="0"/>
              <a:t>www.wisegeek.com/what-are-pain-receptors.htm</a:t>
            </a:r>
          </a:p>
          <a:p>
            <a:pPr>
              <a:buFont typeface="Arial" pitchFamily="34" charset="0"/>
              <a:buChar char="•"/>
            </a:pPr>
            <a:r>
              <a:rPr lang="en-US" b="0" dirty="0"/>
              <a:t>http://</a:t>
            </a:r>
            <a:r>
              <a:rPr lang="en-US" b="0" dirty="0" smtClean="0"/>
              <a:t>lecerveau.mcgill.ca/flash/capsules/articles_pdf/rhodopsin.pdf</a:t>
            </a:r>
          </a:p>
          <a:p>
            <a:pPr marL="285750" indent="-285750">
              <a:buFont typeface="Arial" pitchFamily="34" charset="0"/>
              <a:buChar char="•"/>
            </a:pPr>
            <a:r>
              <a:rPr lang="en-US" dirty="0"/>
              <a:t>Pictures:</a:t>
            </a:r>
          </a:p>
          <a:p>
            <a:pPr marL="573786" lvl="3" indent="-285750">
              <a:buFont typeface="Arial" pitchFamily="34" charset="0"/>
              <a:buChar char="•"/>
            </a:pPr>
            <a:r>
              <a:rPr lang="en-US" dirty="0"/>
              <a:t>http://thekillerj.wordpress.com/2010/04/08/jiu-jitsu-technique-checkers</a:t>
            </a:r>
            <a:r>
              <a:rPr lang="en-US" dirty="0" smtClean="0"/>
              <a:t>/</a:t>
            </a:r>
            <a:endParaRPr lang="en-US" dirty="0"/>
          </a:p>
        </p:txBody>
      </p:sp>
      <p:sp>
        <p:nvSpPr>
          <p:cNvPr id="6" name="TextBox 5"/>
          <p:cNvSpPr txBox="1"/>
          <p:nvPr/>
        </p:nvSpPr>
        <p:spPr>
          <a:xfrm>
            <a:off x="8458200" y="6273225"/>
            <a:ext cx="685800" cy="584775"/>
          </a:xfrm>
          <a:prstGeom prst="rect">
            <a:avLst/>
          </a:prstGeom>
          <a:noFill/>
        </p:spPr>
        <p:txBody>
          <a:bodyPr wrap="square" rtlCol="0">
            <a:spAutoFit/>
          </a:bodyPr>
          <a:lstStyle/>
          <a:p>
            <a:pPr algn="ctr"/>
            <a:r>
              <a:rPr lang="en-US" sz="3200" dirty="0" smtClean="0"/>
              <a:t>62</a:t>
            </a:r>
            <a:endParaRPr lang="en-US" sz="3200" dirty="0"/>
          </a:p>
        </p:txBody>
      </p:sp>
      <p:sp>
        <p:nvSpPr>
          <p:cNvPr id="7" name="TextBox 6"/>
          <p:cNvSpPr txBox="1"/>
          <p:nvPr/>
        </p:nvSpPr>
        <p:spPr>
          <a:xfrm>
            <a:off x="6934200" y="0"/>
            <a:ext cx="2209800" cy="461665"/>
          </a:xfrm>
          <a:prstGeom prst="rect">
            <a:avLst/>
          </a:prstGeom>
          <a:noFill/>
        </p:spPr>
        <p:txBody>
          <a:bodyPr wrap="square" rtlCol="0">
            <a:spAutoFit/>
          </a:bodyPr>
          <a:lstStyle/>
          <a:p>
            <a:pPr algn="ctr"/>
            <a:r>
              <a:rPr lang="en-US" sz="2400" dirty="0" smtClean="0"/>
              <a:t>Senses System</a:t>
            </a:r>
            <a:endParaRPr lang="en-US" sz="2400" dirty="0"/>
          </a:p>
        </p:txBody>
      </p:sp>
    </p:spTree>
    <p:extLst>
      <p:ext uri="{BB962C8B-B14F-4D97-AF65-F5344CB8AC3E}">
        <p14:creationId xmlns:p14="http://schemas.microsoft.com/office/powerpoint/2010/main" val="33384064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76200"/>
            <a:ext cx="7520940" cy="548640"/>
          </a:xfrm>
        </p:spPr>
        <p:txBody>
          <a:bodyPr/>
          <a:lstStyle/>
          <a:p>
            <a:r>
              <a:rPr lang="en-US" dirty="0" smtClean="0"/>
              <a:t>Table of Contents</a:t>
            </a:r>
            <a:endParaRPr lang="en-US" dirty="0"/>
          </a:p>
        </p:txBody>
      </p:sp>
      <p:sp>
        <p:nvSpPr>
          <p:cNvPr id="3" name="Content Placeholder 2"/>
          <p:cNvSpPr>
            <a:spLocks noGrp="1"/>
          </p:cNvSpPr>
          <p:nvPr>
            <p:ph idx="1"/>
          </p:nvPr>
        </p:nvSpPr>
        <p:spPr>
          <a:xfrm>
            <a:off x="822960" y="609600"/>
            <a:ext cx="7520940" cy="4070877"/>
          </a:xfrm>
        </p:spPr>
        <p:txBody>
          <a:bodyPr>
            <a:normAutofit/>
          </a:bodyPr>
          <a:lstStyle/>
          <a:p>
            <a:r>
              <a:rPr lang="en-US" sz="2400" dirty="0" smtClean="0"/>
              <a:t>Section 6 – The Skeletal System</a:t>
            </a:r>
          </a:p>
          <a:p>
            <a:r>
              <a:rPr lang="en-US" b="0" dirty="0" smtClean="0"/>
              <a:t>Introduction and Function of the Skeletal System          81-82</a:t>
            </a:r>
          </a:p>
          <a:p>
            <a:r>
              <a:rPr lang="en-US" b="0" dirty="0" smtClean="0"/>
              <a:t>Roles of Bones, Ligaments, Muscles, and Tendons in Movement          83</a:t>
            </a:r>
          </a:p>
          <a:p>
            <a:r>
              <a:rPr lang="en-US" b="0" dirty="0" smtClean="0"/>
              <a:t>Types of Skeletons          84</a:t>
            </a:r>
          </a:p>
          <a:p>
            <a:r>
              <a:rPr lang="en-US" b="0" dirty="0" smtClean="0"/>
              <a:t>The Long Bone          85</a:t>
            </a:r>
          </a:p>
          <a:p>
            <a:r>
              <a:rPr lang="en-US" b="0" dirty="0" smtClean="0"/>
              <a:t>Rickets          86-87</a:t>
            </a:r>
          </a:p>
          <a:p>
            <a:r>
              <a:rPr lang="en-US" b="0" dirty="0" smtClean="0"/>
              <a:t>Osteoporosis          88-89</a:t>
            </a:r>
          </a:p>
          <a:p>
            <a:r>
              <a:rPr lang="en-US" b="0" dirty="0" smtClean="0"/>
              <a:t>Skeletal System Reference Pages          90-91</a:t>
            </a:r>
            <a:endParaRPr lang="en-US" b="0" dirty="0"/>
          </a:p>
        </p:txBody>
      </p:sp>
    </p:spTree>
    <p:extLst>
      <p:ext uri="{BB962C8B-B14F-4D97-AF65-F5344CB8AC3E}">
        <p14:creationId xmlns:p14="http://schemas.microsoft.com/office/powerpoint/2010/main" val="33913853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970576" y="2010397"/>
            <a:ext cx="5650992" cy="1207509"/>
          </a:xfrm>
        </p:spPr>
        <p:txBody>
          <a:bodyPr/>
          <a:lstStyle/>
          <a:p>
            <a:r>
              <a:rPr lang="en-US" dirty="0" smtClean="0"/>
              <a:t>The Muscular System</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743200"/>
            <a:ext cx="3352800" cy="3352800"/>
          </a:xfrm>
          <a:prstGeom prst="rect">
            <a:avLst/>
          </a:prstGeom>
          <a:noFill/>
          <a:ln w="38100">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8458200" y="6273225"/>
            <a:ext cx="685800" cy="584775"/>
          </a:xfrm>
          <a:prstGeom prst="rect">
            <a:avLst/>
          </a:prstGeom>
          <a:noFill/>
        </p:spPr>
        <p:txBody>
          <a:bodyPr wrap="square" rtlCol="0">
            <a:spAutoFit/>
          </a:bodyPr>
          <a:lstStyle/>
          <a:p>
            <a:pPr algn="ctr"/>
            <a:r>
              <a:rPr lang="en-US" sz="3200" dirty="0" smtClean="0"/>
              <a:t>63</a:t>
            </a:r>
            <a:endParaRPr lang="en-US" sz="3200" dirty="0"/>
          </a:p>
        </p:txBody>
      </p:sp>
    </p:spTree>
    <p:extLst>
      <p:ext uri="{BB962C8B-B14F-4D97-AF65-F5344CB8AC3E}">
        <p14:creationId xmlns:p14="http://schemas.microsoft.com/office/powerpoint/2010/main" val="231529188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Functions of the Muscular System</a:t>
            </a:r>
            <a:endParaRPr lang="en-US" dirty="0"/>
          </a:p>
        </p:txBody>
      </p:sp>
      <p:sp>
        <p:nvSpPr>
          <p:cNvPr id="5" name="Content Placeholder 4"/>
          <p:cNvSpPr>
            <a:spLocks noGrp="1"/>
          </p:cNvSpPr>
          <p:nvPr>
            <p:ph idx="1"/>
          </p:nvPr>
        </p:nvSpPr>
        <p:spPr>
          <a:xfrm>
            <a:off x="822960" y="1100628"/>
            <a:ext cx="7520940" cy="4004772"/>
          </a:xfrm>
        </p:spPr>
        <p:txBody>
          <a:bodyPr>
            <a:normAutofit fontScale="92500" lnSpcReduction="10000"/>
          </a:bodyPr>
          <a:lstStyle/>
          <a:p>
            <a:r>
              <a:rPr lang="en-US" dirty="0" smtClean="0"/>
              <a:t>Three types of muscle tissue</a:t>
            </a:r>
          </a:p>
          <a:p>
            <a:pPr lvl="2">
              <a:buFont typeface="Arial" pitchFamily="34" charset="0"/>
              <a:buChar char="•"/>
            </a:pPr>
            <a:r>
              <a:rPr lang="en-US" b="1" u="sng" dirty="0" smtClean="0"/>
              <a:t>Skeletal muscle</a:t>
            </a:r>
          </a:p>
          <a:p>
            <a:pPr lvl="3">
              <a:buFont typeface="Arial" pitchFamily="34" charset="0"/>
              <a:buChar char="•"/>
            </a:pPr>
            <a:r>
              <a:rPr lang="en-US" dirty="0" smtClean="0"/>
              <a:t>Gives us the ability to have voluntary gross and fine movements (gross movements include large movements like the ones involved in walking, while fine movements include fine motor skills such as writing and talking)</a:t>
            </a:r>
          </a:p>
          <a:p>
            <a:pPr lvl="3">
              <a:buFont typeface="Arial" pitchFamily="34" charset="0"/>
              <a:buChar char="•"/>
            </a:pPr>
            <a:r>
              <a:rPr lang="en-US" dirty="0" smtClean="0"/>
              <a:t>Skeletal muscles contract as a reflex to stimuli, such as pulling your hand away from a hot surface</a:t>
            </a:r>
          </a:p>
          <a:p>
            <a:pPr lvl="2">
              <a:buFont typeface="Arial" pitchFamily="34" charset="0"/>
              <a:buChar char="•"/>
            </a:pPr>
            <a:r>
              <a:rPr lang="en-US" b="1" u="sng" dirty="0" smtClean="0"/>
              <a:t>Smooth muscle</a:t>
            </a:r>
          </a:p>
          <a:p>
            <a:pPr lvl="3">
              <a:buFont typeface="Arial" pitchFamily="34" charset="0"/>
              <a:buChar char="•"/>
            </a:pPr>
            <a:r>
              <a:rPr lang="en-US" dirty="0" smtClean="0"/>
              <a:t>Smooth muscles are found in the walls of the stomach and intestines. They aid digestion and help move food along the digestive tract</a:t>
            </a:r>
          </a:p>
          <a:p>
            <a:pPr lvl="3">
              <a:buFont typeface="Arial" pitchFamily="34" charset="0"/>
              <a:buChar char="•"/>
            </a:pPr>
            <a:r>
              <a:rPr lang="en-US" dirty="0" smtClean="0"/>
              <a:t>Smooth muscle contractions are involuntary and characterized by slow movements</a:t>
            </a:r>
          </a:p>
          <a:p>
            <a:pPr lvl="2">
              <a:buFont typeface="Arial" pitchFamily="34" charset="0"/>
              <a:buChar char="•"/>
            </a:pPr>
            <a:r>
              <a:rPr lang="en-US" b="1" u="sng" dirty="0" smtClean="0"/>
              <a:t>Cardiac muscle</a:t>
            </a:r>
          </a:p>
          <a:p>
            <a:pPr lvl="3">
              <a:buFont typeface="Arial" pitchFamily="34" charset="0"/>
              <a:buChar char="•"/>
            </a:pPr>
            <a:r>
              <a:rPr lang="en-US" dirty="0" smtClean="0"/>
              <a:t>Cardiac muscle forms the walls of the heart</a:t>
            </a:r>
          </a:p>
          <a:p>
            <a:pPr lvl="3">
              <a:buFont typeface="Arial" pitchFamily="34" charset="0"/>
              <a:buChar char="•"/>
            </a:pPr>
            <a:r>
              <a:rPr lang="en-US" dirty="0" smtClean="0"/>
              <a:t>Contraction is involuntary and controlled by the heart’s own electrical system</a:t>
            </a:r>
          </a:p>
          <a:p>
            <a:pPr lvl="3">
              <a:buFont typeface="Arial" pitchFamily="34" charset="0"/>
              <a:buChar char="•"/>
            </a:pPr>
            <a:r>
              <a:rPr lang="en-US" dirty="0" smtClean="0"/>
              <a:t>Responsible for receiving blood and pumping it to the lungs and to the rest of the body</a:t>
            </a:r>
          </a:p>
          <a:p>
            <a:pPr lvl="2">
              <a:buFont typeface="Arial" pitchFamily="34" charset="0"/>
              <a:buChar char="•"/>
            </a:pPr>
            <a:endParaRPr lang="en-US" dirty="0"/>
          </a:p>
        </p:txBody>
      </p:sp>
      <p:sp>
        <p:nvSpPr>
          <p:cNvPr id="6" name="TextBox 5"/>
          <p:cNvSpPr txBox="1"/>
          <p:nvPr/>
        </p:nvSpPr>
        <p:spPr>
          <a:xfrm>
            <a:off x="8458200" y="6273225"/>
            <a:ext cx="685800" cy="584775"/>
          </a:xfrm>
          <a:prstGeom prst="rect">
            <a:avLst/>
          </a:prstGeom>
          <a:noFill/>
        </p:spPr>
        <p:txBody>
          <a:bodyPr wrap="square" rtlCol="0">
            <a:spAutoFit/>
          </a:bodyPr>
          <a:lstStyle/>
          <a:p>
            <a:pPr algn="ctr"/>
            <a:r>
              <a:rPr lang="en-US" sz="3200" dirty="0" smtClean="0"/>
              <a:t>64</a:t>
            </a:r>
            <a:endParaRPr lang="en-US" sz="3200" dirty="0"/>
          </a:p>
        </p:txBody>
      </p:sp>
      <p:sp>
        <p:nvSpPr>
          <p:cNvPr id="7" name="TextBox 6"/>
          <p:cNvSpPr txBox="1"/>
          <p:nvPr/>
        </p:nvSpPr>
        <p:spPr>
          <a:xfrm>
            <a:off x="6705600" y="0"/>
            <a:ext cx="2438400" cy="461665"/>
          </a:xfrm>
          <a:prstGeom prst="rect">
            <a:avLst/>
          </a:prstGeom>
          <a:noFill/>
        </p:spPr>
        <p:txBody>
          <a:bodyPr wrap="square" rtlCol="0">
            <a:spAutoFit/>
          </a:bodyPr>
          <a:lstStyle/>
          <a:p>
            <a:pPr algn="ctr"/>
            <a:r>
              <a:rPr lang="en-US" sz="2400" dirty="0" smtClean="0"/>
              <a:t>Muscular System</a:t>
            </a:r>
            <a:endParaRPr lang="en-US" sz="24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609600" y="762000"/>
            <a:ext cx="3505200" cy="4648200"/>
          </a:xfrm>
        </p:spPr>
        <p:txBody>
          <a:bodyPr>
            <a:normAutofit fontScale="62500" lnSpcReduction="20000"/>
          </a:bodyPr>
          <a:lstStyle/>
          <a:p>
            <a:pPr>
              <a:buFont typeface="Arial" pitchFamily="34" charset="0"/>
              <a:buChar char="•"/>
            </a:pPr>
            <a:r>
              <a:rPr lang="en-US" b="0" dirty="0" smtClean="0"/>
              <a:t>Skeletal muscle is </a:t>
            </a:r>
            <a:r>
              <a:rPr lang="en-US" dirty="0" smtClean="0"/>
              <a:t>striated,</a:t>
            </a:r>
            <a:r>
              <a:rPr lang="en-US" b="0" dirty="0" smtClean="0"/>
              <a:t> meaning the muscle fibers contain alternating light and dark bands (striations)</a:t>
            </a:r>
          </a:p>
          <a:p>
            <a:pPr lvl="3">
              <a:buFont typeface="Arial" pitchFamily="34" charset="0"/>
              <a:buChar char="•"/>
            </a:pPr>
            <a:r>
              <a:rPr lang="en-US" sz="2000" dirty="0" smtClean="0"/>
              <a:t>Striations run perpendicular to the direction of the fibers</a:t>
            </a:r>
          </a:p>
          <a:p>
            <a:pPr lvl="4">
              <a:buFont typeface="Arial" pitchFamily="34" charset="0"/>
              <a:buChar char="•"/>
            </a:pPr>
            <a:r>
              <a:rPr lang="en-US" sz="2000" b="1" dirty="0" err="1" smtClean="0"/>
              <a:t>Actin</a:t>
            </a:r>
            <a:r>
              <a:rPr lang="en-US" sz="2000" dirty="0" smtClean="0"/>
              <a:t> filaments make up the light bands (I-bands)</a:t>
            </a:r>
          </a:p>
          <a:p>
            <a:pPr lvl="4">
              <a:buFont typeface="Arial" pitchFamily="34" charset="0"/>
              <a:buChar char="•"/>
            </a:pPr>
            <a:r>
              <a:rPr lang="en-US" sz="2000" b="1" dirty="0" smtClean="0"/>
              <a:t>Myosin</a:t>
            </a:r>
            <a:r>
              <a:rPr lang="en-US" sz="2000" dirty="0" smtClean="0"/>
              <a:t> filaments make up the dark bands (A-bands)</a:t>
            </a:r>
            <a:endParaRPr lang="en-US" sz="2000" b="1" dirty="0" smtClean="0"/>
          </a:p>
          <a:p>
            <a:pPr lvl="3">
              <a:buFont typeface="Arial" pitchFamily="34" charset="0"/>
              <a:buChar char="•"/>
            </a:pPr>
            <a:r>
              <a:rPr lang="en-US" sz="2000" dirty="0" smtClean="0"/>
              <a:t>Skeletal muscle tissue is highly organized, and each cell contains multiple nuclei</a:t>
            </a:r>
          </a:p>
          <a:p>
            <a:pPr>
              <a:buFont typeface="Arial" pitchFamily="34" charset="0"/>
              <a:buChar char="•"/>
            </a:pPr>
            <a:r>
              <a:rPr lang="en-US" b="0" dirty="0" smtClean="0"/>
              <a:t>Not all skeletal muscle fibers have the same structure, because they don’t all have the same function</a:t>
            </a:r>
          </a:p>
          <a:p>
            <a:pPr lvl="3">
              <a:buFont typeface="Arial" pitchFamily="34" charset="0"/>
              <a:buChar char="•"/>
            </a:pPr>
            <a:r>
              <a:rPr lang="en-US" sz="2000" dirty="0" smtClean="0"/>
              <a:t>They vary in color, which is dependent on the amount of </a:t>
            </a:r>
            <a:r>
              <a:rPr lang="en-US" sz="2000" dirty="0" err="1" smtClean="0"/>
              <a:t>myoglobin</a:t>
            </a:r>
            <a:r>
              <a:rPr lang="en-US" sz="2000" dirty="0" smtClean="0"/>
              <a:t> in the muscle tissue</a:t>
            </a:r>
          </a:p>
          <a:p>
            <a:pPr lvl="3"/>
            <a:r>
              <a:rPr lang="en-US" sz="2000" b="0" dirty="0" smtClean="0"/>
              <a:t>They contract with different velocities</a:t>
            </a:r>
          </a:p>
          <a:p>
            <a:pPr lvl="3">
              <a:buNone/>
            </a:pPr>
            <a:r>
              <a:rPr lang="en-US" dirty="0" smtClean="0"/>
              <a:t>	</a:t>
            </a:r>
          </a:p>
          <a:p>
            <a:pPr lvl="3">
              <a:buNone/>
            </a:pPr>
            <a:endParaRPr lang="en-US" b="0" dirty="0"/>
          </a:p>
        </p:txBody>
      </p:sp>
      <p:sp>
        <p:nvSpPr>
          <p:cNvPr id="2" name="Title 1"/>
          <p:cNvSpPr>
            <a:spLocks noGrp="1"/>
          </p:cNvSpPr>
          <p:nvPr>
            <p:ph type="title"/>
          </p:nvPr>
        </p:nvSpPr>
        <p:spPr>
          <a:xfrm>
            <a:off x="822960" y="213360"/>
            <a:ext cx="7520940" cy="548640"/>
          </a:xfrm>
        </p:spPr>
        <p:txBody>
          <a:bodyPr/>
          <a:lstStyle/>
          <a:p>
            <a:r>
              <a:rPr lang="en-US" dirty="0" smtClean="0"/>
              <a:t>Skeletal Muscle</a:t>
            </a:r>
            <a:endParaRPr lang="en-US" dirty="0"/>
          </a:p>
        </p:txBody>
      </p:sp>
      <p:pic>
        <p:nvPicPr>
          <p:cNvPr id="1026" name="Picture 2" descr="http://micro.magnet.fsu.edu/primer/anatomy/brightfieldgallery/images/frogstriatedmusclesmall.jpg"/>
          <p:cNvPicPr>
            <a:picLocks noChangeAspect="1" noChangeArrowheads="1"/>
          </p:cNvPicPr>
          <p:nvPr/>
        </p:nvPicPr>
        <p:blipFill>
          <a:blip r:embed="rId3" cstate="print"/>
          <a:srcRect/>
          <a:stretch>
            <a:fillRect/>
          </a:stretch>
        </p:blipFill>
        <p:spPr bwMode="auto">
          <a:xfrm>
            <a:off x="4572000" y="1447800"/>
            <a:ext cx="3987017" cy="2895600"/>
          </a:xfrm>
          <a:prstGeom prst="rect">
            <a:avLst/>
          </a:prstGeom>
          <a:noFill/>
        </p:spPr>
      </p:pic>
      <p:sp>
        <p:nvSpPr>
          <p:cNvPr id="5" name="TextBox 4"/>
          <p:cNvSpPr txBox="1"/>
          <p:nvPr/>
        </p:nvSpPr>
        <p:spPr>
          <a:xfrm>
            <a:off x="8458200" y="6273225"/>
            <a:ext cx="685800" cy="584775"/>
          </a:xfrm>
          <a:prstGeom prst="rect">
            <a:avLst/>
          </a:prstGeom>
          <a:noFill/>
        </p:spPr>
        <p:txBody>
          <a:bodyPr wrap="square" rtlCol="0">
            <a:spAutoFit/>
          </a:bodyPr>
          <a:lstStyle/>
          <a:p>
            <a:pPr algn="ctr"/>
            <a:r>
              <a:rPr lang="en-US" sz="3200" dirty="0" smtClean="0"/>
              <a:t>65</a:t>
            </a:r>
            <a:endParaRPr lang="en-US" sz="3200" dirty="0"/>
          </a:p>
        </p:txBody>
      </p:sp>
      <p:sp>
        <p:nvSpPr>
          <p:cNvPr id="6" name="TextBox 5"/>
          <p:cNvSpPr txBox="1"/>
          <p:nvPr/>
        </p:nvSpPr>
        <p:spPr>
          <a:xfrm>
            <a:off x="6705600" y="0"/>
            <a:ext cx="2438400" cy="461665"/>
          </a:xfrm>
          <a:prstGeom prst="rect">
            <a:avLst/>
          </a:prstGeom>
          <a:noFill/>
        </p:spPr>
        <p:txBody>
          <a:bodyPr wrap="square" rtlCol="0">
            <a:spAutoFit/>
          </a:bodyPr>
          <a:lstStyle/>
          <a:p>
            <a:pPr algn="ctr"/>
            <a:r>
              <a:rPr lang="en-US" sz="2400" dirty="0" smtClean="0"/>
              <a:t>Muscular System</a:t>
            </a:r>
            <a:endParaRPr lang="en-US" sz="24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85000" lnSpcReduction="10000"/>
          </a:bodyPr>
          <a:lstStyle/>
          <a:p>
            <a:pPr lvl="1">
              <a:buFont typeface="Arial" pitchFamily="34" charset="0"/>
              <a:buChar char="•"/>
            </a:pPr>
            <a:r>
              <a:rPr lang="en-US" b="0" dirty="0" smtClean="0"/>
              <a:t>Thin, elongated muscle cells</a:t>
            </a:r>
          </a:p>
          <a:p>
            <a:pPr lvl="2">
              <a:buFont typeface="Arial" pitchFamily="34" charset="0"/>
              <a:buChar char="•"/>
            </a:pPr>
            <a:r>
              <a:rPr lang="en-US" dirty="0" smtClean="0"/>
              <a:t>Each muscle has a single nucleus</a:t>
            </a:r>
          </a:p>
          <a:p>
            <a:pPr lvl="1">
              <a:buFont typeface="Arial" pitchFamily="34" charset="0"/>
              <a:buChar char="•"/>
            </a:pPr>
            <a:r>
              <a:rPr lang="en-US" b="0" dirty="0" smtClean="0"/>
              <a:t>Smooth muscle tissue is not as organized as skeletal muscle tissue. They are not arranged in a definite striated pattern</a:t>
            </a:r>
          </a:p>
          <a:p>
            <a:pPr lvl="1">
              <a:buFont typeface="Arial" pitchFamily="34" charset="0"/>
              <a:buChar char="•"/>
            </a:pPr>
            <a:r>
              <a:rPr lang="en-US" dirty="0" smtClean="0"/>
              <a:t>Smooth muscle fibers interlace to form layers of muscle tissue rather than bundles</a:t>
            </a:r>
            <a:endParaRPr lang="en-US" b="0" dirty="0"/>
          </a:p>
        </p:txBody>
      </p:sp>
      <p:sp>
        <p:nvSpPr>
          <p:cNvPr id="4" name="Title 3"/>
          <p:cNvSpPr>
            <a:spLocks noGrp="1"/>
          </p:cNvSpPr>
          <p:nvPr>
            <p:ph type="title"/>
          </p:nvPr>
        </p:nvSpPr>
        <p:spPr/>
        <p:txBody>
          <a:bodyPr/>
          <a:lstStyle/>
          <a:p>
            <a:r>
              <a:rPr lang="en-US" dirty="0" smtClean="0"/>
              <a:t>Smooth Muscle</a:t>
            </a:r>
            <a:endParaRPr lang="en-US" dirty="0"/>
          </a:p>
        </p:txBody>
      </p:sp>
      <p:pic>
        <p:nvPicPr>
          <p:cNvPr id="20482" name="Picture 2" descr="http://faculty.clintoncc.suny.edu/faculty/michael.gregory/files/bio%20102/bio%20102%20lectures/animal%20cells%20and%20tissues/Image12.jpg"/>
          <p:cNvPicPr>
            <a:picLocks noChangeAspect="1" noChangeArrowheads="1"/>
          </p:cNvPicPr>
          <p:nvPr/>
        </p:nvPicPr>
        <p:blipFill>
          <a:blip r:embed="rId2" cstate="print"/>
          <a:srcRect/>
          <a:stretch>
            <a:fillRect/>
          </a:stretch>
        </p:blipFill>
        <p:spPr bwMode="auto">
          <a:xfrm>
            <a:off x="4648200" y="1562338"/>
            <a:ext cx="3614011" cy="2704862"/>
          </a:xfrm>
          <a:prstGeom prst="rect">
            <a:avLst/>
          </a:prstGeom>
          <a:noFill/>
        </p:spPr>
      </p:pic>
      <p:sp>
        <p:nvSpPr>
          <p:cNvPr id="5" name="TextBox 4"/>
          <p:cNvSpPr txBox="1"/>
          <p:nvPr/>
        </p:nvSpPr>
        <p:spPr>
          <a:xfrm>
            <a:off x="8458200" y="6273225"/>
            <a:ext cx="685800" cy="584775"/>
          </a:xfrm>
          <a:prstGeom prst="rect">
            <a:avLst/>
          </a:prstGeom>
          <a:noFill/>
        </p:spPr>
        <p:txBody>
          <a:bodyPr wrap="square" rtlCol="0">
            <a:spAutoFit/>
          </a:bodyPr>
          <a:lstStyle/>
          <a:p>
            <a:pPr algn="ctr"/>
            <a:r>
              <a:rPr lang="en-US" sz="3200" dirty="0" smtClean="0"/>
              <a:t>66</a:t>
            </a:r>
            <a:endParaRPr lang="en-US" sz="3200" dirty="0"/>
          </a:p>
        </p:txBody>
      </p:sp>
      <p:sp>
        <p:nvSpPr>
          <p:cNvPr id="6" name="TextBox 5"/>
          <p:cNvSpPr txBox="1"/>
          <p:nvPr/>
        </p:nvSpPr>
        <p:spPr>
          <a:xfrm>
            <a:off x="6705600" y="0"/>
            <a:ext cx="2438400" cy="461665"/>
          </a:xfrm>
          <a:prstGeom prst="rect">
            <a:avLst/>
          </a:prstGeom>
          <a:noFill/>
        </p:spPr>
        <p:txBody>
          <a:bodyPr wrap="square" rtlCol="0">
            <a:spAutoFit/>
          </a:bodyPr>
          <a:lstStyle/>
          <a:p>
            <a:pPr algn="ctr"/>
            <a:r>
              <a:rPr lang="en-US" sz="2400" dirty="0" smtClean="0"/>
              <a:t>Muscular System</a:t>
            </a:r>
            <a:endParaRPr lang="en-US" sz="24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22960" y="914400"/>
            <a:ext cx="3200400" cy="4191000"/>
          </a:xfrm>
        </p:spPr>
        <p:txBody>
          <a:bodyPr>
            <a:normAutofit fontScale="85000" lnSpcReduction="20000"/>
          </a:bodyPr>
          <a:lstStyle/>
          <a:p>
            <a:pPr lvl="1">
              <a:buFont typeface="Arial" pitchFamily="34" charset="0"/>
              <a:buChar char="•"/>
            </a:pPr>
            <a:r>
              <a:rPr lang="en-US" b="0" dirty="0" smtClean="0"/>
              <a:t>Like skeletal muscle tissue:</a:t>
            </a:r>
          </a:p>
          <a:p>
            <a:pPr lvl="2">
              <a:buFont typeface="Arial" pitchFamily="34" charset="0"/>
              <a:buChar char="•"/>
            </a:pPr>
            <a:r>
              <a:rPr lang="en-US" b="0" dirty="0" smtClean="0"/>
              <a:t>cardiac muscle tissue is striated</a:t>
            </a:r>
          </a:p>
          <a:p>
            <a:pPr lvl="2">
              <a:buFont typeface="Arial" pitchFamily="34" charset="0"/>
              <a:buChar char="•"/>
            </a:pPr>
            <a:r>
              <a:rPr lang="en-US" dirty="0" smtClean="0"/>
              <a:t>Each cell contains </a:t>
            </a:r>
            <a:r>
              <a:rPr lang="en-US" smtClean="0"/>
              <a:t>multiple nuclei</a:t>
            </a:r>
            <a:endParaRPr lang="en-US" dirty="0" smtClean="0"/>
          </a:p>
          <a:p>
            <a:pPr lvl="1">
              <a:buFont typeface="Arial" pitchFamily="34" charset="0"/>
              <a:buChar char="•"/>
            </a:pPr>
            <a:r>
              <a:rPr lang="en-US" dirty="0" smtClean="0"/>
              <a:t>Cardiac muscle cells are shorter than skeletal muscle fibers, and the striations are not as obvious as the ones seen in skeletal muscle</a:t>
            </a:r>
          </a:p>
          <a:p>
            <a:pPr lvl="1">
              <a:buFont typeface="Arial" pitchFamily="34" charset="0"/>
              <a:buChar char="•"/>
            </a:pPr>
            <a:r>
              <a:rPr lang="en-US" dirty="0" smtClean="0"/>
              <a:t>Have </a:t>
            </a:r>
            <a:r>
              <a:rPr lang="en-US" b="1" dirty="0" smtClean="0"/>
              <a:t>intercalated disks </a:t>
            </a:r>
            <a:r>
              <a:rPr lang="en-US" dirty="0" smtClean="0"/>
              <a:t>to connect muscle fibers</a:t>
            </a:r>
          </a:p>
          <a:p>
            <a:pPr lvl="2">
              <a:buFont typeface="Arial" pitchFamily="34" charset="0"/>
              <a:buChar char="•"/>
            </a:pPr>
            <a:r>
              <a:rPr lang="en-US" dirty="0" smtClean="0"/>
              <a:t>Because of this, cardiac muscle cannot cramp</a:t>
            </a:r>
          </a:p>
          <a:p>
            <a:pPr lvl="1">
              <a:buNone/>
            </a:pPr>
            <a:endParaRPr lang="en-US" dirty="0" smtClean="0"/>
          </a:p>
        </p:txBody>
      </p:sp>
      <p:sp>
        <p:nvSpPr>
          <p:cNvPr id="4" name="Title 3"/>
          <p:cNvSpPr>
            <a:spLocks noGrp="1"/>
          </p:cNvSpPr>
          <p:nvPr>
            <p:ph type="title"/>
          </p:nvPr>
        </p:nvSpPr>
        <p:spPr/>
        <p:txBody>
          <a:bodyPr/>
          <a:lstStyle/>
          <a:p>
            <a:r>
              <a:rPr lang="en-US" dirty="0" smtClean="0"/>
              <a:t>Cardiac Muscle</a:t>
            </a:r>
            <a:endParaRPr lang="en-US" dirty="0"/>
          </a:p>
        </p:txBody>
      </p:sp>
      <p:pic>
        <p:nvPicPr>
          <p:cNvPr id="19458" name="Picture 2" descr="http://biologyonline.us/Online%20Human%20Biology/HB%20Lab/HB%20Lab%205/images/cardiac_muscle.jpg"/>
          <p:cNvPicPr>
            <a:picLocks noChangeAspect="1" noChangeArrowheads="1"/>
          </p:cNvPicPr>
          <p:nvPr/>
        </p:nvPicPr>
        <p:blipFill>
          <a:blip r:embed="rId2" cstate="print"/>
          <a:srcRect/>
          <a:stretch>
            <a:fillRect/>
          </a:stretch>
        </p:blipFill>
        <p:spPr bwMode="auto">
          <a:xfrm>
            <a:off x="4419600" y="1600200"/>
            <a:ext cx="3958610" cy="2571751"/>
          </a:xfrm>
          <a:prstGeom prst="rect">
            <a:avLst/>
          </a:prstGeom>
          <a:noFill/>
        </p:spPr>
      </p:pic>
      <p:sp>
        <p:nvSpPr>
          <p:cNvPr id="5" name="TextBox 4"/>
          <p:cNvSpPr txBox="1"/>
          <p:nvPr/>
        </p:nvSpPr>
        <p:spPr>
          <a:xfrm>
            <a:off x="8458200" y="6273225"/>
            <a:ext cx="685800" cy="584775"/>
          </a:xfrm>
          <a:prstGeom prst="rect">
            <a:avLst/>
          </a:prstGeom>
          <a:noFill/>
        </p:spPr>
        <p:txBody>
          <a:bodyPr wrap="square" rtlCol="0">
            <a:spAutoFit/>
          </a:bodyPr>
          <a:lstStyle/>
          <a:p>
            <a:pPr algn="ctr"/>
            <a:r>
              <a:rPr lang="en-US" sz="3200" dirty="0" smtClean="0"/>
              <a:t>67</a:t>
            </a:r>
            <a:endParaRPr lang="en-US" sz="3200" dirty="0"/>
          </a:p>
        </p:txBody>
      </p:sp>
      <p:sp>
        <p:nvSpPr>
          <p:cNvPr id="6" name="TextBox 5"/>
          <p:cNvSpPr txBox="1"/>
          <p:nvPr/>
        </p:nvSpPr>
        <p:spPr>
          <a:xfrm>
            <a:off x="6705600" y="0"/>
            <a:ext cx="2438400" cy="461665"/>
          </a:xfrm>
          <a:prstGeom prst="rect">
            <a:avLst/>
          </a:prstGeom>
          <a:noFill/>
        </p:spPr>
        <p:txBody>
          <a:bodyPr wrap="square" rtlCol="0">
            <a:spAutoFit/>
          </a:bodyPr>
          <a:lstStyle/>
          <a:p>
            <a:pPr algn="ctr"/>
            <a:r>
              <a:rPr lang="en-US" sz="2400" dirty="0" smtClean="0"/>
              <a:t>Muscular System</a:t>
            </a:r>
            <a:endParaRPr lang="en-US" sz="24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US"/>
          </a:p>
        </p:txBody>
      </p:sp>
      <p:sp>
        <p:nvSpPr>
          <p:cNvPr id="3" name="Content Placeholder 2"/>
          <p:cNvSpPr>
            <a:spLocks noGrp="1"/>
          </p:cNvSpPr>
          <p:nvPr>
            <p:ph sz="half" idx="2"/>
          </p:nvPr>
        </p:nvSpPr>
        <p:spPr/>
        <p:txBody>
          <a:bodyPr/>
          <a:lstStyle/>
          <a:p>
            <a:endParaRPr lang="en-US"/>
          </a:p>
        </p:txBody>
      </p:sp>
      <p:sp>
        <p:nvSpPr>
          <p:cNvPr id="4" name="Title 3"/>
          <p:cNvSpPr>
            <a:spLocks noGrp="1"/>
          </p:cNvSpPr>
          <p:nvPr>
            <p:ph type="title"/>
          </p:nvPr>
        </p:nvSpPr>
        <p:spPr/>
        <p:txBody>
          <a:bodyPr/>
          <a:lstStyle/>
          <a:p>
            <a:r>
              <a:rPr lang="en-US" dirty="0" smtClean="0"/>
              <a:t>&lt;muscle tissues drawing&gt;</a:t>
            </a:r>
            <a:endParaRPr lang="en-US" dirty="0"/>
          </a:p>
        </p:txBody>
      </p:sp>
      <p:sp>
        <p:nvSpPr>
          <p:cNvPr id="5" name="TextBox 4"/>
          <p:cNvSpPr txBox="1"/>
          <p:nvPr/>
        </p:nvSpPr>
        <p:spPr>
          <a:xfrm>
            <a:off x="8458200" y="6273225"/>
            <a:ext cx="685800" cy="584775"/>
          </a:xfrm>
          <a:prstGeom prst="rect">
            <a:avLst/>
          </a:prstGeom>
          <a:noFill/>
        </p:spPr>
        <p:txBody>
          <a:bodyPr wrap="square" rtlCol="0">
            <a:spAutoFit/>
          </a:bodyPr>
          <a:lstStyle/>
          <a:p>
            <a:pPr algn="ctr"/>
            <a:r>
              <a:rPr lang="en-US" sz="3200" dirty="0" smtClean="0"/>
              <a:t>68</a:t>
            </a:r>
            <a:endParaRPr lang="en-US" sz="3200" dirty="0"/>
          </a:p>
        </p:txBody>
      </p:sp>
      <p:sp>
        <p:nvSpPr>
          <p:cNvPr id="6" name="TextBox 5"/>
          <p:cNvSpPr txBox="1"/>
          <p:nvPr/>
        </p:nvSpPr>
        <p:spPr>
          <a:xfrm>
            <a:off x="6705600" y="0"/>
            <a:ext cx="2438400" cy="461665"/>
          </a:xfrm>
          <a:prstGeom prst="rect">
            <a:avLst/>
          </a:prstGeom>
          <a:noFill/>
        </p:spPr>
        <p:txBody>
          <a:bodyPr wrap="square" rtlCol="0">
            <a:spAutoFit/>
          </a:bodyPr>
          <a:lstStyle/>
          <a:p>
            <a:pPr algn="ctr"/>
            <a:r>
              <a:rPr lang="en-US" sz="2400" dirty="0" smtClean="0"/>
              <a:t>Muscular System</a:t>
            </a:r>
            <a:endParaRPr lang="en-US"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1665"/>
            <a:ext cx="9144000" cy="593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515873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AP Bio Scanned Pictures\alyssa bodysystem scans.t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458200" y="6273225"/>
            <a:ext cx="685800" cy="584775"/>
          </a:xfrm>
          <a:prstGeom prst="rect">
            <a:avLst/>
          </a:prstGeom>
          <a:noFill/>
        </p:spPr>
        <p:txBody>
          <a:bodyPr wrap="square" rtlCol="0">
            <a:spAutoFit/>
          </a:bodyPr>
          <a:lstStyle/>
          <a:p>
            <a:pPr algn="ctr"/>
            <a:r>
              <a:rPr lang="en-US" sz="3200" dirty="0" smtClean="0"/>
              <a:t>69</a:t>
            </a:r>
            <a:endParaRPr lang="en-US" sz="3200" dirty="0"/>
          </a:p>
        </p:txBody>
      </p:sp>
      <p:sp>
        <p:nvSpPr>
          <p:cNvPr id="7" name="TextBox 6"/>
          <p:cNvSpPr txBox="1"/>
          <p:nvPr/>
        </p:nvSpPr>
        <p:spPr>
          <a:xfrm>
            <a:off x="6705600" y="0"/>
            <a:ext cx="2438400" cy="461665"/>
          </a:xfrm>
          <a:prstGeom prst="rect">
            <a:avLst/>
          </a:prstGeom>
          <a:noFill/>
        </p:spPr>
        <p:txBody>
          <a:bodyPr wrap="square" rtlCol="0">
            <a:spAutoFit/>
          </a:bodyPr>
          <a:lstStyle/>
          <a:p>
            <a:pPr algn="ctr"/>
            <a:r>
              <a:rPr lang="en-US" sz="2400" dirty="0" smtClean="0"/>
              <a:t>Muscular System</a:t>
            </a:r>
            <a:endParaRPr lang="en-US" sz="2400" dirty="0"/>
          </a:p>
        </p:txBody>
      </p:sp>
    </p:spTree>
    <p:extLst>
      <p:ext uri="{BB962C8B-B14F-4D97-AF65-F5344CB8AC3E}">
        <p14:creationId xmlns:p14="http://schemas.microsoft.com/office/powerpoint/2010/main" val="26258803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22960" y="900684"/>
            <a:ext cx="7863840" cy="4325112"/>
          </a:xfrm>
        </p:spPr>
        <p:txBody>
          <a:bodyPr>
            <a:normAutofit/>
          </a:bodyPr>
          <a:lstStyle/>
          <a:p>
            <a:pPr marL="288036" lvl="1" indent="-457200">
              <a:buFont typeface="Arial" pitchFamily="34" charset="0"/>
              <a:buChar char="•"/>
            </a:pPr>
            <a:r>
              <a:rPr lang="en-US" dirty="0" smtClean="0"/>
              <a:t>The sliding filament theory explains how skeletal muscles contract</a:t>
            </a:r>
          </a:p>
          <a:p>
            <a:pPr marL="288036" lvl="1" indent="-457200">
              <a:buFont typeface="Arial" pitchFamily="34" charset="0"/>
              <a:buChar char="•"/>
            </a:pPr>
            <a:r>
              <a:rPr lang="en-US" dirty="0" smtClean="0"/>
              <a:t>Six main steps:</a:t>
            </a:r>
          </a:p>
          <a:p>
            <a:pPr marL="973836" lvl="4" indent="-457200">
              <a:buFont typeface="+mj-lt"/>
              <a:buAutoNum type="arabicPeriod"/>
            </a:pPr>
            <a:r>
              <a:rPr lang="en-US" dirty="0" smtClean="0"/>
              <a:t>Influx of calcium triggers the exposure of binding sites on actin</a:t>
            </a:r>
          </a:p>
          <a:p>
            <a:pPr marL="973836" lvl="4" indent="-457200">
              <a:buFont typeface="+mj-lt"/>
              <a:buAutoNum type="arabicPeriod"/>
            </a:pPr>
            <a:r>
              <a:rPr lang="en-US" dirty="0" smtClean="0"/>
              <a:t>Myosin binds to actin</a:t>
            </a:r>
          </a:p>
          <a:p>
            <a:pPr marL="973836" lvl="4" indent="-457200">
              <a:buFont typeface="+mj-lt"/>
              <a:buAutoNum type="arabicPeriod"/>
            </a:pPr>
            <a:r>
              <a:rPr lang="en-US" dirty="0" smtClean="0"/>
              <a:t>The power stroke of the cross bridges causes the sliding of the thin filaments</a:t>
            </a:r>
          </a:p>
          <a:p>
            <a:pPr marL="973836" lvl="4" indent="-457200">
              <a:buFont typeface="+mj-lt"/>
              <a:buAutoNum type="arabicPeriod"/>
            </a:pPr>
            <a:r>
              <a:rPr lang="en-US" dirty="0" smtClean="0"/>
              <a:t>ATP binds to the cross bridge, and the cross bridge disconnects from actin</a:t>
            </a:r>
          </a:p>
          <a:p>
            <a:pPr marL="973836" lvl="4" indent="-457200">
              <a:buFont typeface="+mj-lt"/>
              <a:buAutoNum type="arabicPeriod"/>
            </a:pPr>
            <a:r>
              <a:rPr lang="en-US" dirty="0" smtClean="0"/>
              <a:t>Hydrolysis of ATP leads to re-</a:t>
            </a:r>
            <a:r>
              <a:rPr lang="en-US" dirty="0" err="1" smtClean="0"/>
              <a:t>energyzing</a:t>
            </a:r>
            <a:r>
              <a:rPr lang="en-US" dirty="0" smtClean="0"/>
              <a:t> and repositioning of the cross bridge</a:t>
            </a:r>
          </a:p>
          <a:p>
            <a:pPr marL="973836" lvl="4" indent="-457200">
              <a:buFont typeface="+mj-lt"/>
              <a:buAutoNum type="arabicPeriod"/>
            </a:pPr>
            <a:r>
              <a:rPr lang="en-US" dirty="0" smtClean="0"/>
              <a:t>Calcium ions are transported back into the sarcoplasmic reticulum</a:t>
            </a:r>
          </a:p>
          <a:p>
            <a:pPr marL="745236" lvl="3" indent="-457200">
              <a:buFont typeface="Arial" pitchFamily="34" charset="0"/>
              <a:buChar char="•"/>
            </a:pPr>
            <a:endParaRPr lang="en-US" dirty="0" smtClean="0"/>
          </a:p>
          <a:p>
            <a:pPr marL="516636" lvl="2" indent="-457200">
              <a:buFont typeface="Arial" pitchFamily="34" charset="0"/>
              <a:buChar char="•"/>
            </a:pPr>
            <a:endParaRPr lang="en-US" dirty="0"/>
          </a:p>
        </p:txBody>
      </p:sp>
      <p:sp>
        <p:nvSpPr>
          <p:cNvPr id="4" name="Title 3"/>
          <p:cNvSpPr>
            <a:spLocks noGrp="1"/>
          </p:cNvSpPr>
          <p:nvPr>
            <p:ph type="title"/>
          </p:nvPr>
        </p:nvSpPr>
        <p:spPr/>
        <p:txBody>
          <a:bodyPr/>
          <a:lstStyle/>
          <a:p>
            <a:r>
              <a:rPr lang="en-US" dirty="0" smtClean="0"/>
              <a:t>The Sliding Filament Theory</a:t>
            </a:r>
            <a:endParaRPr lang="en-US" dirty="0"/>
          </a:p>
        </p:txBody>
      </p:sp>
      <p:sp>
        <p:nvSpPr>
          <p:cNvPr id="5" name="TextBox 4"/>
          <p:cNvSpPr txBox="1"/>
          <p:nvPr/>
        </p:nvSpPr>
        <p:spPr>
          <a:xfrm>
            <a:off x="8458200" y="6273225"/>
            <a:ext cx="685800" cy="584775"/>
          </a:xfrm>
          <a:prstGeom prst="rect">
            <a:avLst/>
          </a:prstGeom>
          <a:noFill/>
        </p:spPr>
        <p:txBody>
          <a:bodyPr wrap="square" rtlCol="0">
            <a:spAutoFit/>
          </a:bodyPr>
          <a:lstStyle/>
          <a:p>
            <a:pPr algn="ctr"/>
            <a:r>
              <a:rPr lang="en-US" sz="3200" dirty="0" smtClean="0"/>
              <a:t>70</a:t>
            </a:r>
            <a:endParaRPr lang="en-US" sz="3200" dirty="0"/>
          </a:p>
        </p:txBody>
      </p:sp>
      <p:sp>
        <p:nvSpPr>
          <p:cNvPr id="6" name="TextBox 5"/>
          <p:cNvSpPr txBox="1"/>
          <p:nvPr/>
        </p:nvSpPr>
        <p:spPr>
          <a:xfrm>
            <a:off x="6705600" y="0"/>
            <a:ext cx="2438400" cy="461665"/>
          </a:xfrm>
          <a:prstGeom prst="rect">
            <a:avLst/>
          </a:prstGeom>
          <a:noFill/>
        </p:spPr>
        <p:txBody>
          <a:bodyPr wrap="square" rtlCol="0">
            <a:spAutoFit/>
          </a:bodyPr>
          <a:lstStyle/>
          <a:p>
            <a:pPr algn="ctr"/>
            <a:r>
              <a:rPr lang="en-US" sz="2400" dirty="0" smtClean="0"/>
              <a:t>Muscular System</a:t>
            </a:r>
            <a:endParaRPr lang="en-US" sz="2400" dirty="0"/>
          </a:p>
        </p:txBody>
      </p:sp>
    </p:spTree>
    <p:extLst>
      <p:ext uri="{BB962C8B-B14F-4D97-AF65-F5344CB8AC3E}">
        <p14:creationId xmlns:p14="http://schemas.microsoft.com/office/powerpoint/2010/main" val="7559079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22960" y="1097280"/>
            <a:ext cx="7635240" cy="3712464"/>
          </a:xfrm>
        </p:spPr>
        <p:txBody>
          <a:bodyPr>
            <a:normAutofit/>
          </a:bodyPr>
          <a:lstStyle/>
          <a:p>
            <a:pPr marL="288036" lvl="1" indent="-457200">
              <a:buFont typeface="Arial" pitchFamily="34" charset="0"/>
              <a:buChar char="•"/>
            </a:pPr>
            <a:endParaRPr lang="en-US" b="1" dirty="0" smtClean="0"/>
          </a:p>
          <a:p>
            <a:pPr marL="288036" lvl="1" indent="-457200">
              <a:buFont typeface="Arial" pitchFamily="34" charset="0"/>
              <a:buChar char="•"/>
            </a:pPr>
            <a:r>
              <a:rPr lang="en-US" b="1" dirty="0" smtClean="0"/>
              <a:t>Acetylcholine</a:t>
            </a:r>
            <a:r>
              <a:rPr lang="en-US" dirty="0" smtClean="0"/>
              <a:t>, a neurotransmitter, crosses the neuromuscular junction and binds to an acetylcholine receptor site</a:t>
            </a:r>
            <a:endParaRPr lang="en-US" b="1" dirty="0" smtClean="0"/>
          </a:p>
          <a:p>
            <a:pPr marL="288036" lvl="1" indent="-457200">
              <a:buFont typeface="Arial" pitchFamily="34" charset="0"/>
              <a:buChar char="•"/>
            </a:pPr>
            <a:r>
              <a:rPr lang="en-US" dirty="0" smtClean="0"/>
              <a:t>Acetylcholine causes calcium pumps to pump calcium ions out of the sarcoplasmic reticulum, where they have been heavily concentrated</a:t>
            </a:r>
          </a:p>
          <a:p>
            <a:pPr marL="288036" lvl="1" indent="-457200">
              <a:buFont typeface="Arial" pitchFamily="34" charset="0"/>
              <a:buChar char="•"/>
            </a:pPr>
            <a:r>
              <a:rPr lang="en-US" dirty="0" smtClean="0"/>
              <a:t>Calcium triggers the exposure of binding sites on actin</a:t>
            </a:r>
            <a:endParaRPr lang="en-US" dirty="0"/>
          </a:p>
        </p:txBody>
      </p:sp>
      <p:sp>
        <p:nvSpPr>
          <p:cNvPr id="4" name="Title 3"/>
          <p:cNvSpPr>
            <a:spLocks noGrp="1"/>
          </p:cNvSpPr>
          <p:nvPr>
            <p:ph type="title"/>
          </p:nvPr>
        </p:nvSpPr>
        <p:spPr/>
        <p:txBody>
          <a:bodyPr/>
          <a:lstStyle/>
          <a:p>
            <a:r>
              <a:rPr lang="en-US" dirty="0" smtClean="0"/>
              <a:t>The Sliding Filament Theory – Step 1</a:t>
            </a:r>
            <a:endParaRPr lang="en-US" dirty="0"/>
          </a:p>
        </p:txBody>
      </p:sp>
      <p:sp>
        <p:nvSpPr>
          <p:cNvPr id="5" name="TextBox 4"/>
          <p:cNvSpPr txBox="1"/>
          <p:nvPr/>
        </p:nvSpPr>
        <p:spPr>
          <a:xfrm>
            <a:off x="8458200" y="6273225"/>
            <a:ext cx="685800" cy="584775"/>
          </a:xfrm>
          <a:prstGeom prst="rect">
            <a:avLst/>
          </a:prstGeom>
          <a:noFill/>
        </p:spPr>
        <p:txBody>
          <a:bodyPr wrap="square" rtlCol="0">
            <a:spAutoFit/>
          </a:bodyPr>
          <a:lstStyle/>
          <a:p>
            <a:pPr algn="ctr"/>
            <a:r>
              <a:rPr lang="en-US" sz="3200" dirty="0" smtClean="0"/>
              <a:t>71</a:t>
            </a:r>
            <a:endParaRPr lang="en-US" sz="3200" dirty="0"/>
          </a:p>
        </p:txBody>
      </p:sp>
      <p:sp>
        <p:nvSpPr>
          <p:cNvPr id="6" name="TextBox 5"/>
          <p:cNvSpPr txBox="1"/>
          <p:nvPr/>
        </p:nvSpPr>
        <p:spPr>
          <a:xfrm>
            <a:off x="6705600" y="0"/>
            <a:ext cx="2438400" cy="461665"/>
          </a:xfrm>
          <a:prstGeom prst="rect">
            <a:avLst/>
          </a:prstGeom>
          <a:noFill/>
        </p:spPr>
        <p:txBody>
          <a:bodyPr wrap="square" rtlCol="0">
            <a:spAutoFit/>
          </a:bodyPr>
          <a:lstStyle/>
          <a:p>
            <a:pPr algn="ctr"/>
            <a:r>
              <a:rPr lang="en-US" sz="2400" dirty="0" smtClean="0"/>
              <a:t>Muscular System</a:t>
            </a:r>
            <a:endParaRPr lang="en-US" sz="2400" dirty="0"/>
          </a:p>
        </p:txBody>
      </p:sp>
    </p:spTree>
    <p:extLst>
      <p:ext uri="{BB962C8B-B14F-4D97-AF65-F5344CB8AC3E}">
        <p14:creationId xmlns:p14="http://schemas.microsoft.com/office/powerpoint/2010/main" val="18161580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22960" y="1240536"/>
            <a:ext cx="7406640" cy="3712464"/>
          </a:xfrm>
        </p:spPr>
        <p:txBody>
          <a:bodyPr>
            <a:normAutofit fontScale="92500" lnSpcReduction="20000"/>
          </a:bodyPr>
          <a:lstStyle/>
          <a:p>
            <a:pPr lvl="1"/>
            <a:r>
              <a:rPr lang="en-US" dirty="0" smtClean="0"/>
              <a:t>Once calcium has exposed the binding sites of actin, myosin and actin come into contact and bind together, forming </a:t>
            </a:r>
            <a:r>
              <a:rPr lang="en-US" b="1" dirty="0" smtClean="0"/>
              <a:t>myosin </a:t>
            </a:r>
            <a:r>
              <a:rPr lang="en-US" b="1" dirty="0" err="1" smtClean="0"/>
              <a:t>crossbridges</a:t>
            </a:r>
            <a:endParaRPr lang="en-US" dirty="0" smtClean="0"/>
          </a:p>
          <a:p>
            <a:pPr lvl="2"/>
            <a:r>
              <a:rPr lang="en-US" dirty="0" smtClean="0"/>
              <a:t>At this point, myosin is in a high-energy state</a:t>
            </a:r>
          </a:p>
          <a:p>
            <a:pPr lvl="1"/>
            <a:r>
              <a:rPr lang="en-US" dirty="0" smtClean="0"/>
              <a:t>The binding of actin and myosin causes myosin (thick filaments) to pull actin (thin filaments), causing </a:t>
            </a:r>
            <a:r>
              <a:rPr lang="en-US" b="1" dirty="0" smtClean="0"/>
              <a:t>sliding of actin and myosin filaments</a:t>
            </a:r>
            <a:endParaRPr lang="en-US" dirty="0" smtClean="0"/>
          </a:p>
          <a:p>
            <a:pPr lvl="2"/>
            <a:r>
              <a:rPr lang="en-US" dirty="0" smtClean="0"/>
              <a:t>Actin and myosin will remain bound together in this state unless they are pulled apart</a:t>
            </a:r>
          </a:p>
          <a:p>
            <a:pPr lvl="1"/>
            <a:r>
              <a:rPr lang="en-US" dirty="0" smtClean="0"/>
              <a:t>During this step, the shape of the myosin head changes, causing the ADP + Pi that has remained attached to the myosin head to fall out. This allows more ATP to bind to myosin</a:t>
            </a:r>
          </a:p>
        </p:txBody>
      </p:sp>
      <p:sp>
        <p:nvSpPr>
          <p:cNvPr id="4" name="Title 3"/>
          <p:cNvSpPr>
            <a:spLocks noGrp="1"/>
          </p:cNvSpPr>
          <p:nvPr>
            <p:ph type="title"/>
          </p:nvPr>
        </p:nvSpPr>
        <p:spPr/>
        <p:txBody>
          <a:bodyPr/>
          <a:lstStyle/>
          <a:p>
            <a:r>
              <a:rPr lang="en-US" dirty="0" smtClean="0"/>
              <a:t>The Sliding Filament Theory – Steps 2 &amp; 3</a:t>
            </a:r>
            <a:endParaRPr lang="en-US" dirty="0"/>
          </a:p>
        </p:txBody>
      </p:sp>
      <p:sp>
        <p:nvSpPr>
          <p:cNvPr id="5" name="TextBox 4"/>
          <p:cNvSpPr txBox="1"/>
          <p:nvPr/>
        </p:nvSpPr>
        <p:spPr>
          <a:xfrm>
            <a:off x="8458200" y="6273225"/>
            <a:ext cx="685800" cy="584775"/>
          </a:xfrm>
          <a:prstGeom prst="rect">
            <a:avLst/>
          </a:prstGeom>
          <a:noFill/>
        </p:spPr>
        <p:txBody>
          <a:bodyPr wrap="square" rtlCol="0">
            <a:spAutoFit/>
          </a:bodyPr>
          <a:lstStyle/>
          <a:p>
            <a:pPr algn="ctr"/>
            <a:r>
              <a:rPr lang="en-US" sz="3200" dirty="0" smtClean="0"/>
              <a:t>72</a:t>
            </a:r>
            <a:endParaRPr lang="en-US" sz="3200" dirty="0"/>
          </a:p>
        </p:txBody>
      </p:sp>
      <p:sp>
        <p:nvSpPr>
          <p:cNvPr id="6" name="TextBox 5"/>
          <p:cNvSpPr txBox="1"/>
          <p:nvPr/>
        </p:nvSpPr>
        <p:spPr>
          <a:xfrm>
            <a:off x="6705600" y="0"/>
            <a:ext cx="2438400" cy="461665"/>
          </a:xfrm>
          <a:prstGeom prst="rect">
            <a:avLst/>
          </a:prstGeom>
          <a:noFill/>
        </p:spPr>
        <p:txBody>
          <a:bodyPr wrap="square" rtlCol="0">
            <a:spAutoFit/>
          </a:bodyPr>
          <a:lstStyle/>
          <a:p>
            <a:pPr algn="ctr"/>
            <a:r>
              <a:rPr lang="en-US" sz="2400" dirty="0" smtClean="0"/>
              <a:t>Muscular System</a:t>
            </a:r>
            <a:endParaRPr lang="en-US" sz="2400" dirty="0"/>
          </a:p>
        </p:txBody>
      </p:sp>
    </p:spTree>
    <p:extLst>
      <p:ext uri="{BB962C8B-B14F-4D97-AF65-F5344CB8AC3E}">
        <p14:creationId xmlns:p14="http://schemas.microsoft.com/office/powerpoint/2010/main" val="1622094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970576" y="2010397"/>
            <a:ext cx="5650992" cy="1207509"/>
          </a:xfrm>
        </p:spPr>
        <p:txBody>
          <a:bodyPr/>
          <a:lstStyle/>
          <a:p>
            <a:r>
              <a:rPr lang="en-US" dirty="0" smtClean="0"/>
              <a:t>The Endocrine System</a:t>
            </a:r>
            <a:endParaRPr lang="en-US" dirty="0"/>
          </a:p>
        </p:txBody>
      </p:sp>
      <p:sp>
        <p:nvSpPr>
          <p:cNvPr id="3" name="TextBox 2"/>
          <p:cNvSpPr txBox="1"/>
          <p:nvPr/>
        </p:nvSpPr>
        <p:spPr>
          <a:xfrm>
            <a:off x="8458200" y="6273225"/>
            <a:ext cx="685800" cy="584775"/>
          </a:xfrm>
          <a:prstGeom prst="rect">
            <a:avLst/>
          </a:prstGeom>
          <a:noFill/>
        </p:spPr>
        <p:txBody>
          <a:bodyPr wrap="square" rtlCol="0">
            <a:spAutoFit/>
          </a:bodyPr>
          <a:lstStyle/>
          <a:p>
            <a:pPr algn="ctr"/>
            <a:r>
              <a:rPr lang="en-US" sz="3200" dirty="0"/>
              <a:t>1</a:t>
            </a:r>
          </a:p>
        </p:txBody>
      </p:sp>
    </p:spTree>
    <p:extLst>
      <p:ext uri="{BB962C8B-B14F-4D97-AF65-F5344CB8AC3E}">
        <p14:creationId xmlns:p14="http://schemas.microsoft.com/office/powerpoint/2010/main" val="201463129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22960" y="990600"/>
            <a:ext cx="7635240" cy="3855720"/>
          </a:xfrm>
        </p:spPr>
        <p:txBody>
          <a:bodyPr>
            <a:normAutofit/>
          </a:bodyPr>
          <a:lstStyle/>
          <a:p>
            <a:pPr lvl="2" indent="-342900"/>
            <a:r>
              <a:rPr lang="en-US" sz="2200" dirty="0" smtClean="0"/>
              <a:t>At this time, myosin is in a low-energy state</a:t>
            </a:r>
          </a:p>
          <a:p>
            <a:pPr lvl="3" indent="-342900"/>
            <a:r>
              <a:rPr lang="en-US" dirty="0" smtClean="0"/>
              <a:t>There is a low supply of ATP, and myosin needs more ATP in order to have another power stroke</a:t>
            </a:r>
          </a:p>
          <a:p>
            <a:pPr lvl="2" indent="-342900"/>
            <a:r>
              <a:rPr lang="en-US" sz="2200" dirty="0" smtClean="0"/>
              <a:t>The absence of ATP prevents myosin from remaining attached to actin. As a result, the myosin head falls off the actin</a:t>
            </a:r>
          </a:p>
          <a:p>
            <a:pPr lvl="2" indent="-342900"/>
            <a:r>
              <a:rPr lang="en-US" sz="2200" dirty="0" smtClean="0"/>
              <a:t>When the ATP is attached to the myosin head, the ATP must be hydrolyzed in order to provide energy. Once the ATP is hydrolyzed, the products (ADP + Pi) remain in the ATP-binding site</a:t>
            </a:r>
          </a:p>
          <a:p>
            <a:pPr lvl="4" indent="-342900"/>
            <a:r>
              <a:rPr lang="en-US" dirty="0" smtClean="0"/>
              <a:t>Causes myosin to be in a high-energy state once again</a:t>
            </a:r>
          </a:p>
        </p:txBody>
      </p:sp>
      <p:sp>
        <p:nvSpPr>
          <p:cNvPr id="4" name="Title 3"/>
          <p:cNvSpPr>
            <a:spLocks noGrp="1"/>
          </p:cNvSpPr>
          <p:nvPr>
            <p:ph type="title"/>
          </p:nvPr>
        </p:nvSpPr>
        <p:spPr/>
        <p:txBody>
          <a:bodyPr/>
          <a:lstStyle/>
          <a:p>
            <a:r>
              <a:rPr lang="en-US" dirty="0" smtClean="0"/>
              <a:t>The Sliding Filament Theory – Steps 4 &amp; 5</a:t>
            </a:r>
            <a:endParaRPr lang="en-US" dirty="0"/>
          </a:p>
        </p:txBody>
      </p:sp>
      <p:sp>
        <p:nvSpPr>
          <p:cNvPr id="5" name="TextBox 4"/>
          <p:cNvSpPr txBox="1"/>
          <p:nvPr/>
        </p:nvSpPr>
        <p:spPr>
          <a:xfrm>
            <a:off x="8458200" y="6273225"/>
            <a:ext cx="685800" cy="584775"/>
          </a:xfrm>
          <a:prstGeom prst="rect">
            <a:avLst/>
          </a:prstGeom>
          <a:noFill/>
        </p:spPr>
        <p:txBody>
          <a:bodyPr wrap="square" rtlCol="0">
            <a:spAutoFit/>
          </a:bodyPr>
          <a:lstStyle/>
          <a:p>
            <a:pPr algn="ctr"/>
            <a:r>
              <a:rPr lang="en-US" sz="3200" dirty="0" smtClean="0"/>
              <a:t>73</a:t>
            </a:r>
            <a:endParaRPr lang="en-US" sz="3200" dirty="0"/>
          </a:p>
        </p:txBody>
      </p:sp>
      <p:sp>
        <p:nvSpPr>
          <p:cNvPr id="6" name="TextBox 5"/>
          <p:cNvSpPr txBox="1"/>
          <p:nvPr/>
        </p:nvSpPr>
        <p:spPr>
          <a:xfrm>
            <a:off x="6705600" y="0"/>
            <a:ext cx="2438400" cy="461665"/>
          </a:xfrm>
          <a:prstGeom prst="rect">
            <a:avLst/>
          </a:prstGeom>
          <a:noFill/>
        </p:spPr>
        <p:txBody>
          <a:bodyPr wrap="square" rtlCol="0">
            <a:spAutoFit/>
          </a:bodyPr>
          <a:lstStyle/>
          <a:p>
            <a:pPr algn="ctr"/>
            <a:r>
              <a:rPr lang="en-US" sz="2400" dirty="0" smtClean="0"/>
              <a:t>Muscular System</a:t>
            </a:r>
            <a:endParaRPr lang="en-US" sz="2400" dirty="0"/>
          </a:p>
        </p:txBody>
      </p:sp>
    </p:spTree>
    <p:extLst>
      <p:ext uri="{BB962C8B-B14F-4D97-AF65-F5344CB8AC3E}">
        <p14:creationId xmlns:p14="http://schemas.microsoft.com/office/powerpoint/2010/main" val="19639889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22960" y="1240536"/>
            <a:ext cx="7482840" cy="3712464"/>
          </a:xfrm>
        </p:spPr>
        <p:txBody>
          <a:bodyPr>
            <a:normAutofit/>
          </a:bodyPr>
          <a:lstStyle/>
          <a:p>
            <a:pPr marL="288036" lvl="1" indent="-457200"/>
            <a:r>
              <a:rPr lang="en-US" b="0" dirty="0" smtClean="0"/>
              <a:t>During the final step of muscle contraction, calcium ions are actively pumped back into the sarcoplasmic reticulum</a:t>
            </a:r>
          </a:p>
          <a:p>
            <a:pPr lvl="3"/>
            <a:r>
              <a:rPr lang="en-US" dirty="0" smtClean="0"/>
              <a:t>When another impulse arrives from the nervous system, calcium ions will once again leave the sarcoplasmic reticulum and start the cycle again</a:t>
            </a:r>
          </a:p>
          <a:p>
            <a:pPr marL="288036" lvl="1" indent="-457200"/>
            <a:r>
              <a:rPr lang="en-US" dirty="0" smtClean="0"/>
              <a:t>Also, acetylcholine is broken down by the enzyme </a:t>
            </a:r>
            <a:r>
              <a:rPr lang="en-US" dirty="0" err="1" smtClean="0"/>
              <a:t>acetylcholinesterase</a:t>
            </a:r>
            <a:endParaRPr lang="en-US" dirty="0" smtClean="0"/>
          </a:p>
          <a:p>
            <a:pPr marL="288036" lvl="1" indent="-457200"/>
            <a:r>
              <a:rPr lang="en-US" b="0" dirty="0" smtClean="0"/>
              <a:t>Muscle fibers relax</a:t>
            </a:r>
          </a:p>
        </p:txBody>
      </p:sp>
      <p:sp>
        <p:nvSpPr>
          <p:cNvPr id="4" name="Title 3"/>
          <p:cNvSpPr>
            <a:spLocks noGrp="1"/>
          </p:cNvSpPr>
          <p:nvPr>
            <p:ph type="title"/>
          </p:nvPr>
        </p:nvSpPr>
        <p:spPr/>
        <p:txBody>
          <a:bodyPr/>
          <a:lstStyle/>
          <a:p>
            <a:r>
              <a:rPr lang="en-US" dirty="0" smtClean="0"/>
              <a:t>The Sliding Filament Theory – Step 6</a:t>
            </a:r>
            <a:endParaRPr lang="en-US" dirty="0"/>
          </a:p>
        </p:txBody>
      </p:sp>
      <p:sp>
        <p:nvSpPr>
          <p:cNvPr id="5" name="TextBox 4"/>
          <p:cNvSpPr txBox="1"/>
          <p:nvPr/>
        </p:nvSpPr>
        <p:spPr>
          <a:xfrm>
            <a:off x="8458200" y="6273225"/>
            <a:ext cx="685800" cy="584775"/>
          </a:xfrm>
          <a:prstGeom prst="rect">
            <a:avLst/>
          </a:prstGeom>
          <a:noFill/>
        </p:spPr>
        <p:txBody>
          <a:bodyPr wrap="square" rtlCol="0">
            <a:spAutoFit/>
          </a:bodyPr>
          <a:lstStyle/>
          <a:p>
            <a:pPr algn="ctr"/>
            <a:r>
              <a:rPr lang="en-US" sz="3200" dirty="0" smtClean="0"/>
              <a:t>74</a:t>
            </a:r>
            <a:endParaRPr lang="en-US" sz="3200" dirty="0"/>
          </a:p>
        </p:txBody>
      </p:sp>
      <p:sp>
        <p:nvSpPr>
          <p:cNvPr id="6" name="TextBox 5"/>
          <p:cNvSpPr txBox="1"/>
          <p:nvPr/>
        </p:nvSpPr>
        <p:spPr>
          <a:xfrm>
            <a:off x="6705600" y="0"/>
            <a:ext cx="2438400" cy="461665"/>
          </a:xfrm>
          <a:prstGeom prst="rect">
            <a:avLst/>
          </a:prstGeom>
          <a:noFill/>
        </p:spPr>
        <p:txBody>
          <a:bodyPr wrap="square" rtlCol="0">
            <a:spAutoFit/>
          </a:bodyPr>
          <a:lstStyle/>
          <a:p>
            <a:pPr algn="ctr"/>
            <a:r>
              <a:rPr lang="en-US" sz="2400" dirty="0" smtClean="0"/>
              <a:t>Muscular System</a:t>
            </a:r>
            <a:endParaRPr lang="en-US" sz="2400" dirty="0"/>
          </a:p>
        </p:txBody>
      </p:sp>
    </p:spTree>
    <p:extLst>
      <p:ext uri="{BB962C8B-B14F-4D97-AF65-F5344CB8AC3E}">
        <p14:creationId xmlns:p14="http://schemas.microsoft.com/office/powerpoint/2010/main" val="10163245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7500" lnSpcReduction="20000"/>
          </a:bodyPr>
          <a:lstStyle/>
          <a:p>
            <a:pPr lvl="1"/>
            <a:r>
              <a:rPr lang="en-US" b="0" dirty="0" smtClean="0"/>
              <a:t>A genetic disease in which muscle fibers are unusually susceptible to damage due to the absence of the muscle protein </a:t>
            </a:r>
            <a:r>
              <a:rPr lang="en-US" b="0" dirty="0" err="1" smtClean="0"/>
              <a:t>dystrophin</a:t>
            </a:r>
            <a:endParaRPr lang="en-US" b="0" dirty="0" smtClean="0"/>
          </a:p>
          <a:p>
            <a:pPr lvl="2"/>
            <a:r>
              <a:rPr lang="en-US" b="0" dirty="0" smtClean="0"/>
              <a:t>Muscles burst upon contraction and die</a:t>
            </a:r>
          </a:p>
          <a:p>
            <a:pPr marL="288036" lvl="1" indent="-457200"/>
            <a:r>
              <a:rPr lang="en-US" dirty="0" smtClean="0"/>
              <a:t>Muscle tissue is progressively replaced with scar tissue, causing death</a:t>
            </a:r>
          </a:p>
          <a:p>
            <a:pPr marL="288036" lvl="1" indent="-457200"/>
            <a:r>
              <a:rPr lang="en-US" dirty="0" smtClean="0"/>
              <a:t>Occurs only in boys during late childhood or early puberty</a:t>
            </a:r>
          </a:p>
          <a:p>
            <a:pPr marL="288036" lvl="1" indent="-457200"/>
            <a:endParaRPr lang="en-US" b="0" dirty="0"/>
          </a:p>
        </p:txBody>
      </p:sp>
      <p:sp>
        <p:nvSpPr>
          <p:cNvPr id="5" name="Content Placeholder 4"/>
          <p:cNvSpPr>
            <a:spLocks noGrp="1"/>
          </p:cNvSpPr>
          <p:nvPr>
            <p:ph sz="half" idx="2"/>
          </p:nvPr>
        </p:nvSpPr>
        <p:spPr/>
        <p:txBody>
          <a:bodyPr>
            <a:normAutofit fontScale="77500" lnSpcReduction="20000"/>
          </a:bodyPr>
          <a:lstStyle/>
          <a:p>
            <a:pPr marL="0" indent="0"/>
            <a:r>
              <a:rPr lang="en-US" dirty="0" smtClean="0"/>
              <a:t>Signs and Symptoms:</a:t>
            </a:r>
          </a:p>
          <a:p>
            <a:pPr marL="457200" indent="-457200">
              <a:buFont typeface="Wingdings" pitchFamily="2" charset="2"/>
              <a:buChar char="§"/>
            </a:pPr>
            <a:r>
              <a:rPr lang="en-US" b="0" dirty="0" smtClean="0"/>
              <a:t>Frequent falls</a:t>
            </a:r>
          </a:p>
          <a:p>
            <a:pPr marL="457200" indent="-457200">
              <a:buFont typeface="Wingdings" pitchFamily="2" charset="2"/>
              <a:buChar char="§"/>
            </a:pPr>
            <a:r>
              <a:rPr lang="en-US" b="0" dirty="0" smtClean="0"/>
              <a:t>Difficulty getting up from a sitting position</a:t>
            </a:r>
          </a:p>
          <a:p>
            <a:pPr marL="457200" indent="-457200">
              <a:buFont typeface="Wingdings" pitchFamily="2" charset="2"/>
              <a:buChar char="§"/>
            </a:pPr>
            <a:r>
              <a:rPr lang="en-US" b="0" dirty="0" smtClean="0"/>
              <a:t>Trouble running and jumping</a:t>
            </a:r>
          </a:p>
          <a:p>
            <a:pPr marL="457200" indent="-457200">
              <a:buFont typeface="Wingdings" pitchFamily="2" charset="2"/>
              <a:buChar char="§"/>
            </a:pPr>
            <a:r>
              <a:rPr lang="en-US" b="0" dirty="0" smtClean="0"/>
              <a:t>Waddling</a:t>
            </a:r>
          </a:p>
          <a:p>
            <a:pPr marL="457200" indent="-457200">
              <a:buFont typeface="Wingdings" pitchFamily="2" charset="2"/>
              <a:buChar char="§"/>
            </a:pPr>
            <a:r>
              <a:rPr lang="en-US" b="0" dirty="0" smtClean="0"/>
              <a:t>Large calf muscles</a:t>
            </a:r>
          </a:p>
          <a:p>
            <a:pPr marL="457200" indent="-457200">
              <a:buFont typeface="Wingdings" pitchFamily="2" charset="2"/>
              <a:buChar char="§"/>
            </a:pPr>
            <a:r>
              <a:rPr lang="en-US" b="0" dirty="0" smtClean="0"/>
              <a:t>Learning disabilities</a:t>
            </a:r>
          </a:p>
          <a:p>
            <a:pPr marL="0" indent="0"/>
            <a:endParaRPr lang="en-US" dirty="0" smtClean="0"/>
          </a:p>
          <a:p>
            <a:endParaRPr lang="en-US" dirty="0"/>
          </a:p>
        </p:txBody>
      </p:sp>
      <p:sp>
        <p:nvSpPr>
          <p:cNvPr id="4" name="Title 3"/>
          <p:cNvSpPr>
            <a:spLocks noGrp="1"/>
          </p:cNvSpPr>
          <p:nvPr>
            <p:ph type="title"/>
          </p:nvPr>
        </p:nvSpPr>
        <p:spPr/>
        <p:txBody>
          <a:bodyPr/>
          <a:lstStyle/>
          <a:p>
            <a:r>
              <a:rPr lang="en-US" dirty="0" err="1" smtClean="0"/>
              <a:t>Duchenne</a:t>
            </a:r>
            <a:r>
              <a:rPr lang="en-US" dirty="0" smtClean="0"/>
              <a:t> Muscular Dystrophy</a:t>
            </a:r>
            <a:endParaRPr lang="en-US" dirty="0"/>
          </a:p>
        </p:txBody>
      </p:sp>
      <p:sp>
        <p:nvSpPr>
          <p:cNvPr id="6" name="TextBox 5"/>
          <p:cNvSpPr txBox="1"/>
          <p:nvPr/>
        </p:nvSpPr>
        <p:spPr>
          <a:xfrm>
            <a:off x="8458200" y="6273225"/>
            <a:ext cx="685800" cy="584775"/>
          </a:xfrm>
          <a:prstGeom prst="rect">
            <a:avLst/>
          </a:prstGeom>
          <a:noFill/>
        </p:spPr>
        <p:txBody>
          <a:bodyPr wrap="square" rtlCol="0">
            <a:spAutoFit/>
          </a:bodyPr>
          <a:lstStyle/>
          <a:p>
            <a:pPr algn="ctr"/>
            <a:r>
              <a:rPr lang="en-US" sz="3200" dirty="0" smtClean="0"/>
              <a:t>75</a:t>
            </a:r>
            <a:endParaRPr lang="en-US" sz="3200" dirty="0"/>
          </a:p>
        </p:txBody>
      </p:sp>
      <p:sp>
        <p:nvSpPr>
          <p:cNvPr id="7" name="TextBox 6"/>
          <p:cNvSpPr txBox="1"/>
          <p:nvPr/>
        </p:nvSpPr>
        <p:spPr>
          <a:xfrm>
            <a:off x="6705600" y="0"/>
            <a:ext cx="2438400" cy="461665"/>
          </a:xfrm>
          <a:prstGeom prst="rect">
            <a:avLst/>
          </a:prstGeom>
          <a:noFill/>
        </p:spPr>
        <p:txBody>
          <a:bodyPr wrap="square" rtlCol="0">
            <a:spAutoFit/>
          </a:bodyPr>
          <a:lstStyle/>
          <a:p>
            <a:pPr algn="ctr"/>
            <a:r>
              <a:rPr lang="en-US" sz="2400" dirty="0" smtClean="0"/>
              <a:t>Muscular System</a:t>
            </a:r>
            <a:endParaRPr lang="en-US" sz="2400" dirty="0"/>
          </a:p>
        </p:txBody>
      </p:sp>
    </p:spTree>
    <p:extLst>
      <p:ext uri="{BB962C8B-B14F-4D97-AF65-F5344CB8AC3E}">
        <p14:creationId xmlns:p14="http://schemas.microsoft.com/office/powerpoint/2010/main" val="29319194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85000" lnSpcReduction="10000"/>
          </a:bodyPr>
          <a:lstStyle/>
          <a:p>
            <a:r>
              <a:rPr lang="en-US" b="0" dirty="0" smtClean="0"/>
              <a:t>Prevalence:</a:t>
            </a:r>
          </a:p>
          <a:p>
            <a:pPr marL="457200" indent="-457200">
              <a:buFont typeface="Arial" pitchFamily="34" charset="0"/>
              <a:buChar char="•"/>
            </a:pPr>
            <a:r>
              <a:rPr lang="en-US" b="0" dirty="0" smtClean="0"/>
              <a:t>Approximately  </a:t>
            </a:r>
            <a:r>
              <a:rPr lang="en-US" b="0" dirty="0"/>
              <a:t>1 in </a:t>
            </a:r>
            <a:r>
              <a:rPr lang="en-US" b="0" dirty="0" smtClean="0"/>
              <a:t>6,000 people in the US have </a:t>
            </a:r>
            <a:r>
              <a:rPr lang="en-US" b="0" dirty="0" err="1" smtClean="0"/>
              <a:t>Duchenne</a:t>
            </a:r>
            <a:r>
              <a:rPr lang="en-US" b="0" dirty="0" smtClean="0"/>
              <a:t> Muscular Dystrophy</a:t>
            </a:r>
          </a:p>
          <a:p>
            <a:pPr marL="457200" indent="-457200">
              <a:buFont typeface="Arial" pitchFamily="34" charset="0"/>
              <a:buChar char="•"/>
            </a:pPr>
            <a:r>
              <a:rPr lang="en-US" b="0" dirty="0" smtClean="0"/>
              <a:t>Equal to 02% of the US population, or about 45,000 people</a:t>
            </a:r>
            <a:endParaRPr lang="en-US" b="0" dirty="0"/>
          </a:p>
        </p:txBody>
      </p:sp>
      <p:sp>
        <p:nvSpPr>
          <p:cNvPr id="3" name="Content Placeholder 2"/>
          <p:cNvSpPr>
            <a:spLocks noGrp="1"/>
          </p:cNvSpPr>
          <p:nvPr>
            <p:ph sz="half" idx="2"/>
          </p:nvPr>
        </p:nvSpPr>
        <p:spPr/>
        <p:txBody>
          <a:bodyPr>
            <a:normAutofit fontScale="85000" lnSpcReduction="10000"/>
          </a:bodyPr>
          <a:lstStyle/>
          <a:p>
            <a:pPr marL="457200" indent="-457200">
              <a:buFont typeface="Arial" pitchFamily="34" charset="0"/>
              <a:buChar char="•"/>
            </a:pPr>
            <a:endParaRPr lang="en-US" b="0" dirty="0" smtClean="0"/>
          </a:p>
          <a:p>
            <a:pPr marL="457200" indent="-457200">
              <a:buFont typeface="Arial" pitchFamily="34" charset="0"/>
              <a:buChar char="•"/>
            </a:pPr>
            <a:r>
              <a:rPr lang="en-US" b="0" dirty="0" smtClean="0"/>
              <a:t>There is no cure for </a:t>
            </a:r>
            <a:r>
              <a:rPr lang="en-US" b="0" dirty="0" err="1" smtClean="0"/>
              <a:t>Duchenne</a:t>
            </a:r>
            <a:r>
              <a:rPr lang="en-US" b="0" dirty="0" smtClean="0"/>
              <a:t> Muscular Dystrophy, but medications and therapy can slow the course of the disease</a:t>
            </a:r>
            <a:endParaRPr lang="en-US" b="0" dirty="0"/>
          </a:p>
        </p:txBody>
      </p:sp>
      <p:sp>
        <p:nvSpPr>
          <p:cNvPr id="4" name="Title 3"/>
          <p:cNvSpPr>
            <a:spLocks noGrp="1"/>
          </p:cNvSpPr>
          <p:nvPr>
            <p:ph type="title"/>
          </p:nvPr>
        </p:nvSpPr>
        <p:spPr/>
        <p:txBody>
          <a:bodyPr/>
          <a:lstStyle/>
          <a:p>
            <a:r>
              <a:rPr lang="en-US" dirty="0" err="1" smtClean="0"/>
              <a:t>Duchenne</a:t>
            </a:r>
            <a:r>
              <a:rPr lang="en-US" dirty="0" smtClean="0"/>
              <a:t> Muscular Dystrophy</a:t>
            </a:r>
            <a:endParaRPr lang="en-US" dirty="0"/>
          </a:p>
        </p:txBody>
      </p:sp>
      <p:sp>
        <p:nvSpPr>
          <p:cNvPr id="5" name="TextBox 4"/>
          <p:cNvSpPr txBox="1"/>
          <p:nvPr/>
        </p:nvSpPr>
        <p:spPr>
          <a:xfrm>
            <a:off x="8458200" y="6273225"/>
            <a:ext cx="685800" cy="584775"/>
          </a:xfrm>
          <a:prstGeom prst="rect">
            <a:avLst/>
          </a:prstGeom>
          <a:noFill/>
        </p:spPr>
        <p:txBody>
          <a:bodyPr wrap="square" rtlCol="0">
            <a:spAutoFit/>
          </a:bodyPr>
          <a:lstStyle/>
          <a:p>
            <a:pPr algn="ctr"/>
            <a:r>
              <a:rPr lang="en-US" sz="3200" dirty="0" smtClean="0"/>
              <a:t>76</a:t>
            </a:r>
            <a:endParaRPr lang="en-US" sz="3200" dirty="0"/>
          </a:p>
        </p:txBody>
      </p:sp>
      <p:sp>
        <p:nvSpPr>
          <p:cNvPr id="6" name="TextBox 5"/>
          <p:cNvSpPr txBox="1"/>
          <p:nvPr/>
        </p:nvSpPr>
        <p:spPr>
          <a:xfrm>
            <a:off x="6705600" y="0"/>
            <a:ext cx="2438400" cy="461665"/>
          </a:xfrm>
          <a:prstGeom prst="rect">
            <a:avLst/>
          </a:prstGeom>
          <a:noFill/>
        </p:spPr>
        <p:txBody>
          <a:bodyPr wrap="square" rtlCol="0">
            <a:spAutoFit/>
          </a:bodyPr>
          <a:lstStyle/>
          <a:p>
            <a:pPr algn="ctr"/>
            <a:r>
              <a:rPr lang="en-US" sz="2400" dirty="0" smtClean="0"/>
              <a:t>Muscular System</a:t>
            </a:r>
            <a:endParaRPr lang="en-US" sz="2400" dirty="0"/>
          </a:p>
        </p:txBody>
      </p:sp>
    </p:spTree>
    <p:extLst>
      <p:ext uri="{BB962C8B-B14F-4D97-AF65-F5344CB8AC3E}">
        <p14:creationId xmlns:p14="http://schemas.microsoft.com/office/powerpoint/2010/main" val="11758377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22960" y="1097280"/>
            <a:ext cx="7101840" cy="3712464"/>
          </a:xfrm>
        </p:spPr>
        <p:txBody>
          <a:bodyPr>
            <a:normAutofit fontScale="85000" lnSpcReduction="10000"/>
          </a:bodyPr>
          <a:lstStyle/>
          <a:p>
            <a:pPr marL="288036" lvl="1" indent="-457200">
              <a:buFont typeface="Arial" pitchFamily="34" charset="0"/>
              <a:buChar char="•"/>
            </a:pPr>
            <a:r>
              <a:rPr lang="en-US" b="0" dirty="0" smtClean="0"/>
              <a:t>Chronic compartment syndrome is an exercise-induced condition that causes pain, swelling, and sometimes even disability in affected muscles (usually the lower leg)</a:t>
            </a:r>
          </a:p>
          <a:p>
            <a:pPr marL="288036" lvl="1" indent="-457200">
              <a:buFont typeface="Arial" pitchFamily="34" charset="0"/>
              <a:buChar char="•"/>
            </a:pPr>
            <a:r>
              <a:rPr lang="en-US" b="0" dirty="0" smtClean="0"/>
              <a:t>Anyone can develop chronic compartment syndrome</a:t>
            </a:r>
          </a:p>
          <a:p>
            <a:pPr marL="288036" lvl="1" indent="-457200">
              <a:buFont typeface="Arial" pitchFamily="34" charset="0"/>
              <a:buChar char="•"/>
            </a:pPr>
            <a:r>
              <a:rPr lang="en-US" b="0" dirty="0" smtClean="0"/>
              <a:t>Most common in athletes who participate in sports that involve repetitive movements such as running</a:t>
            </a:r>
          </a:p>
          <a:p>
            <a:pPr marL="288036" lvl="1" indent="-457200">
              <a:buFont typeface="Arial" pitchFamily="34" charset="0"/>
              <a:buChar char="•"/>
            </a:pPr>
            <a:r>
              <a:rPr lang="en-US" b="0" dirty="0" smtClean="0"/>
              <a:t>Caused by a high amount of pressure within a muscle compartment, which is surrounded by a thick layer of inelastic fascia</a:t>
            </a:r>
          </a:p>
          <a:p>
            <a:pPr marL="288036" lvl="1" indent="-457200">
              <a:buFont typeface="Arial" pitchFamily="34" charset="0"/>
              <a:buChar char="•"/>
            </a:pPr>
            <a:r>
              <a:rPr lang="en-US" b="0" dirty="0" smtClean="0"/>
              <a:t>As pressure builds up, nerves and blood vessels are compressed. Blood flow decreases, and nerve and muscle tissues may sustain damage or die</a:t>
            </a:r>
            <a:endParaRPr lang="en-US" b="0" dirty="0"/>
          </a:p>
        </p:txBody>
      </p:sp>
      <p:sp>
        <p:nvSpPr>
          <p:cNvPr id="4" name="Title 3"/>
          <p:cNvSpPr>
            <a:spLocks noGrp="1"/>
          </p:cNvSpPr>
          <p:nvPr>
            <p:ph type="title"/>
          </p:nvPr>
        </p:nvSpPr>
        <p:spPr/>
        <p:txBody>
          <a:bodyPr/>
          <a:lstStyle/>
          <a:p>
            <a:r>
              <a:rPr lang="en-US" dirty="0" smtClean="0"/>
              <a:t>Chronic Compartment Syndrome</a:t>
            </a:r>
            <a:endParaRPr lang="en-US" dirty="0"/>
          </a:p>
        </p:txBody>
      </p:sp>
      <p:sp>
        <p:nvSpPr>
          <p:cNvPr id="5" name="TextBox 4"/>
          <p:cNvSpPr txBox="1"/>
          <p:nvPr/>
        </p:nvSpPr>
        <p:spPr>
          <a:xfrm>
            <a:off x="8458200" y="6273225"/>
            <a:ext cx="685800" cy="584775"/>
          </a:xfrm>
          <a:prstGeom prst="rect">
            <a:avLst/>
          </a:prstGeom>
          <a:noFill/>
        </p:spPr>
        <p:txBody>
          <a:bodyPr wrap="square" rtlCol="0">
            <a:spAutoFit/>
          </a:bodyPr>
          <a:lstStyle/>
          <a:p>
            <a:pPr algn="ctr"/>
            <a:r>
              <a:rPr lang="en-US" sz="3200" dirty="0" smtClean="0"/>
              <a:t>77</a:t>
            </a:r>
            <a:endParaRPr lang="en-US" sz="3200" dirty="0"/>
          </a:p>
        </p:txBody>
      </p:sp>
      <p:sp>
        <p:nvSpPr>
          <p:cNvPr id="6" name="TextBox 5"/>
          <p:cNvSpPr txBox="1"/>
          <p:nvPr/>
        </p:nvSpPr>
        <p:spPr>
          <a:xfrm>
            <a:off x="6705600" y="0"/>
            <a:ext cx="2438400" cy="461665"/>
          </a:xfrm>
          <a:prstGeom prst="rect">
            <a:avLst/>
          </a:prstGeom>
          <a:noFill/>
        </p:spPr>
        <p:txBody>
          <a:bodyPr wrap="square" rtlCol="0">
            <a:spAutoFit/>
          </a:bodyPr>
          <a:lstStyle/>
          <a:p>
            <a:pPr algn="ctr"/>
            <a:r>
              <a:rPr lang="en-US" sz="2400" dirty="0" smtClean="0"/>
              <a:t>Muscular System</a:t>
            </a:r>
            <a:endParaRPr lang="en-US" sz="2400" dirty="0"/>
          </a:p>
        </p:txBody>
      </p:sp>
    </p:spTree>
    <p:extLst>
      <p:ext uri="{BB962C8B-B14F-4D97-AF65-F5344CB8AC3E}">
        <p14:creationId xmlns:p14="http://schemas.microsoft.com/office/powerpoint/2010/main" val="13950079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62500" lnSpcReduction="20000"/>
          </a:bodyPr>
          <a:lstStyle/>
          <a:p>
            <a:pPr marL="0" indent="0"/>
            <a:r>
              <a:rPr lang="en-US" dirty="0" smtClean="0"/>
              <a:t>Symptoms:</a:t>
            </a:r>
          </a:p>
          <a:p>
            <a:pPr marL="457200" indent="-457200">
              <a:buFont typeface="Arial" pitchFamily="34" charset="0"/>
              <a:buChar char="•"/>
            </a:pPr>
            <a:r>
              <a:rPr lang="en-US" b="0" dirty="0" smtClean="0"/>
              <a:t>Aching, burning, or cramping pain in the affected limb</a:t>
            </a:r>
          </a:p>
          <a:p>
            <a:pPr marL="457200" indent="-457200">
              <a:buFont typeface="Arial" pitchFamily="34" charset="0"/>
              <a:buChar char="•"/>
            </a:pPr>
            <a:r>
              <a:rPr lang="en-US" b="0" dirty="0" smtClean="0"/>
              <a:t>Tightness</a:t>
            </a:r>
          </a:p>
          <a:p>
            <a:pPr marL="457200" indent="-457200">
              <a:buFont typeface="Arial" pitchFamily="34" charset="0"/>
              <a:buChar char="•"/>
            </a:pPr>
            <a:r>
              <a:rPr lang="en-US" b="0" dirty="0" smtClean="0"/>
              <a:t>Numbness or tingling in the affected limb</a:t>
            </a:r>
          </a:p>
          <a:p>
            <a:pPr marL="457200" indent="-457200">
              <a:buFont typeface="Arial" pitchFamily="34" charset="0"/>
              <a:buChar char="•"/>
            </a:pPr>
            <a:r>
              <a:rPr lang="en-US" b="0" dirty="0" smtClean="0"/>
              <a:t>Weakness</a:t>
            </a:r>
          </a:p>
          <a:p>
            <a:pPr marL="457200" indent="-457200">
              <a:buFont typeface="Arial" pitchFamily="34" charset="0"/>
              <a:buChar char="•"/>
            </a:pPr>
            <a:r>
              <a:rPr lang="en-US" b="0" dirty="0" smtClean="0"/>
              <a:t>Swelling or bulging as a result of a muscle hernia</a:t>
            </a:r>
          </a:p>
          <a:p>
            <a:pPr marL="0" indent="0"/>
            <a:endParaRPr lang="en-US" b="0" dirty="0"/>
          </a:p>
          <a:p>
            <a:pPr marL="0" indent="0"/>
            <a:endParaRPr lang="en-US" dirty="0"/>
          </a:p>
        </p:txBody>
      </p:sp>
      <p:sp>
        <p:nvSpPr>
          <p:cNvPr id="3" name="Content Placeholder 2"/>
          <p:cNvSpPr>
            <a:spLocks noGrp="1"/>
          </p:cNvSpPr>
          <p:nvPr>
            <p:ph sz="half" idx="2"/>
          </p:nvPr>
        </p:nvSpPr>
        <p:spPr/>
        <p:txBody>
          <a:bodyPr>
            <a:normAutofit fontScale="62500" lnSpcReduction="20000"/>
          </a:bodyPr>
          <a:lstStyle/>
          <a:p>
            <a:r>
              <a:rPr lang="en-US" b="0" dirty="0"/>
              <a:t>The prevalence of chronic compartment syndrome is unknown</a:t>
            </a:r>
            <a:r>
              <a:rPr lang="en-US" b="0"/>
              <a:t>, </a:t>
            </a:r>
            <a:r>
              <a:rPr lang="en-US" b="0" smtClean="0"/>
              <a:t>because </a:t>
            </a:r>
            <a:r>
              <a:rPr lang="en-US" b="0" dirty="0"/>
              <a:t>it is likely that affected people restrict activity due to pain caused by compartment syndrome and do not seek medical attention</a:t>
            </a:r>
          </a:p>
          <a:p>
            <a:endParaRPr lang="en-US" dirty="0" smtClean="0"/>
          </a:p>
          <a:p>
            <a:r>
              <a:rPr lang="en-US" dirty="0" smtClean="0"/>
              <a:t>Treatment:</a:t>
            </a:r>
          </a:p>
          <a:p>
            <a:pPr marL="288036" lvl="1" indent="-457200">
              <a:buFont typeface="Arial" pitchFamily="34" charset="0"/>
              <a:buChar char="•"/>
            </a:pPr>
            <a:r>
              <a:rPr lang="en-US" b="0" dirty="0" smtClean="0"/>
              <a:t>Conservative treatments sometimes help with chronic compartment syndrome</a:t>
            </a:r>
          </a:p>
          <a:p>
            <a:pPr marL="288036" lvl="1" indent="-457200">
              <a:buFont typeface="Arial" pitchFamily="34" charset="0"/>
              <a:buChar char="•"/>
            </a:pPr>
            <a:r>
              <a:rPr lang="en-US" dirty="0" smtClean="0"/>
              <a:t>If conservative treatments fail, surgery is usually successful</a:t>
            </a:r>
            <a:endParaRPr lang="en-US" b="0" dirty="0" smtClean="0"/>
          </a:p>
          <a:p>
            <a:endParaRPr lang="en-US" dirty="0"/>
          </a:p>
        </p:txBody>
      </p:sp>
      <p:sp>
        <p:nvSpPr>
          <p:cNvPr id="4" name="Title 3"/>
          <p:cNvSpPr>
            <a:spLocks noGrp="1"/>
          </p:cNvSpPr>
          <p:nvPr>
            <p:ph type="title"/>
          </p:nvPr>
        </p:nvSpPr>
        <p:spPr/>
        <p:txBody>
          <a:bodyPr/>
          <a:lstStyle/>
          <a:p>
            <a:r>
              <a:rPr lang="en-US" dirty="0" smtClean="0"/>
              <a:t>Chronic Compartment Syndrome</a:t>
            </a:r>
            <a:endParaRPr lang="en-US" dirty="0"/>
          </a:p>
        </p:txBody>
      </p:sp>
      <p:sp>
        <p:nvSpPr>
          <p:cNvPr id="5" name="TextBox 4"/>
          <p:cNvSpPr txBox="1"/>
          <p:nvPr/>
        </p:nvSpPr>
        <p:spPr>
          <a:xfrm>
            <a:off x="8458200" y="6273225"/>
            <a:ext cx="685800" cy="584775"/>
          </a:xfrm>
          <a:prstGeom prst="rect">
            <a:avLst/>
          </a:prstGeom>
          <a:noFill/>
        </p:spPr>
        <p:txBody>
          <a:bodyPr wrap="square" rtlCol="0">
            <a:spAutoFit/>
          </a:bodyPr>
          <a:lstStyle/>
          <a:p>
            <a:pPr algn="ctr"/>
            <a:r>
              <a:rPr lang="en-US" sz="3200" dirty="0" smtClean="0"/>
              <a:t>78</a:t>
            </a:r>
            <a:endParaRPr lang="en-US" sz="3200" dirty="0"/>
          </a:p>
        </p:txBody>
      </p:sp>
      <p:sp>
        <p:nvSpPr>
          <p:cNvPr id="6" name="TextBox 5"/>
          <p:cNvSpPr txBox="1"/>
          <p:nvPr/>
        </p:nvSpPr>
        <p:spPr>
          <a:xfrm>
            <a:off x="6705600" y="0"/>
            <a:ext cx="2438400" cy="461665"/>
          </a:xfrm>
          <a:prstGeom prst="rect">
            <a:avLst/>
          </a:prstGeom>
          <a:noFill/>
        </p:spPr>
        <p:txBody>
          <a:bodyPr wrap="square" rtlCol="0">
            <a:spAutoFit/>
          </a:bodyPr>
          <a:lstStyle/>
          <a:p>
            <a:pPr algn="ctr"/>
            <a:r>
              <a:rPr lang="en-US" sz="2400" dirty="0" smtClean="0"/>
              <a:t>Muscular System</a:t>
            </a:r>
            <a:endParaRPr lang="en-US" sz="2400" dirty="0"/>
          </a:p>
        </p:txBody>
      </p:sp>
    </p:spTree>
    <p:extLst>
      <p:ext uri="{BB962C8B-B14F-4D97-AF65-F5344CB8AC3E}">
        <p14:creationId xmlns:p14="http://schemas.microsoft.com/office/powerpoint/2010/main" val="10823365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Muscular System Reference Page</a:t>
            </a:r>
            <a:endParaRPr lang="en-US" dirty="0"/>
          </a:p>
        </p:txBody>
      </p:sp>
      <p:sp>
        <p:nvSpPr>
          <p:cNvPr id="5" name="Content Placeholder 4"/>
          <p:cNvSpPr>
            <a:spLocks noGrp="1"/>
          </p:cNvSpPr>
          <p:nvPr>
            <p:ph idx="1"/>
          </p:nvPr>
        </p:nvSpPr>
        <p:spPr/>
        <p:txBody>
          <a:bodyPr/>
          <a:lstStyle/>
          <a:p>
            <a:pPr>
              <a:buFont typeface="Arial" pitchFamily="34" charset="0"/>
              <a:buChar char="•"/>
            </a:pPr>
            <a:r>
              <a:rPr lang="en-US" b="0" dirty="0" smtClean="0"/>
              <a:t>http://www.livestrong.com/article/114706-five-functions-muscular-system/</a:t>
            </a:r>
          </a:p>
          <a:p>
            <a:pPr>
              <a:buFont typeface="Arial" pitchFamily="34" charset="0"/>
              <a:buChar char="•"/>
            </a:pPr>
            <a:r>
              <a:rPr lang="en-US" b="0" dirty="0" smtClean="0"/>
              <a:t>http://www.brianmac.co.uk/muscle.htm</a:t>
            </a:r>
          </a:p>
          <a:p>
            <a:pPr>
              <a:buFont typeface="Arial" pitchFamily="34" charset="0"/>
              <a:buChar char="•"/>
            </a:pPr>
            <a:r>
              <a:rPr lang="en-US" b="0" dirty="0"/>
              <a:t>http://</a:t>
            </a:r>
            <a:r>
              <a:rPr lang="en-US" b="0" dirty="0" smtClean="0"/>
              <a:t>faculty.stcc.edu/AandP/AP/AP1pages/Units5to9/unit8/sliding.htm</a:t>
            </a:r>
          </a:p>
          <a:p>
            <a:pPr>
              <a:buFont typeface="Arial" pitchFamily="34" charset="0"/>
              <a:buChar char="•"/>
            </a:pPr>
            <a:r>
              <a:rPr lang="en-US" b="0" dirty="0"/>
              <a:t>http://</a:t>
            </a:r>
            <a:r>
              <a:rPr lang="en-US" b="0" dirty="0" smtClean="0"/>
              <a:t>www.mayoclinic.com/health/muscular-dystrophy/DS00200/DSECTION=symptoms</a:t>
            </a:r>
          </a:p>
          <a:p>
            <a:pPr>
              <a:buFont typeface="Arial" pitchFamily="34" charset="0"/>
              <a:buChar char="•"/>
            </a:pPr>
            <a:r>
              <a:rPr lang="en-US" b="0" dirty="0"/>
              <a:t>http://www.uptodate.com/contents/chronic-exertional-compartment-syndrome</a:t>
            </a:r>
          </a:p>
        </p:txBody>
      </p:sp>
      <p:sp>
        <p:nvSpPr>
          <p:cNvPr id="6" name="TextBox 5"/>
          <p:cNvSpPr txBox="1"/>
          <p:nvPr/>
        </p:nvSpPr>
        <p:spPr>
          <a:xfrm>
            <a:off x="8458200" y="6273225"/>
            <a:ext cx="685800" cy="584775"/>
          </a:xfrm>
          <a:prstGeom prst="rect">
            <a:avLst/>
          </a:prstGeom>
          <a:noFill/>
        </p:spPr>
        <p:txBody>
          <a:bodyPr wrap="square" rtlCol="0">
            <a:spAutoFit/>
          </a:bodyPr>
          <a:lstStyle/>
          <a:p>
            <a:pPr algn="ctr"/>
            <a:r>
              <a:rPr lang="en-US" sz="3200" dirty="0" smtClean="0"/>
              <a:t>79</a:t>
            </a:r>
            <a:endParaRPr lang="en-US" sz="3200" dirty="0"/>
          </a:p>
        </p:txBody>
      </p:sp>
      <p:sp>
        <p:nvSpPr>
          <p:cNvPr id="7" name="TextBox 6"/>
          <p:cNvSpPr txBox="1"/>
          <p:nvPr/>
        </p:nvSpPr>
        <p:spPr>
          <a:xfrm>
            <a:off x="6705600" y="0"/>
            <a:ext cx="2438400" cy="461665"/>
          </a:xfrm>
          <a:prstGeom prst="rect">
            <a:avLst/>
          </a:prstGeom>
          <a:noFill/>
        </p:spPr>
        <p:txBody>
          <a:bodyPr wrap="square" rtlCol="0">
            <a:spAutoFit/>
          </a:bodyPr>
          <a:lstStyle/>
          <a:p>
            <a:pPr algn="ctr"/>
            <a:r>
              <a:rPr lang="en-US" sz="2400" dirty="0" smtClean="0"/>
              <a:t>Muscular System</a:t>
            </a:r>
            <a:endParaRPr lang="en-US" sz="2400" dirty="0"/>
          </a:p>
        </p:txBody>
      </p:sp>
    </p:spTree>
    <p:extLst>
      <p:ext uri="{BB962C8B-B14F-4D97-AF65-F5344CB8AC3E}">
        <p14:creationId xmlns:p14="http://schemas.microsoft.com/office/powerpoint/2010/main" val="389661018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Page </a:t>
            </a:r>
            <a:r>
              <a:rPr lang="en-US" smtClean="0"/>
              <a:t>(continued)</a:t>
            </a:r>
            <a:endParaRPr lang="en-US" dirty="0"/>
          </a:p>
        </p:txBody>
      </p:sp>
      <p:sp>
        <p:nvSpPr>
          <p:cNvPr id="3" name="Content Placeholder 2"/>
          <p:cNvSpPr>
            <a:spLocks noGrp="1"/>
          </p:cNvSpPr>
          <p:nvPr>
            <p:ph idx="1"/>
          </p:nvPr>
        </p:nvSpPr>
        <p:spPr/>
        <p:txBody>
          <a:bodyPr/>
          <a:lstStyle/>
          <a:p>
            <a:pPr marL="285750" indent="-285750">
              <a:buFont typeface="Arial" pitchFamily="34" charset="0"/>
              <a:buChar char="•"/>
            </a:pPr>
            <a:r>
              <a:rPr lang="en-US" dirty="0" smtClean="0"/>
              <a:t>Pictures:</a:t>
            </a:r>
          </a:p>
          <a:p>
            <a:pPr marL="573786" lvl="3" indent="-285750">
              <a:buFont typeface="Arial" pitchFamily="34" charset="0"/>
              <a:buChar char="•"/>
            </a:pPr>
            <a:r>
              <a:rPr lang="en-US" dirty="0"/>
              <a:t>http://msjensen.cehd.umn.edu/webanatomy/muscular</a:t>
            </a:r>
            <a:r>
              <a:rPr lang="en-US" dirty="0" smtClean="0"/>
              <a:t>/</a:t>
            </a:r>
          </a:p>
          <a:p>
            <a:pPr marL="573786" lvl="3" indent="-285750">
              <a:buFont typeface="Arial" pitchFamily="34" charset="0"/>
              <a:buChar char="•"/>
            </a:pPr>
            <a:r>
              <a:rPr lang="en-US" dirty="0" smtClean="0"/>
              <a:t>http://micro.magnet.fsu.edu/primer/anatomy/brightfieldgallery/frogstriatedmusclesmall.html</a:t>
            </a:r>
          </a:p>
          <a:p>
            <a:pPr marL="573786" lvl="3" indent="-285750">
              <a:buFont typeface="Arial" pitchFamily="34" charset="0"/>
              <a:buChar char="•"/>
            </a:pPr>
            <a:r>
              <a:rPr lang="en-US" dirty="0" smtClean="0"/>
              <a:t>http://www.proprofs.com/flashcards/cardshowall.php?title=bio-2-quiz-1</a:t>
            </a:r>
          </a:p>
          <a:p>
            <a:pPr marL="573786" lvl="3" indent="-285750">
              <a:buFont typeface="Arial" pitchFamily="34" charset="0"/>
              <a:buChar char="•"/>
            </a:pPr>
            <a:r>
              <a:rPr lang="en-US" dirty="0" smtClean="0"/>
              <a:t>http://biologyonline.us/Online%20Human%20Biology/HB%20Lab/HB%20Lab%205/28.htm</a:t>
            </a:r>
            <a:endParaRPr lang="en-US" dirty="0"/>
          </a:p>
        </p:txBody>
      </p:sp>
      <p:sp>
        <p:nvSpPr>
          <p:cNvPr id="4" name="TextBox 3"/>
          <p:cNvSpPr txBox="1"/>
          <p:nvPr/>
        </p:nvSpPr>
        <p:spPr>
          <a:xfrm>
            <a:off x="8458200" y="6273225"/>
            <a:ext cx="685800" cy="584775"/>
          </a:xfrm>
          <a:prstGeom prst="rect">
            <a:avLst/>
          </a:prstGeom>
          <a:noFill/>
        </p:spPr>
        <p:txBody>
          <a:bodyPr wrap="square" rtlCol="0">
            <a:spAutoFit/>
          </a:bodyPr>
          <a:lstStyle/>
          <a:p>
            <a:pPr algn="ctr"/>
            <a:r>
              <a:rPr lang="en-US" sz="3200" dirty="0"/>
              <a:t>8</a:t>
            </a:r>
            <a:r>
              <a:rPr lang="en-US" sz="3200" dirty="0" smtClean="0"/>
              <a:t>0</a:t>
            </a:r>
            <a:endParaRPr lang="en-US" sz="3200" dirty="0"/>
          </a:p>
        </p:txBody>
      </p:sp>
      <p:sp>
        <p:nvSpPr>
          <p:cNvPr id="5" name="TextBox 4"/>
          <p:cNvSpPr txBox="1"/>
          <p:nvPr/>
        </p:nvSpPr>
        <p:spPr>
          <a:xfrm>
            <a:off x="6705600" y="0"/>
            <a:ext cx="2438400" cy="461665"/>
          </a:xfrm>
          <a:prstGeom prst="rect">
            <a:avLst/>
          </a:prstGeom>
          <a:noFill/>
        </p:spPr>
        <p:txBody>
          <a:bodyPr wrap="square" rtlCol="0">
            <a:spAutoFit/>
          </a:bodyPr>
          <a:lstStyle/>
          <a:p>
            <a:pPr algn="ctr"/>
            <a:r>
              <a:rPr lang="en-US" sz="2400" dirty="0" smtClean="0"/>
              <a:t>Muscular System</a:t>
            </a:r>
            <a:endParaRPr lang="en-US" sz="2400" dirty="0"/>
          </a:p>
        </p:txBody>
      </p:sp>
    </p:spTree>
    <p:extLst>
      <p:ext uri="{BB962C8B-B14F-4D97-AF65-F5344CB8AC3E}">
        <p14:creationId xmlns:p14="http://schemas.microsoft.com/office/powerpoint/2010/main" val="304441121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970576" y="2010397"/>
            <a:ext cx="5650992" cy="1207509"/>
          </a:xfrm>
        </p:spPr>
        <p:txBody>
          <a:bodyPr/>
          <a:lstStyle/>
          <a:p>
            <a:r>
              <a:rPr lang="en-US" dirty="0" smtClean="0"/>
              <a:t>The Skeletal System</a:t>
            </a:r>
            <a:endParaRPr lang="en-US"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2362200"/>
            <a:ext cx="2971800" cy="3931920"/>
          </a:xfrm>
          <a:prstGeom prst="rect">
            <a:avLst/>
          </a:prstGeom>
          <a:noFill/>
          <a:ln w="57150">
            <a:solidFill>
              <a:schemeClr val="tx1"/>
            </a:solidFill>
            <a:miter lim="800000"/>
            <a:headEnd/>
            <a:tailEnd/>
          </a:ln>
          <a:effectLst/>
          <a:scene3d>
            <a:camera prst="perspectiveContrastingLeftFacing"/>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458200" y="6273225"/>
            <a:ext cx="685800" cy="584775"/>
          </a:xfrm>
          <a:prstGeom prst="rect">
            <a:avLst/>
          </a:prstGeom>
          <a:noFill/>
        </p:spPr>
        <p:txBody>
          <a:bodyPr wrap="square" rtlCol="0">
            <a:spAutoFit/>
          </a:bodyPr>
          <a:lstStyle/>
          <a:p>
            <a:pPr algn="ctr"/>
            <a:r>
              <a:rPr lang="en-US" sz="3200" dirty="0" smtClean="0"/>
              <a:t>81</a:t>
            </a:r>
            <a:endParaRPr lang="en-US" sz="3200" dirty="0"/>
          </a:p>
        </p:txBody>
      </p:sp>
    </p:spTree>
    <p:extLst>
      <p:ext uri="{BB962C8B-B14F-4D97-AF65-F5344CB8AC3E}">
        <p14:creationId xmlns:p14="http://schemas.microsoft.com/office/powerpoint/2010/main" val="340722597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Functions of the Skeletal System</a:t>
            </a:r>
            <a:endParaRPr lang="en-US" dirty="0"/>
          </a:p>
        </p:txBody>
      </p:sp>
      <p:sp>
        <p:nvSpPr>
          <p:cNvPr id="5" name="Content Placeholder 4"/>
          <p:cNvSpPr>
            <a:spLocks noGrp="1"/>
          </p:cNvSpPr>
          <p:nvPr>
            <p:ph idx="1"/>
          </p:nvPr>
        </p:nvSpPr>
        <p:spPr/>
        <p:txBody>
          <a:bodyPr/>
          <a:lstStyle/>
          <a:p>
            <a:pPr>
              <a:buFont typeface="Wingdings" pitchFamily="2" charset="2"/>
              <a:buChar char="§"/>
            </a:pPr>
            <a:r>
              <a:rPr lang="en-US" dirty="0" smtClean="0"/>
              <a:t>Support</a:t>
            </a:r>
          </a:p>
          <a:p>
            <a:pPr lvl="3"/>
            <a:r>
              <a:rPr lang="en-US" dirty="0" smtClean="0"/>
              <a:t>Provides structural support for entire body</a:t>
            </a:r>
          </a:p>
          <a:p>
            <a:pPr>
              <a:buFont typeface="Wingdings" pitchFamily="2" charset="2"/>
              <a:buChar char="§"/>
            </a:pPr>
            <a:r>
              <a:rPr lang="en-US" dirty="0" smtClean="0"/>
              <a:t>Protection</a:t>
            </a:r>
          </a:p>
          <a:p>
            <a:pPr lvl="3"/>
            <a:r>
              <a:rPr lang="en-US" dirty="0" smtClean="0"/>
              <a:t>Surrounds soft tissue (rib cage, skull)</a:t>
            </a:r>
          </a:p>
          <a:p>
            <a:pPr>
              <a:buFont typeface="Wingdings" pitchFamily="2" charset="2"/>
              <a:buChar char="§"/>
            </a:pPr>
            <a:r>
              <a:rPr lang="en-US" dirty="0" smtClean="0"/>
              <a:t>Movement</a:t>
            </a:r>
          </a:p>
          <a:p>
            <a:pPr lvl="3"/>
            <a:r>
              <a:rPr lang="en-US" dirty="0" smtClean="0"/>
              <a:t>Skeletal muscles are attached to bones, allowing for movement</a:t>
            </a:r>
          </a:p>
          <a:p>
            <a:pPr>
              <a:buFont typeface="Wingdings" pitchFamily="2" charset="2"/>
              <a:buChar char="§"/>
            </a:pPr>
            <a:r>
              <a:rPr lang="en-US" dirty="0" smtClean="0"/>
              <a:t>Storage of minerals and fat</a:t>
            </a:r>
          </a:p>
          <a:p>
            <a:pPr lvl="3"/>
            <a:r>
              <a:rPr lang="en-US" dirty="0"/>
              <a:t>Y</a:t>
            </a:r>
            <a:r>
              <a:rPr lang="en-US" dirty="0" smtClean="0"/>
              <a:t>ellow marrow stores fat</a:t>
            </a:r>
          </a:p>
          <a:p>
            <a:pPr lvl="3"/>
            <a:r>
              <a:rPr lang="en-US" dirty="0" smtClean="0"/>
              <a:t>Storage of calcium and phosphorus</a:t>
            </a:r>
          </a:p>
          <a:p>
            <a:pPr>
              <a:buFont typeface="Wingdings" pitchFamily="2" charset="2"/>
              <a:buChar char="§"/>
            </a:pPr>
            <a:r>
              <a:rPr lang="en-US" dirty="0" smtClean="0"/>
              <a:t>Blood cell production</a:t>
            </a:r>
          </a:p>
          <a:p>
            <a:pPr lvl="3"/>
            <a:r>
              <a:rPr lang="en-US" dirty="0" smtClean="0"/>
              <a:t>Red bone marrow manufactures red and white blood cells</a:t>
            </a:r>
            <a:endParaRPr lang="en-US" dirty="0"/>
          </a:p>
        </p:txBody>
      </p:sp>
      <p:sp>
        <p:nvSpPr>
          <p:cNvPr id="6" name="TextBox 5"/>
          <p:cNvSpPr txBox="1"/>
          <p:nvPr/>
        </p:nvSpPr>
        <p:spPr>
          <a:xfrm>
            <a:off x="8458200" y="6273225"/>
            <a:ext cx="685800" cy="584775"/>
          </a:xfrm>
          <a:prstGeom prst="rect">
            <a:avLst/>
          </a:prstGeom>
          <a:noFill/>
        </p:spPr>
        <p:txBody>
          <a:bodyPr wrap="square" rtlCol="0">
            <a:spAutoFit/>
          </a:bodyPr>
          <a:lstStyle/>
          <a:p>
            <a:pPr algn="ctr"/>
            <a:r>
              <a:rPr lang="en-US" sz="3200" dirty="0" smtClean="0"/>
              <a:t>82</a:t>
            </a:r>
            <a:endParaRPr lang="en-US" sz="3200" dirty="0"/>
          </a:p>
        </p:txBody>
      </p:sp>
      <p:sp>
        <p:nvSpPr>
          <p:cNvPr id="7" name="TextBox 6"/>
          <p:cNvSpPr txBox="1"/>
          <p:nvPr/>
        </p:nvSpPr>
        <p:spPr>
          <a:xfrm>
            <a:off x="6858000" y="0"/>
            <a:ext cx="2286000" cy="461665"/>
          </a:xfrm>
          <a:prstGeom prst="rect">
            <a:avLst/>
          </a:prstGeom>
          <a:noFill/>
        </p:spPr>
        <p:txBody>
          <a:bodyPr wrap="square" rtlCol="0">
            <a:spAutoFit/>
          </a:bodyPr>
          <a:lstStyle/>
          <a:p>
            <a:pPr algn="ctr"/>
            <a:r>
              <a:rPr lang="en-US" sz="2400" dirty="0" smtClean="0"/>
              <a:t>Skeletal System</a:t>
            </a:r>
            <a:endParaRPr lang="en-US" sz="2400" dirty="0"/>
          </a:p>
        </p:txBody>
      </p:sp>
    </p:spTree>
    <p:extLst>
      <p:ext uri="{BB962C8B-B14F-4D97-AF65-F5344CB8AC3E}">
        <p14:creationId xmlns:p14="http://schemas.microsoft.com/office/powerpoint/2010/main" val="3688508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fontScale="55000" lnSpcReduction="20000"/>
          </a:bodyPr>
          <a:lstStyle/>
          <a:p>
            <a:pPr>
              <a:buFont typeface="Arial" pitchFamily="34" charset="0"/>
              <a:buChar char="•"/>
            </a:pPr>
            <a:r>
              <a:rPr lang="en-US" b="0" dirty="0" smtClean="0"/>
              <a:t>Regulates  metabolic processes, growth of the body and sexual development</a:t>
            </a:r>
          </a:p>
          <a:p>
            <a:pPr>
              <a:buFont typeface="Arial" pitchFamily="34" charset="0"/>
              <a:buChar char="•"/>
            </a:pPr>
            <a:r>
              <a:rPr lang="en-US" b="0" dirty="0" smtClean="0"/>
              <a:t>The endocrine system consists of hormones and glands</a:t>
            </a:r>
          </a:p>
          <a:p>
            <a:pPr>
              <a:buFont typeface="Arial" pitchFamily="34" charset="0"/>
              <a:buChar char="•"/>
            </a:pPr>
            <a:r>
              <a:rPr lang="en-US" b="0" dirty="0" smtClean="0"/>
              <a:t>Hormones secreted by the endocrine system influence the body to react according to:</a:t>
            </a:r>
          </a:p>
          <a:p>
            <a:pPr lvl="3">
              <a:buFont typeface="Arial" pitchFamily="34" charset="0"/>
              <a:buChar char="•"/>
            </a:pPr>
            <a:r>
              <a:rPr lang="en-US" sz="2500" dirty="0" smtClean="0"/>
              <a:t>C</a:t>
            </a:r>
            <a:r>
              <a:rPr lang="en-US" sz="2500" b="0" dirty="0" smtClean="0"/>
              <a:t>hanges in the balance of fluids and minerals in blood </a:t>
            </a:r>
          </a:p>
          <a:p>
            <a:pPr lvl="3">
              <a:buFont typeface="Arial" pitchFamily="34" charset="0"/>
              <a:buChar char="•"/>
            </a:pPr>
            <a:r>
              <a:rPr lang="en-US" sz="2500" b="0" dirty="0" smtClean="0"/>
              <a:t>Stress</a:t>
            </a:r>
          </a:p>
          <a:p>
            <a:pPr lvl="3">
              <a:buFont typeface="Arial" pitchFamily="34" charset="0"/>
              <a:buChar char="•"/>
            </a:pPr>
            <a:r>
              <a:rPr lang="en-US" sz="2500" b="0" dirty="0" smtClean="0"/>
              <a:t>Infection</a:t>
            </a:r>
          </a:p>
          <a:p>
            <a:endParaRPr lang="en-US" b="0" dirty="0" smtClean="0"/>
          </a:p>
          <a:p>
            <a:r>
              <a:rPr lang="en-US" dirty="0" smtClean="0"/>
              <a:t/>
            </a:r>
            <a:br>
              <a:rPr lang="en-US" dirty="0" smtClean="0"/>
            </a:br>
            <a:r>
              <a:rPr lang="en-US" dirty="0" smtClean="0"/>
              <a:t/>
            </a:r>
            <a:br>
              <a:rPr lang="en-US" dirty="0" smtClean="0"/>
            </a:br>
            <a:endParaRPr lang="en-US" dirty="0"/>
          </a:p>
        </p:txBody>
      </p:sp>
      <p:sp>
        <p:nvSpPr>
          <p:cNvPr id="7" name="Content Placeholder 6"/>
          <p:cNvSpPr>
            <a:spLocks noGrp="1"/>
          </p:cNvSpPr>
          <p:nvPr>
            <p:ph sz="half" idx="2"/>
          </p:nvPr>
        </p:nvSpPr>
        <p:spPr/>
        <p:txBody>
          <a:bodyPr>
            <a:normAutofit fontScale="55000" lnSpcReduction="20000"/>
          </a:bodyPr>
          <a:lstStyle/>
          <a:p>
            <a:pPr marL="0" indent="0"/>
            <a:r>
              <a:rPr lang="en-US" b="0" dirty="0" smtClean="0"/>
              <a:t>Organs of the endocrine system:</a:t>
            </a:r>
          </a:p>
          <a:p>
            <a:pPr marL="0" indent="-274320">
              <a:buFont typeface="Arial" pitchFamily="34" charset="0"/>
              <a:buChar char="•"/>
            </a:pPr>
            <a:r>
              <a:rPr lang="en-US" b="0" dirty="0" smtClean="0"/>
              <a:t>Pineal gland</a:t>
            </a:r>
          </a:p>
          <a:p>
            <a:pPr marL="0" indent="-274320">
              <a:buFont typeface="Arial" pitchFamily="34" charset="0"/>
              <a:buChar char="•"/>
            </a:pPr>
            <a:r>
              <a:rPr lang="en-US" b="0" dirty="0" smtClean="0"/>
              <a:t>Pituitary gland</a:t>
            </a:r>
          </a:p>
          <a:p>
            <a:pPr marL="0" indent="-274320">
              <a:buFont typeface="Arial" pitchFamily="34" charset="0"/>
              <a:buChar char="•"/>
            </a:pPr>
            <a:r>
              <a:rPr lang="en-US" b="0" dirty="0" smtClean="0"/>
              <a:t>Parathyroid gland</a:t>
            </a:r>
          </a:p>
          <a:p>
            <a:pPr marL="0" indent="-274320">
              <a:buFont typeface="Arial" pitchFamily="34" charset="0"/>
              <a:buChar char="•"/>
            </a:pPr>
            <a:r>
              <a:rPr lang="en-US" b="0" dirty="0" smtClean="0"/>
              <a:t>Thyroid gland</a:t>
            </a:r>
          </a:p>
          <a:p>
            <a:pPr marL="0" indent="-274320">
              <a:buFont typeface="Arial" pitchFamily="34" charset="0"/>
              <a:buChar char="•"/>
            </a:pPr>
            <a:r>
              <a:rPr lang="en-US" b="0" dirty="0" smtClean="0"/>
              <a:t>Adrenal glands</a:t>
            </a:r>
          </a:p>
          <a:p>
            <a:pPr marL="0" indent="-274320">
              <a:buFont typeface="Arial" pitchFamily="34" charset="0"/>
              <a:buChar char="•"/>
            </a:pPr>
            <a:r>
              <a:rPr lang="en-US" b="0" dirty="0" smtClean="0"/>
              <a:t>Pancreas</a:t>
            </a:r>
          </a:p>
          <a:p>
            <a:pPr marL="0" indent="-274320">
              <a:buFont typeface="Arial" pitchFamily="34" charset="0"/>
              <a:buChar char="•"/>
            </a:pPr>
            <a:r>
              <a:rPr lang="en-US" b="0" dirty="0" smtClean="0"/>
              <a:t>Ovaries (in females)</a:t>
            </a:r>
          </a:p>
          <a:p>
            <a:pPr marL="0" indent="-274320">
              <a:buFont typeface="Arial" pitchFamily="34" charset="0"/>
              <a:buChar char="•"/>
            </a:pPr>
            <a:r>
              <a:rPr lang="en-US" b="0" dirty="0" smtClean="0"/>
              <a:t>Testes (in males)</a:t>
            </a:r>
          </a:p>
          <a:p>
            <a:pPr marL="0" indent="-274320">
              <a:buFont typeface="Arial" pitchFamily="34" charset="0"/>
              <a:buChar char="•"/>
            </a:pPr>
            <a:r>
              <a:rPr lang="en-US" b="0" dirty="0" smtClean="0"/>
              <a:t>Thymus</a:t>
            </a:r>
          </a:p>
          <a:p>
            <a:pPr marL="0" indent="-274320"/>
            <a:endParaRPr lang="en-US" b="0" dirty="0"/>
          </a:p>
        </p:txBody>
      </p:sp>
      <p:sp>
        <p:nvSpPr>
          <p:cNvPr id="4" name="Title 3"/>
          <p:cNvSpPr>
            <a:spLocks noGrp="1"/>
          </p:cNvSpPr>
          <p:nvPr>
            <p:ph type="title"/>
          </p:nvPr>
        </p:nvSpPr>
        <p:spPr/>
        <p:txBody>
          <a:bodyPr/>
          <a:lstStyle/>
          <a:p>
            <a:r>
              <a:rPr lang="en-US" dirty="0" smtClean="0"/>
              <a:t>Function of the Endocrine System</a:t>
            </a:r>
            <a:endParaRPr lang="en-US" dirty="0"/>
          </a:p>
        </p:txBody>
      </p:sp>
      <p:sp>
        <p:nvSpPr>
          <p:cNvPr id="6" name="TextBox 5"/>
          <p:cNvSpPr txBox="1"/>
          <p:nvPr/>
        </p:nvSpPr>
        <p:spPr>
          <a:xfrm>
            <a:off x="8458200" y="6273225"/>
            <a:ext cx="685800" cy="584775"/>
          </a:xfrm>
          <a:prstGeom prst="rect">
            <a:avLst/>
          </a:prstGeom>
          <a:noFill/>
        </p:spPr>
        <p:txBody>
          <a:bodyPr wrap="square" rtlCol="0">
            <a:spAutoFit/>
          </a:bodyPr>
          <a:lstStyle/>
          <a:p>
            <a:pPr algn="ctr"/>
            <a:r>
              <a:rPr lang="en-US" sz="3200" dirty="0" smtClean="0"/>
              <a:t>2</a:t>
            </a:r>
            <a:endParaRPr lang="en-US" sz="3200" dirty="0"/>
          </a:p>
        </p:txBody>
      </p:sp>
      <p:sp>
        <p:nvSpPr>
          <p:cNvPr id="2" name="TextBox 1"/>
          <p:cNvSpPr txBox="1"/>
          <p:nvPr/>
        </p:nvSpPr>
        <p:spPr>
          <a:xfrm>
            <a:off x="6553200" y="0"/>
            <a:ext cx="2590800" cy="461665"/>
          </a:xfrm>
          <a:prstGeom prst="rect">
            <a:avLst/>
          </a:prstGeom>
          <a:noFill/>
        </p:spPr>
        <p:txBody>
          <a:bodyPr wrap="square" rtlCol="0">
            <a:spAutoFit/>
          </a:bodyPr>
          <a:lstStyle/>
          <a:p>
            <a:pPr algn="ctr"/>
            <a:r>
              <a:rPr lang="en-US" sz="2400" dirty="0" smtClean="0"/>
              <a:t>Endocrine System</a:t>
            </a:r>
            <a:endParaRPr lang="en-US" sz="24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457200"/>
            <a:ext cx="7520940" cy="548640"/>
          </a:xfrm>
        </p:spPr>
        <p:txBody>
          <a:bodyPr/>
          <a:lstStyle/>
          <a:p>
            <a:r>
              <a:rPr lang="en-US" dirty="0" smtClean="0"/>
              <a:t>Roles of Bones, Ligaments, Muscles, and Tendons in Human Movement</a:t>
            </a:r>
            <a:endParaRPr lang="en-US" dirty="0"/>
          </a:p>
        </p:txBody>
      </p:sp>
      <p:sp>
        <p:nvSpPr>
          <p:cNvPr id="3" name="Content Placeholder 2"/>
          <p:cNvSpPr>
            <a:spLocks noGrp="1"/>
          </p:cNvSpPr>
          <p:nvPr>
            <p:ph idx="1"/>
          </p:nvPr>
        </p:nvSpPr>
        <p:spPr>
          <a:xfrm>
            <a:off x="822960" y="1100628"/>
            <a:ext cx="7520940" cy="3928572"/>
          </a:xfrm>
        </p:spPr>
        <p:txBody>
          <a:bodyPr>
            <a:normAutofit lnSpcReduction="10000"/>
          </a:bodyPr>
          <a:lstStyle/>
          <a:p>
            <a:pPr marL="285750" indent="-285750">
              <a:buFont typeface="Wingdings" pitchFamily="2" charset="2"/>
              <a:buChar char="§"/>
            </a:pPr>
            <a:r>
              <a:rPr lang="en-US" dirty="0" smtClean="0"/>
              <a:t>Bones</a:t>
            </a:r>
          </a:p>
          <a:p>
            <a:pPr marL="573786" lvl="3" indent="-285750"/>
            <a:r>
              <a:rPr lang="en-US" b="0" dirty="0" smtClean="0"/>
              <a:t>Bones fit together at joints, allowing for movement</a:t>
            </a:r>
          </a:p>
          <a:p>
            <a:pPr marL="573786" lvl="3" indent="-285750"/>
            <a:r>
              <a:rPr lang="en-US" b="0" dirty="0" smtClean="0"/>
              <a:t>Bones and muscles together create a lever system. They can be classified as first, second, or third class levers</a:t>
            </a:r>
          </a:p>
          <a:p>
            <a:pPr marL="285750" indent="-285750">
              <a:buFont typeface="Wingdings" pitchFamily="2" charset="2"/>
              <a:buChar char="§"/>
            </a:pPr>
            <a:r>
              <a:rPr lang="en-US" dirty="0" smtClean="0"/>
              <a:t>Muscles</a:t>
            </a:r>
          </a:p>
          <a:p>
            <a:pPr marL="573786" lvl="3" indent="-285750"/>
            <a:r>
              <a:rPr lang="en-US" b="0" dirty="0" smtClean="0"/>
              <a:t>Muscles provide the power to move the bones. They are responsible for flexing and extending joints, as well as other movements such as abduction and adduction</a:t>
            </a:r>
          </a:p>
          <a:p>
            <a:pPr marL="285750" indent="-285750">
              <a:buFont typeface="Wingdings" pitchFamily="2" charset="2"/>
              <a:buChar char="§"/>
            </a:pPr>
            <a:r>
              <a:rPr lang="en-US" dirty="0" smtClean="0"/>
              <a:t>Ligaments</a:t>
            </a:r>
          </a:p>
          <a:p>
            <a:pPr marL="573786" lvl="3" indent="-285750"/>
            <a:r>
              <a:rPr lang="en-US" dirty="0" smtClean="0"/>
              <a:t>Ligaments connect bones together. They are responsible for holding joints together</a:t>
            </a:r>
            <a:endParaRPr lang="en-US" b="0" dirty="0" smtClean="0"/>
          </a:p>
          <a:p>
            <a:pPr marL="285750" indent="-285750">
              <a:buFont typeface="Wingdings" pitchFamily="2" charset="2"/>
              <a:buChar char="§"/>
            </a:pPr>
            <a:r>
              <a:rPr lang="en-US" dirty="0" smtClean="0"/>
              <a:t>Tendons</a:t>
            </a:r>
          </a:p>
          <a:p>
            <a:pPr marL="573786" lvl="3" indent="-285750"/>
            <a:r>
              <a:rPr lang="en-US" dirty="0" smtClean="0"/>
              <a:t>Tendons attach muscles to bones. Without tendons, muscles wouldn’t be able to pull and move bones</a:t>
            </a:r>
          </a:p>
        </p:txBody>
      </p:sp>
      <p:sp>
        <p:nvSpPr>
          <p:cNvPr id="4" name="TextBox 3"/>
          <p:cNvSpPr txBox="1"/>
          <p:nvPr/>
        </p:nvSpPr>
        <p:spPr>
          <a:xfrm>
            <a:off x="8458200" y="6273225"/>
            <a:ext cx="685800" cy="584775"/>
          </a:xfrm>
          <a:prstGeom prst="rect">
            <a:avLst/>
          </a:prstGeom>
          <a:noFill/>
        </p:spPr>
        <p:txBody>
          <a:bodyPr wrap="square" rtlCol="0">
            <a:spAutoFit/>
          </a:bodyPr>
          <a:lstStyle/>
          <a:p>
            <a:pPr algn="ctr"/>
            <a:r>
              <a:rPr lang="en-US" sz="3200" dirty="0" smtClean="0"/>
              <a:t>83</a:t>
            </a:r>
            <a:endParaRPr lang="en-US" sz="3200" dirty="0"/>
          </a:p>
        </p:txBody>
      </p:sp>
      <p:sp>
        <p:nvSpPr>
          <p:cNvPr id="5" name="TextBox 4"/>
          <p:cNvSpPr txBox="1"/>
          <p:nvPr/>
        </p:nvSpPr>
        <p:spPr>
          <a:xfrm>
            <a:off x="6858000" y="0"/>
            <a:ext cx="2286000" cy="461665"/>
          </a:xfrm>
          <a:prstGeom prst="rect">
            <a:avLst/>
          </a:prstGeom>
          <a:noFill/>
        </p:spPr>
        <p:txBody>
          <a:bodyPr wrap="square" rtlCol="0">
            <a:spAutoFit/>
          </a:bodyPr>
          <a:lstStyle/>
          <a:p>
            <a:pPr algn="ctr"/>
            <a:r>
              <a:rPr lang="en-US" sz="2400" dirty="0" smtClean="0"/>
              <a:t>Skeletal System</a:t>
            </a:r>
            <a:endParaRPr lang="en-US" sz="2400" dirty="0"/>
          </a:p>
        </p:txBody>
      </p:sp>
    </p:spTree>
    <p:extLst>
      <p:ext uri="{BB962C8B-B14F-4D97-AF65-F5344CB8AC3E}">
        <p14:creationId xmlns:p14="http://schemas.microsoft.com/office/powerpoint/2010/main" val="5958767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Skeletons</a:t>
            </a:r>
            <a:endParaRPr lang="en-US" dirty="0"/>
          </a:p>
        </p:txBody>
      </p:sp>
      <p:sp>
        <p:nvSpPr>
          <p:cNvPr id="3" name="Content Placeholder 2"/>
          <p:cNvSpPr>
            <a:spLocks noGrp="1"/>
          </p:cNvSpPr>
          <p:nvPr>
            <p:ph idx="1"/>
          </p:nvPr>
        </p:nvSpPr>
        <p:spPr/>
        <p:txBody>
          <a:bodyPr>
            <a:normAutofit lnSpcReduction="10000"/>
          </a:bodyPr>
          <a:lstStyle/>
          <a:p>
            <a:pPr lvl="1"/>
            <a:r>
              <a:rPr lang="en-US" b="1" dirty="0" smtClean="0"/>
              <a:t>Hydrostatic skeleton</a:t>
            </a:r>
          </a:p>
          <a:p>
            <a:pPr lvl="2"/>
            <a:r>
              <a:rPr lang="en-US" dirty="0" smtClean="0"/>
              <a:t>Found in soft-bodied and cold-blooded animals</a:t>
            </a:r>
          </a:p>
          <a:p>
            <a:pPr lvl="2"/>
            <a:r>
              <a:rPr lang="en-US" dirty="0" smtClean="0"/>
              <a:t>Has a coelom surrounded by muscles</a:t>
            </a:r>
          </a:p>
          <a:p>
            <a:pPr lvl="2"/>
            <a:r>
              <a:rPr lang="en-US" dirty="0" smtClean="0"/>
              <a:t>Includes annelids and cnidarians</a:t>
            </a:r>
          </a:p>
          <a:p>
            <a:pPr lvl="1"/>
            <a:r>
              <a:rPr lang="en-US" b="1" dirty="0" smtClean="0"/>
              <a:t>Exoskeleton</a:t>
            </a:r>
          </a:p>
          <a:p>
            <a:pPr lvl="2"/>
            <a:r>
              <a:rPr lang="en-US" dirty="0" smtClean="0"/>
              <a:t>Skeleton found outside of the body, forms an outer protective covering</a:t>
            </a:r>
          </a:p>
          <a:p>
            <a:pPr lvl="2"/>
            <a:r>
              <a:rPr lang="en-US" dirty="0" smtClean="0"/>
              <a:t>Animals with an exoskeleton are relatively small</a:t>
            </a:r>
          </a:p>
          <a:p>
            <a:pPr lvl="2"/>
            <a:r>
              <a:rPr lang="en-US" dirty="0" smtClean="0"/>
              <a:t>Found in crustaceans, including crabs and insects</a:t>
            </a:r>
          </a:p>
          <a:p>
            <a:pPr lvl="1"/>
            <a:r>
              <a:rPr lang="en-US" b="1" dirty="0" smtClean="0"/>
              <a:t>Endoskeleton</a:t>
            </a:r>
          </a:p>
          <a:p>
            <a:pPr lvl="2"/>
            <a:r>
              <a:rPr lang="en-US" dirty="0" smtClean="0"/>
              <a:t>Skeleton found inside the body, forms the framework of an animal</a:t>
            </a:r>
          </a:p>
          <a:p>
            <a:pPr lvl="2"/>
            <a:r>
              <a:rPr lang="en-US" dirty="0" smtClean="0"/>
              <a:t>Tissues and muscles are formed around the skeletal system, muscular forces are transmitted to the skeleton</a:t>
            </a:r>
          </a:p>
          <a:p>
            <a:pPr lvl="2"/>
            <a:r>
              <a:rPr lang="en-US" dirty="0" smtClean="0"/>
              <a:t>Includes mammals, fish, and birds</a:t>
            </a:r>
          </a:p>
          <a:p>
            <a:pPr lvl="2"/>
            <a:endParaRPr lang="en-US" dirty="0" smtClean="0"/>
          </a:p>
          <a:p>
            <a:pPr lvl="1"/>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6514" y="152400"/>
            <a:ext cx="2286000" cy="2152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501515"/>
            <a:ext cx="3429000" cy="228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4231225"/>
            <a:ext cx="33528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458200" y="6273225"/>
            <a:ext cx="685800" cy="584775"/>
          </a:xfrm>
          <a:prstGeom prst="rect">
            <a:avLst/>
          </a:prstGeom>
          <a:noFill/>
        </p:spPr>
        <p:txBody>
          <a:bodyPr wrap="square" rtlCol="0">
            <a:spAutoFit/>
          </a:bodyPr>
          <a:lstStyle/>
          <a:p>
            <a:pPr algn="ctr"/>
            <a:r>
              <a:rPr lang="en-US" sz="3200" dirty="0" smtClean="0"/>
              <a:t>84</a:t>
            </a:r>
            <a:endParaRPr lang="en-US" sz="3200" dirty="0"/>
          </a:p>
        </p:txBody>
      </p:sp>
      <p:sp>
        <p:nvSpPr>
          <p:cNvPr id="8" name="TextBox 7"/>
          <p:cNvSpPr txBox="1"/>
          <p:nvPr/>
        </p:nvSpPr>
        <p:spPr>
          <a:xfrm>
            <a:off x="0" y="0"/>
            <a:ext cx="2286000" cy="461665"/>
          </a:xfrm>
          <a:prstGeom prst="rect">
            <a:avLst/>
          </a:prstGeom>
          <a:noFill/>
        </p:spPr>
        <p:txBody>
          <a:bodyPr wrap="square" rtlCol="0">
            <a:spAutoFit/>
          </a:bodyPr>
          <a:lstStyle/>
          <a:p>
            <a:pPr algn="ctr"/>
            <a:r>
              <a:rPr lang="en-US" sz="2400" dirty="0" smtClean="0"/>
              <a:t>Skeletal System</a:t>
            </a:r>
            <a:endParaRPr lang="en-US" sz="2400" dirty="0"/>
          </a:p>
        </p:txBody>
      </p:sp>
    </p:spTree>
    <p:extLst>
      <p:ext uri="{BB962C8B-B14F-4D97-AF65-F5344CB8AC3E}">
        <p14:creationId xmlns:p14="http://schemas.microsoft.com/office/powerpoint/2010/main" val="34401560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 of the long bone</a:t>
            </a:r>
            <a:endParaRPr lang="en-US" dirty="0"/>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458200" y="6273225"/>
            <a:ext cx="685800" cy="584775"/>
          </a:xfrm>
          <a:prstGeom prst="rect">
            <a:avLst/>
          </a:prstGeom>
          <a:noFill/>
        </p:spPr>
        <p:txBody>
          <a:bodyPr wrap="square" rtlCol="0">
            <a:spAutoFit/>
          </a:bodyPr>
          <a:lstStyle/>
          <a:p>
            <a:pPr algn="ctr"/>
            <a:r>
              <a:rPr lang="en-US" sz="3200" dirty="0" smtClean="0"/>
              <a:t>85</a:t>
            </a:r>
            <a:endParaRPr lang="en-US" sz="3200" dirty="0"/>
          </a:p>
        </p:txBody>
      </p:sp>
      <p:sp>
        <p:nvSpPr>
          <p:cNvPr id="5" name="TextBox 4"/>
          <p:cNvSpPr txBox="1"/>
          <p:nvPr/>
        </p:nvSpPr>
        <p:spPr>
          <a:xfrm>
            <a:off x="6858000" y="0"/>
            <a:ext cx="2286000" cy="461665"/>
          </a:xfrm>
          <a:prstGeom prst="rect">
            <a:avLst/>
          </a:prstGeom>
          <a:noFill/>
        </p:spPr>
        <p:txBody>
          <a:bodyPr wrap="square" rtlCol="0">
            <a:spAutoFit/>
          </a:bodyPr>
          <a:lstStyle/>
          <a:p>
            <a:pPr algn="ctr"/>
            <a:r>
              <a:rPr lang="en-US" sz="2400" dirty="0" smtClean="0"/>
              <a:t>Skeletal System</a:t>
            </a:r>
            <a:endParaRPr lang="en-US" sz="2400" dirty="0"/>
          </a:p>
        </p:txBody>
      </p:sp>
    </p:spTree>
    <p:extLst>
      <p:ext uri="{BB962C8B-B14F-4D97-AF65-F5344CB8AC3E}">
        <p14:creationId xmlns:p14="http://schemas.microsoft.com/office/powerpoint/2010/main" val="56625363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70000" lnSpcReduction="20000"/>
          </a:bodyPr>
          <a:lstStyle/>
          <a:p>
            <a:pPr marL="116586" lvl="1" indent="-285750"/>
            <a:r>
              <a:rPr lang="en-US" sz="2900" dirty="0" smtClean="0"/>
              <a:t>Rickets is the softening and weakening of bones in children, usually caused by an extreme and prolonged vitamin D deficiency</a:t>
            </a:r>
          </a:p>
          <a:p>
            <a:pPr marL="573786" lvl="3" indent="-285750"/>
            <a:r>
              <a:rPr lang="en-US" sz="2100" dirty="0" smtClean="0"/>
              <a:t>Without vitamin D, calcium and phosphorus are not absorbed and are not deposited in bones, causing weakness and bending of the bones</a:t>
            </a:r>
          </a:p>
          <a:p>
            <a:pPr marL="116586" lvl="1" indent="-285750"/>
            <a:endParaRPr lang="en-US" dirty="0" smtClean="0"/>
          </a:p>
          <a:p>
            <a:pPr marL="116586" lvl="1" indent="-285750"/>
            <a:endParaRPr lang="en-US" dirty="0" smtClean="0"/>
          </a:p>
          <a:p>
            <a:r>
              <a:rPr lang="en-US" dirty="0" smtClean="0"/>
              <a:t> </a:t>
            </a:r>
          </a:p>
          <a:p>
            <a:r>
              <a:rPr lang="en-US" dirty="0" smtClean="0"/>
              <a:t> </a:t>
            </a:r>
            <a:endParaRPr lang="en-US" dirty="0"/>
          </a:p>
        </p:txBody>
      </p:sp>
      <p:sp>
        <p:nvSpPr>
          <p:cNvPr id="4" name="Content Placeholder 3"/>
          <p:cNvSpPr>
            <a:spLocks noGrp="1"/>
          </p:cNvSpPr>
          <p:nvPr>
            <p:ph sz="half" idx="2"/>
          </p:nvPr>
        </p:nvSpPr>
        <p:spPr>
          <a:xfrm>
            <a:off x="4700016" y="1097280"/>
            <a:ext cx="3681984" cy="3712464"/>
          </a:xfrm>
        </p:spPr>
        <p:txBody>
          <a:bodyPr>
            <a:normAutofit fontScale="70000" lnSpcReduction="20000"/>
          </a:bodyPr>
          <a:lstStyle/>
          <a:p>
            <a:pPr marL="0" indent="0"/>
            <a:r>
              <a:rPr lang="en-US" sz="3400" dirty="0" smtClean="0"/>
              <a:t>Signs and Symptoms:</a:t>
            </a:r>
          </a:p>
          <a:p>
            <a:pPr marL="288036" lvl="1" indent="-457200"/>
            <a:r>
              <a:rPr lang="en-US" sz="2900" dirty="0" smtClean="0"/>
              <a:t>Delayed growth</a:t>
            </a:r>
          </a:p>
          <a:p>
            <a:pPr marL="288036" lvl="1" indent="-457200"/>
            <a:r>
              <a:rPr lang="en-US" sz="2900" dirty="0" smtClean="0"/>
              <a:t>Pain in the spine, pelvis, and legs</a:t>
            </a:r>
          </a:p>
          <a:p>
            <a:pPr marL="288036" lvl="1" indent="-457200"/>
            <a:r>
              <a:rPr lang="en-US" sz="2900" dirty="0" smtClean="0"/>
              <a:t>Muscle weakness</a:t>
            </a:r>
          </a:p>
          <a:p>
            <a:pPr marL="288036" lvl="1" indent="-457200"/>
            <a:r>
              <a:rPr lang="en-US" sz="2900" dirty="0" smtClean="0"/>
              <a:t>Bowed legs</a:t>
            </a:r>
          </a:p>
          <a:p>
            <a:pPr marL="288036" lvl="1" indent="-457200"/>
            <a:r>
              <a:rPr lang="en-US" sz="2900" dirty="0" smtClean="0"/>
              <a:t>Abnormally curved spine</a:t>
            </a:r>
          </a:p>
          <a:p>
            <a:pPr marL="288036" lvl="1" indent="-457200"/>
            <a:endParaRPr lang="en-US" dirty="0" smtClean="0"/>
          </a:p>
        </p:txBody>
      </p:sp>
      <p:sp>
        <p:nvSpPr>
          <p:cNvPr id="2" name="Title 1"/>
          <p:cNvSpPr>
            <a:spLocks noGrp="1"/>
          </p:cNvSpPr>
          <p:nvPr>
            <p:ph type="title"/>
          </p:nvPr>
        </p:nvSpPr>
        <p:spPr/>
        <p:txBody>
          <a:bodyPr/>
          <a:lstStyle/>
          <a:p>
            <a:r>
              <a:rPr lang="en-US" dirty="0" smtClean="0"/>
              <a:t>Rickets</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1335" y="3657600"/>
            <a:ext cx="4436665" cy="2525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458200" y="6273225"/>
            <a:ext cx="685800" cy="584775"/>
          </a:xfrm>
          <a:prstGeom prst="rect">
            <a:avLst/>
          </a:prstGeom>
          <a:noFill/>
        </p:spPr>
        <p:txBody>
          <a:bodyPr wrap="square" rtlCol="0">
            <a:spAutoFit/>
          </a:bodyPr>
          <a:lstStyle/>
          <a:p>
            <a:pPr algn="ctr"/>
            <a:r>
              <a:rPr lang="en-US" sz="3200" dirty="0" smtClean="0"/>
              <a:t>86</a:t>
            </a:r>
            <a:endParaRPr lang="en-US" sz="3200" dirty="0"/>
          </a:p>
        </p:txBody>
      </p:sp>
      <p:sp>
        <p:nvSpPr>
          <p:cNvPr id="7" name="TextBox 6"/>
          <p:cNvSpPr txBox="1"/>
          <p:nvPr/>
        </p:nvSpPr>
        <p:spPr>
          <a:xfrm>
            <a:off x="6858000" y="0"/>
            <a:ext cx="2286000" cy="461665"/>
          </a:xfrm>
          <a:prstGeom prst="rect">
            <a:avLst/>
          </a:prstGeom>
          <a:noFill/>
        </p:spPr>
        <p:txBody>
          <a:bodyPr wrap="square" rtlCol="0">
            <a:spAutoFit/>
          </a:bodyPr>
          <a:lstStyle/>
          <a:p>
            <a:pPr algn="ctr"/>
            <a:r>
              <a:rPr lang="en-US" sz="2400" dirty="0" smtClean="0"/>
              <a:t>Skeletal System</a:t>
            </a:r>
            <a:endParaRPr lang="en-US" sz="2400" dirty="0"/>
          </a:p>
        </p:txBody>
      </p:sp>
    </p:spTree>
    <p:extLst>
      <p:ext uri="{BB962C8B-B14F-4D97-AF65-F5344CB8AC3E}">
        <p14:creationId xmlns:p14="http://schemas.microsoft.com/office/powerpoint/2010/main" val="20856848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r>
              <a:rPr lang="en-US" dirty="0" smtClean="0"/>
              <a:t>Prevalence:</a:t>
            </a:r>
          </a:p>
          <a:p>
            <a:pPr marL="457200" indent="-457200">
              <a:buFont typeface="Wingdings" pitchFamily="2" charset="2"/>
              <a:buChar char="§"/>
            </a:pPr>
            <a:r>
              <a:rPr lang="en-US" dirty="0" smtClean="0"/>
              <a:t>In 1998 in eastern Turkey, the incidence of rickets was 6.09% in children ages 0-3 years</a:t>
            </a:r>
            <a:endParaRPr lang="en-US" dirty="0"/>
          </a:p>
        </p:txBody>
      </p:sp>
      <p:sp>
        <p:nvSpPr>
          <p:cNvPr id="4" name="Content Placeholder 3"/>
          <p:cNvSpPr>
            <a:spLocks noGrp="1"/>
          </p:cNvSpPr>
          <p:nvPr>
            <p:ph sz="half" idx="2"/>
          </p:nvPr>
        </p:nvSpPr>
        <p:spPr/>
        <p:txBody>
          <a:bodyPr>
            <a:normAutofit/>
          </a:bodyPr>
          <a:lstStyle/>
          <a:p>
            <a:r>
              <a:rPr lang="en-US" dirty="0" smtClean="0"/>
              <a:t>Treatment:</a:t>
            </a:r>
          </a:p>
          <a:p>
            <a:pPr marL="288036" lvl="1" indent="-457200">
              <a:buFont typeface="Arial" pitchFamily="34" charset="0"/>
              <a:buChar char="•"/>
            </a:pPr>
            <a:r>
              <a:rPr lang="en-US" dirty="0" smtClean="0"/>
              <a:t>Adding vitamin D and calcium to the diet usually corrects bone problems</a:t>
            </a:r>
          </a:p>
          <a:p>
            <a:pPr marL="288036" lvl="1" indent="-457200">
              <a:buFont typeface="Arial" pitchFamily="34" charset="0"/>
              <a:buChar char="•"/>
            </a:pPr>
            <a:r>
              <a:rPr lang="en-US" dirty="0" smtClean="0"/>
              <a:t>Some skeletal deformities caused by rickets may need corrective surgery</a:t>
            </a:r>
            <a:endParaRPr lang="en-US" dirty="0"/>
          </a:p>
        </p:txBody>
      </p:sp>
      <p:sp>
        <p:nvSpPr>
          <p:cNvPr id="2" name="Title 1"/>
          <p:cNvSpPr>
            <a:spLocks noGrp="1"/>
          </p:cNvSpPr>
          <p:nvPr>
            <p:ph type="title"/>
          </p:nvPr>
        </p:nvSpPr>
        <p:spPr/>
        <p:txBody>
          <a:bodyPr/>
          <a:lstStyle/>
          <a:p>
            <a:r>
              <a:rPr lang="en-US" dirty="0" smtClean="0"/>
              <a:t>Rickets</a:t>
            </a:r>
            <a:endParaRPr lang="en-US" dirty="0"/>
          </a:p>
        </p:txBody>
      </p:sp>
      <p:sp>
        <p:nvSpPr>
          <p:cNvPr id="5" name="TextBox 4"/>
          <p:cNvSpPr txBox="1"/>
          <p:nvPr/>
        </p:nvSpPr>
        <p:spPr>
          <a:xfrm>
            <a:off x="8458200" y="6273225"/>
            <a:ext cx="685800" cy="584775"/>
          </a:xfrm>
          <a:prstGeom prst="rect">
            <a:avLst/>
          </a:prstGeom>
          <a:noFill/>
        </p:spPr>
        <p:txBody>
          <a:bodyPr wrap="square" rtlCol="0">
            <a:spAutoFit/>
          </a:bodyPr>
          <a:lstStyle/>
          <a:p>
            <a:pPr algn="ctr"/>
            <a:r>
              <a:rPr lang="en-US" sz="3200" dirty="0" smtClean="0"/>
              <a:t>87</a:t>
            </a:r>
            <a:endParaRPr lang="en-US" sz="3200" dirty="0"/>
          </a:p>
        </p:txBody>
      </p:sp>
      <p:sp>
        <p:nvSpPr>
          <p:cNvPr id="6" name="TextBox 5"/>
          <p:cNvSpPr txBox="1"/>
          <p:nvPr/>
        </p:nvSpPr>
        <p:spPr>
          <a:xfrm>
            <a:off x="6858000" y="0"/>
            <a:ext cx="2286000" cy="461665"/>
          </a:xfrm>
          <a:prstGeom prst="rect">
            <a:avLst/>
          </a:prstGeom>
          <a:noFill/>
        </p:spPr>
        <p:txBody>
          <a:bodyPr wrap="square" rtlCol="0">
            <a:spAutoFit/>
          </a:bodyPr>
          <a:lstStyle/>
          <a:p>
            <a:pPr algn="ctr"/>
            <a:r>
              <a:rPr lang="en-US" sz="2400" dirty="0" smtClean="0"/>
              <a:t>Skeletal System</a:t>
            </a:r>
            <a:endParaRPr lang="en-US" sz="2400" dirty="0"/>
          </a:p>
        </p:txBody>
      </p:sp>
    </p:spTree>
    <p:extLst>
      <p:ext uri="{BB962C8B-B14F-4D97-AF65-F5344CB8AC3E}">
        <p14:creationId xmlns:p14="http://schemas.microsoft.com/office/powerpoint/2010/main" val="5332364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0000" lnSpcReduction="20000"/>
          </a:bodyPr>
          <a:lstStyle/>
          <a:p>
            <a:pPr marL="288036" lvl="1" indent="-457200"/>
            <a:r>
              <a:rPr lang="en-US" dirty="0" smtClean="0"/>
              <a:t>Osteoporosis causes bones to become weak and brittle</a:t>
            </a:r>
          </a:p>
          <a:p>
            <a:pPr marL="516636" lvl="2" indent="-457200"/>
            <a:r>
              <a:rPr lang="en-US" dirty="0" smtClean="0"/>
              <a:t>Bones are likely to fracture. Fractures commonly occur in the hip, wrist, or spine</a:t>
            </a:r>
          </a:p>
          <a:p>
            <a:pPr marL="288036" lvl="1" indent="-457200"/>
            <a:r>
              <a:rPr lang="en-US" dirty="0" smtClean="0"/>
              <a:t>Occurs when the creation of new bone doesn’t keep up with the renewal of old bone. Results in a loss of bone mass</a:t>
            </a:r>
          </a:p>
          <a:p>
            <a:pPr marL="288036" lvl="1" indent="-457200"/>
            <a:r>
              <a:rPr lang="en-US" b="0" dirty="0" smtClean="0"/>
              <a:t>Affects men and women of all races, but white and Asian women who are past menopause are at the greatest risk</a:t>
            </a:r>
            <a:endParaRPr lang="en-US" b="0" dirty="0"/>
          </a:p>
        </p:txBody>
      </p:sp>
      <p:sp>
        <p:nvSpPr>
          <p:cNvPr id="3" name="Content Placeholder 2"/>
          <p:cNvSpPr>
            <a:spLocks noGrp="1"/>
          </p:cNvSpPr>
          <p:nvPr>
            <p:ph sz="half" idx="2"/>
          </p:nvPr>
        </p:nvSpPr>
        <p:spPr/>
        <p:txBody>
          <a:bodyPr>
            <a:normAutofit fontScale="70000" lnSpcReduction="20000"/>
          </a:bodyPr>
          <a:lstStyle/>
          <a:p>
            <a:r>
              <a:rPr lang="en-US" dirty="0" smtClean="0"/>
              <a:t>Signs and Symptoms:</a:t>
            </a:r>
          </a:p>
          <a:p>
            <a:pPr marL="457200" indent="-457200">
              <a:buFont typeface="Arial" pitchFamily="34" charset="0"/>
              <a:buChar char="•"/>
            </a:pPr>
            <a:r>
              <a:rPr lang="en-US" b="0" dirty="0" smtClean="0"/>
              <a:t>Back pain</a:t>
            </a:r>
          </a:p>
          <a:p>
            <a:pPr marL="457200" indent="-457200">
              <a:buFont typeface="Arial" pitchFamily="34" charset="0"/>
              <a:buChar char="•"/>
            </a:pPr>
            <a:r>
              <a:rPr lang="en-US" b="0" dirty="0" smtClean="0"/>
              <a:t>Loss of height over time</a:t>
            </a:r>
          </a:p>
          <a:p>
            <a:pPr marL="457200" indent="-457200">
              <a:buFont typeface="Arial" pitchFamily="34" charset="0"/>
              <a:buChar char="•"/>
            </a:pPr>
            <a:r>
              <a:rPr lang="en-US" b="0" dirty="0" smtClean="0"/>
              <a:t>Stooped posture</a:t>
            </a:r>
          </a:p>
          <a:p>
            <a:pPr marL="457200" indent="-457200">
              <a:buFont typeface="Arial" pitchFamily="34" charset="0"/>
              <a:buChar char="•"/>
            </a:pPr>
            <a:r>
              <a:rPr lang="en-US" b="0" dirty="0" smtClean="0"/>
              <a:t>A bone fracture that occurs more easily than expected</a:t>
            </a:r>
          </a:p>
          <a:p>
            <a:pPr marL="457200" indent="-457200">
              <a:buFont typeface="Arial" pitchFamily="34" charset="0"/>
              <a:buChar char="•"/>
            </a:pPr>
            <a:endParaRPr lang="en-US" b="0" dirty="0"/>
          </a:p>
          <a:p>
            <a:endParaRPr lang="en-US" dirty="0"/>
          </a:p>
        </p:txBody>
      </p:sp>
      <p:sp>
        <p:nvSpPr>
          <p:cNvPr id="4" name="Title 3"/>
          <p:cNvSpPr>
            <a:spLocks noGrp="1"/>
          </p:cNvSpPr>
          <p:nvPr>
            <p:ph type="title"/>
          </p:nvPr>
        </p:nvSpPr>
        <p:spPr/>
        <p:txBody>
          <a:bodyPr/>
          <a:lstStyle/>
          <a:p>
            <a:r>
              <a:rPr lang="en-US" dirty="0" smtClean="0"/>
              <a:t>Osteoporosis</a:t>
            </a:r>
            <a:endParaRPr lang="en-US" dirty="0"/>
          </a:p>
        </p:txBody>
      </p:sp>
      <p:sp>
        <p:nvSpPr>
          <p:cNvPr id="5" name="TextBox 4"/>
          <p:cNvSpPr txBox="1"/>
          <p:nvPr/>
        </p:nvSpPr>
        <p:spPr>
          <a:xfrm>
            <a:off x="8458200" y="6273225"/>
            <a:ext cx="685800" cy="584775"/>
          </a:xfrm>
          <a:prstGeom prst="rect">
            <a:avLst/>
          </a:prstGeom>
          <a:noFill/>
        </p:spPr>
        <p:txBody>
          <a:bodyPr wrap="square" rtlCol="0">
            <a:spAutoFit/>
          </a:bodyPr>
          <a:lstStyle/>
          <a:p>
            <a:pPr algn="ctr"/>
            <a:r>
              <a:rPr lang="en-US" sz="3200" dirty="0" smtClean="0"/>
              <a:t>88</a:t>
            </a:r>
            <a:endParaRPr lang="en-US" sz="3200" dirty="0"/>
          </a:p>
        </p:txBody>
      </p:sp>
      <p:sp>
        <p:nvSpPr>
          <p:cNvPr id="6" name="TextBox 5"/>
          <p:cNvSpPr txBox="1"/>
          <p:nvPr/>
        </p:nvSpPr>
        <p:spPr>
          <a:xfrm>
            <a:off x="6858000" y="0"/>
            <a:ext cx="2286000" cy="461665"/>
          </a:xfrm>
          <a:prstGeom prst="rect">
            <a:avLst/>
          </a:prstGeom>
          <a:noFill/>
        </p:spPr>
        <p:txBody>
          <a:bodyPr wrap="square" rtlCol="0">
            <a:spAutoFit/>
          </a:bodyPr>
          <a:lstStyle/>
          <a:p>
            <a:pPr algn="ctr"/>
            <a:r>
              <a:rPr lang="en-US" sz="2400" dirty="0" smtClean="0"/>
              <a:t>Skeletal System</a:t>
            </a:r>
            <a:endParaRPr lang="en-US" sz="2400" dirty="0"/>
          </a:p>
        </p:txBody>
      </p:sp>
    </p:spTree>
    <p:extLst>
      <p:ext uri="{BB962C8B-B14F-4D97-AF65-F5344CB8AC3E}">
        <p14:creationId xmlns:p14="http://schemas.microsoft.com/office/powerpoint/2010/main" val="6973637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7500" lnSpcReduction="20000"/>
          </a:bodyPr>
          <a:lstStyle/>
          <a:p>
            <a:r>
              <a:rPr lang="en-US" dirty="0" smtClean="0"/>
              <a:t>Prevalence:</a:t>
            </a:r>
          </a:p>
          <a:p>
            <a:pPr marL="457200" indent="-457200">
              <a:buFont typeface="Arial" pitchFamily="34" charset="0"/>
              <a:buChar char="•"/>
            </a:pPr>
            <a:r>
              <a:rPr lang="en-US" b="0" dirty="0" smtClean="0"/>
              <a:t>Estimated to be a major health threat for almost 44 million U.S. women and men aged 50 and older</a:t>
            </a:r>
          </a:p>
          <a:p>
            <a:pPr marL="457200" indent="-457200">
              <a:buFont typeface="Arial" pitchFamily="34" charset="0"/>
              <a:buChar char="•"/>
            </a:pPr>
            <a:r>
              <a:rPr lang="en-US" b="0" dirty="0"/>
              <a:t>By </a:t>
            </a:r>
            <a:r>
              <a:rPr lang="en-US" b="0" dirty="0" smtClean="0"/>
              <a:t>2010</a:t>
            </a:r>
            <a:r>
              <a:rPr lang="en-US" b="0" dirty="0"/>
              <a:t>, it is estimated that more than 52 million women and men </a:t>
            </a:r>
            <a:r>
              <a:rPr lang="en-US" b="0" dirty="0" smtClean="0"/>
              <a:t>aged 50 and over will </a:t>
            </a:r>
            <a:r>
              <a:rPr lang="en-US" b="0" dirty="0"/>
              <a:t>be affected</a:t>
            </a:r>
          </a:p>
        </p:txBody>
      </p:sp>
      <p:sp>
        <p:nvSpPr>
          <p:cNvPr id="3" name="Content Placeholder 2"/>
          <p:cNvSpPr>
            <a:spLocks noGrp="1"/>
          </p:cNvSpPr>
          <p:nvPr>
            <p:ph sz="half" idx="2"/>
          </p:nvPr>
        </p:nvSpPr>
        <p:spPr/>
        <p:txBody>
          <a:bodyPr>
            <a:normAutofit fontScale="77500" lnSpcReduction="20000"/>
          </a:bodyPr>
          <a:lstStyle/>
          <a:p>
            <a:r>
              <a:rPr lang="en-US" dirty="0" smtClean="0"/>
              <a:t>Treatment:</a:t>
            </a:r>
          </a:p>
          <a:p>
            <a:pPr marL="457200" indent="-457200">
              <a:buFont typeface="Arial" pitchFamily="34" charset="0"/>
              <a:buChar char="•"/>
            </a:pPr>
            <a:r>
              <a:rPr lang="en-US" b="0" dirty="0" smtClean="0"/>
              <a:t>Medications, dietary supplements, and weight-bearing exercise can help to strengthen bones</a:t>
            </a:r>
          </a:p>
        </p:txBody>
      </p:sp>
      <p:sp>
        <p:nvSpPr>
          <p:cNvPr id="4" name="Title 3"/>
          <p:cNvSpPr>
            <a:spLocks noGrp="1"/>
          </p:cNvSpPr>
          <p:nvPr>
            <p:ph type="title"/>
          </p:nvPr>
        </p:nvSpPr>
        <p:spPr/>
        <p:txBody>
          <a:bodyPr/>
          <a:lstStyle/>
          <a:p>
            <a:r>
              <a:rPr lang="en-US" dirty="0" smtClean="0"/>
              <a:t>Osteoporosis</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3124200"/>
            <a:ext cx="3810000" cy="30480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458200" y="6273225"/>
            <a:ext cx="685800" cy="584775"/>
          </a:xfrm>
          <a:prstGeom prst="rect">
            <a:avLst/>
          </a:prstGeom>
          <a:noFill/>
        </p:spPr>
        <p:txBody>
          <a:bodyPr wrap="square" rtlCol="0">
            <a:spAutoFit/>
          </a:bodyPr>
          <a:lstStyle/>
          <a:p>
            <a:pPr algn="ctr"/>
            <a:r>
              <a:rPr lang="en-US" sz="3200" dirty="0" smtClean="0"/>
              <a:t>89</a:t>
            </a:r>
            <a:endParaRPr lang="en-US" sz="3200" dirty="0"/>
          </a:p>
        </p:txBody>
      </p:sp>
      <p:sp>
        <p:nvSpPr>
          <p:cNvPr id="7" name="TextBox 6"/>
          <p:cNvSpPr txBox="1"/>
          <p:nvPr/>
        </p:nvSpPr>
        <p:spPr>
          <a:xfrm>
            <a:off x="6858000" y="0"/>
            <a:ext cx="2286000" cy="461665"/>
          </a:xfrm>
          <a:prstGeom prst="rect">
            <a:avLst/>
          </a:prstGeom>
          <a:noFill/>
        </p:spPr>
        <p:txBody>
          <a:bodyPr wrap="square" rtlCol="0">
            <a:spAutoFit/>
          </a:bodyPr>
          <a:lstStyle/>
          <a:p>
            <a:pPr algn="ctr"/>
            <a:r>
              <a:rPr lang="en-US" sz="2400" dirty="0" smtClean="0"/>
              <a:t>Skeletal System</a:t>
            </a:r>
            <a:endParaRPr lang="en-US" sz="2400" dirty="0"/>
          </a:p>
        </p:txBody>
      </p:sp>
    </p:spTree>
    <p:extLst>
      <p:ext uri="{BB962C8B-B14F-4D97-AF65-F5344CB8AC3E}">
        <p14:creationId xmlns:p14="http://schemas.microsoft.com/office/powerpoint/2010/main" val="147758275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Skeletal System Reference Page</a:t>
            </a:r>
            <a:endParaRPr lang="en-US" dirty="0"/>
          </a:p>
        </p:txBody>
      </p:sp>
      <p:sp>
        <p:nvSpPr>
          <p:cNvPr id="5" name="Content Placeholder 4"/>
          <p:cNvSpPr>
            <a:spLocks noGrp="1"/>
          </p:cNvSpPr>
          <p:nvPr>
            <p:ph idx="1"/>
          </p:nvPr>
        </p:nvSpPr>
        <p:spPr/>
        <p:txBody>
          <a:bodyPr/>
          <a:lstStyle/>
          <a:p>
            <a:pPr>
              <a:buFont typeface="Arial" pitchFamily="34" charset="0"/>
              <a:buChar char="•"/>
            </a:pPr>
            <a:r>
              <a:rPr lang="en-US" b="0" dirty="0"/>
              <a:t>http://quizlet.com/427227/6-primary-functions-of-skeletal-system-flash-cards</a:t>
            </a:r>
            <a:r>
              <a:rPr lang="en-US" b="0" dirty="0" smtClean="0"/>
              <a:t>/</a:t>
            </a:r>
          </a:p>
          <a:p>
            <a:pPr>
              <a:buFont typeface="Arial" pitchFamily="34" charset="0"/>
              <a:buChar char="•"/>
            </a:pPr>
            <a:r>
              <a:rPr lang="en-US" b="0" dirty="0"/>
              <a:t>http://ibbiology.wetpaint.com/page/Outline+the+roles+of+bones,+ligaments,+muscles,+tendons+%</a:t>
            </a:r>
            <a:r>
              <a:rPr lang="en-US" b="0" dirty="0" smtClean="0"/>
              <a:t>26+nerves+in+movement</a:t>
            </a:r>
          </a:p>
          <a:p>
            <a:pPr>
              <a:buFont typeface="Arial" pitchFamily="34" charset="0"/>
              <a:buChar char="•"/>
            </a:pPr>
            <a:r>
              <a:rPr lang="en-US" b="0" dirty="0"/>
              <a:t>http://</a:t>
            </a:r>
            <a:r>
              <a:rPr lang="en-US" b="0" dirty="0" smtClean="0"/>
              <a:t>sciencefairlady.hubpages.com/hub/What-are-the-Three-Types-of-Skeletons</a:t>
            </a:r>
          </a:p>
          <a:p>
            <a:pPr>
              <a:buFont typeface="Arial" pitchFamily="34" charset="0"/>
              <a:buChar char="•"/>
            </a:pPr>
            <a:r>
              <a:rPr lang="en-US" b="0" dirty="0"/>
              <a:t>http://</a:t>
            </a:r>
            <a:r>
              <a:rPr lang="en-US" b="0" dirty="0" smtClean="0"/>
              <a:t>www.mayoclinic.com/health/rickets/DS00813/DSECTION=symptoms</a:t>
            </a:r>
          </a:p>
          <a:p>
            <a:pPr>
              <a:buFont typeface="Arial" pitchFamily="34" charset="0"/>
              <a:buChar char="•"/>
            </a:pPr>
            <a:r>
              <a:rPr lang="en-US" b="0" dirty="0"/>
              <a:t>http://www.springerlink.com/content/5p1q726j52724706</a:t>
            </a:r>
            <a:r>
              <a:rPr lang="en-US" b="0" dirty="0" smtClean="0"/>
              <a:t>/</a:t>
            </a:r>
          </a:p>
          <a:p>
            <a:pPr>
              <a:buFont typeface="Arial" pitchFamily="34" charset="0"/>
              <a:buChar char="•"/>
            </a:pPr>
            <a:r>
              <a:rPr lang="en-US" b="0" dirty="0"/>
              <a:t>http://</a:t>
            </a:r>
            <a:r>
              <a:rPr lang="en-US" b="0" dirty="0" smtClean="0"/>
              <a:t>www.mayoclinic.com/health/osteoporosis/DS00128</a:t>
            </a:r>
          </a:p>
          <a:p>
            <a:pPr>
              <a:buFont typeface="Arial" pitchFamily="34" charset="0"/>
              <a:buChar char="•"/>
            </a:pPr>
            <a:r>
              <a:rPr lang="en-US" b="0" dirty="0"/>
              <a:t>http://www.nof.org/advocacy/resources/prevalencereport</a:t>
            </a:r>
          </a:p>
        </p:txBody>
      </p:sp>
      <p:sp>
        <p:nvSpPr>
          <p:cNvPr id="6" name="TextBox 5"/>
          <p:cNvSpPr txBox="1"/>
          <p:nvPr/>
        </p:nvSpPr>
        <p:spPr>
          <a:xfrm>
            <a:off x="8458200" y="6273225"/>
            <a:ext cx="685800" cy="584775"/>
          </a:xfrm>
          <a:prstGeom prst="rect">
            <a:avLst/>
          </a:prstGeom>
          <a:noFill/>
        </p:spPr>
        <p:txBody>
          <a:bodyPr wrap="square" rtlCol="0">
            <a:spAutoFit/>
          </a:bodyPr>
          <a:lstStyle/>
          <a:p>
            <a:pPr algn="ctr"/>
            <a:r>
              <a:rPr lang="en-US" sz="3200" dirty="0"/>
              <a:t>9</a:t>
            </a:r>
            <a:r>
              <a:rPr lang="en-US" sz="3200" dirty="0" smtClean="0"/>
              <a:t>0</a:t>
            </a:r>
            <a:endParaRPr lang="en-US" sz="3200" dirty="0"/>
          </a:p>
        </p:txBody>
      </p:sp>
      <p:sp>
        <p:nvSpPr>
          <p:cNvPr id="7" name="TextBox 6"/>
          <p:cNvSpPr txBox="1"/>
          <p:nvPr/>
        </p:nvSpPr>
        <p:spPr>
          <a:xfrm>
            <a:off x="6858000" y="0"/>
            <a:ext cx="2286000" cy="461665"/>
          </a:xfrm>
          <a:prstGeom prst="rect">
            <a:avLst/>
          </a:prstGeom>
          <a:noFill/>
        </p:spPr>
        <p:txBody>
          <a:bodyPr wrap="square" rtlCol="0">
            <a:spAutoFit/>
          </a:bodyPr>
          <a:lstStyle/>
          <a:p>
            <a:pPr algn="ctr"/>
            <a:r>
              <a:rPr lang="en-US" sz="2400" dirty="0" smtClean="0"/>
              <a:t>Skeletal System</a:t>
            </a:r>
            <a:endParaRPr lang="en-US" sz="2400" dirty="0"/>
          </a:p>
        </p:txBody>
      </p:sp>
    </p:spTree>
    <p:extLst>
      <p:ext uri="{BB962C8B-B14F-4D97-AF65-F5344CB8AC3E}">
        <p14:creationId xmlns:p14="http://schemas.microsoft.com/office/powerpoint/2010/main" val="18047867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Page </a:t>
            </a:r>
            <a:r>
              <a:rPr lang="en-US" smtClean="0"/>
              <a:t>(continued)</a:t>
            </a:r>
            <a:endParaRPr lang="en-US" dirty="0"/>
          </a:p>
        </p:txBody>
      </p:sp>
      <p:sp>
        <p:nvSpPr>
          <p:cNvPr id="3" name="Content Placeholder 2"/>
          <p:cNvSpPr>
            <a:spLocks noGrp="1"/>
          </p:cNvSpPr>
          <p:nvPr>
            <p:ph idx="1"/>
          </p:nvPr>
        </p:nvSpPr>
        <p:spPr/>
        <p:txBody>
          <a:bodyPr/>
          <a:lstStyle/>
          <a:p>
            <a:pPr marL="285750" indent="-285750">
              <a:buFont typeface="Arial" pitchFamily="34" charset="0"/>
              <a:buChar char="•"/>
            </a:pPr>
            <a:r>
              <a:rPr lang="en-US" dirty="0" smtClean="0"/>
              <a:t>Pictures:</a:t>
            </a:r>
          </a:p>
          <a:p>
            <a:pPr marL="573786" lvl="3" indent="-285750">
              <a:buFont typeface="Arial" pitchFamily="34" charset="0"/>
              <a:buChar char="•"/>
            </a:pPr>
            <a:r>
              <a:rPr lang="en-US" dirty="0"/>
              <a:t>http://</a:t>
            </a:r>
            <a:r>
              <a:rPr lang="en-US" dirty="0" smtClean="0"/>
              <a:t>biologyataglance.wikispaces.com/Controlling+life</a:t>
            </a:r>
          </a:p>
          <a:p>
            <a:pPr marL="573786" lvl="3" indent="-285750">
              <a:buFont typeface="Arial" pitchFamily="34" charset="0"/>
              <a:buChar char="•"/>
            </a:pPr>
            <a:r>
              <a:rPr lang="en-US" dirty="0"/>
              <a:t>http://</a:t>
            </a:r>
            <a:r>
              <a:rPr lang="en-US" dirty="0" smtClean="0"/>
              <a:t>www.dreamstime.com/stock-image-lobster-image8417191</a:t>
            </a:r>
          </a:p>
          <a:p>
            <a:pPr marL="573786" lvl="3" indent="-285750">
              <a:buFont typeface="Arial" pitchFamily="34" charset="0"/>
              <a:buChar char="•"/>
            </a:pPr>
            <a:r>
              <a:rPr lang="en-US" dirty="0"/>
              <a:t>http://animals.nationalgeographic.com/animals/mammals/red-fox</a:t>
            </a:r>
            <a:r>
              <a:rPr lang="en-US" dirty="0" smtClean="0"/>
              <a:t>/</a:t>
            </a:r>
          </a:p>
          <a:p>
            <a:pPr marL="573786" lvl="3" indent="-285750">
              <a:buFont typeface="Arial" pitchFamily="34" charset="0"/>
              <a:buChar char="•"/>
            </a:pPr>
            <a:r>
              <a:rPr lang="en-US" dirty="0"/>
              <a:t>http://</a:t>
            </a:r>
            <a:r>
              <a:rPr lang="en-US" dirty="0" smtClean="0"/>
              <a:t>www.nlm.nih.gov/medlineplus/ency/imagepages/17156.htm</a:t>
            </a:r>
          </a:p>
          <a:p>
            <a:pPr marL="573786" lvl="3" indent="-285750">
              <a:buFont typeface="Arial" pitchFamily="34" charset="0"/>
              <a:buChar char="•"/>
            </a:pPr>
            <a:r>
              <a:rPr lang="en-US" dirty="0"/>
              <a:t>http://www.empowher.com/condition/rickets</a:t>
            </a:r>
            <a:endParaRPr lang="en-US" dirty="0" smtClean="0"/>
          </a:p>
          <a:p>
            <a:pPr marL="573786" lvl="3" indent="-285750">
              <a:buFont typeface="Arial" pitchFamily="34" charset="0"/>
              <a:buChar char="•"/>
            </a:pPr>
            <a:endParaRPr lang="en-US" dirty="0"/>
          </a:p>
        </p:txBody>
      </p:sp>
      <p:sp>
        <p:nvSpPr>
          <p:cNvPr id="4" name="TextBox 3"/>
          <p:cNvSpPr txBox="1"/>
          <p:nvPr/>
        </p:nvSpPr>
        <p:spPr>
          <a:xfrm>
            <a:off x="8458200" y="6273225"/>
            <a:ext cx="685800" cy="584775"/>
          </a:xfrm>
          <a:prstGeom prst="rect">
            <a:avLst/>
          </a:prstGeom>
          <a:noFill/>
        </p:spPr>
        <p:txBody>
          <a:bodyPr wrap="square" rtlCol="0">
            <a:spAutoFit/>
          </a:bodyPr>
          <a:lstStyle/>
          <a:p>
            <a:pPr algn="ctr"/>
            <a:r>
              <a:rPr lang="en-US" sz="3200" dirty="0" smtClean="0"/>
              <a:t>9</a:t>
            </a:r>
            <a:r>
              <a:rPr lang="en-US" sz="3200" dirty="0"/>
              <a:t>1</a:t>
            </a:r>
          </a:p>
        </p:txBody>
      </p:sp>
      <p:sp>
        <p:nvSpPr>
          <p:cNvPr id="5" name="TextBox 4"/>
          <p:cNvSpPr txBox="1"/>
          <p:nvPr/>
        </p:nvSpPr>
        <p:spPr>
          <a:xfrm>
            <a:off x="6858000" y="0"/>
            <a:ext cx="2286000" cy="461665"/>
          </a:xfrm>
          <a:prstGeom prst="rect">
            <a:avLst/>
          </a:prstGeom>
          <a:noFill/>
        </p:spPr>
        <p:txBody>
          <a:bodyPr wrap="square" rtlCol="0">
            <a:spAutoFit/>
          </a:bodyPr>
          <a:lstStyle/>
          <a:p>
            <a:pPr algn="ctr"/>
            <a:r>
              <a:rPr lang="en-US" sz="2400" dirty="0" smtClean="0"/>
              <a:t>Skeletal System</a:t>
            </a:r>
            <a:endParaRPr lang="en-US" sz="2400" dirty="0"/>
          </a:p>
        </p:txBody>
      </p:sp>
    </p:spTree>
    <p:extLst>
      <p:ext uri="{BB962C8B-B14F-4D97-AF65-F5344CB8AC3E}">
        <p14:creationId xmlns:p14="http://schemas.microsoft.com/office/powerpoint/2010/main" val="16910386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1251</TotalTime>
  <Words>6610</Words>
  <Application>Microsoft Office PowerPoint</Application>
  <PresentationFormat>On-screen Show (4:3)</PresentationFormat>
  <Paragraphs>920</Paragraphs>
  <Slides>98</Slides>
  <Notes>1</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Angles</vt:lpstr>
      <vt:lpstr>Human Body Systems Part II</vt:lpstr>
      <vt:lpstr>Table of Contents</vt:lpstr>
      <vt:lpstr>Table of Contents</vt:lpstr>
      <vt:lpstr>Table of Contents</vt:lpstr>
      <vt:lpstr>Table of Contents</vt:lpstr>
      <vt:lpstr>Table of Contents</vt:lpstr>
      <vt:lpstr>Table of Contents</vt:lpstr>
      <vt:lpstr>The Endocrine System</vt:lpstr>
      <vt:lpstr>Function of the Endocrine System</vt:lpstr>
      <vt:lpstr>Homeostasis</vt:lpstr>
      <vt:lpstr>Negative Feedback Mechanism</vt:lpstr>
      <vt:lpstr>&lt;endocrine glands drawing&gt;</vt:lpstr>
      <vt:lpstr>The Endocrine Glands and Hormones</vt:lpstr>
      <vt:lpstr>Diabetes Types I and II</vt:lpstr>
      <vt:lpstr>Diabetes</vt:lpstr>
      <vt:lpstr>Hypothyroidism</vt:lpstr>
      <vt:lpstr>Hypothyroidism</vt:lpstr>
      <vt:lpstr>Endocrine System Reference Page</vt:lpstr>
      <vt:lpstr>Reference Page (continued)</vt:lpstr>
      <vt:lpstr>The Reproductive System &amp; Development</vt:lpstr>
      <vt:lpstr>The Reproductive System</vt:lpstr>
      <vt:lpstr>Sexual and Asexual Reproduction</vt:lpstr>
      <vt:lpstr>Spermatogenesis</vt:lpstr>
      <vt:lpstr>&lt;spermatogenesis drawing&gt;</vt:lpstr>
      <vt:lpstr>Oogenesis</vt:lpstr>
      <vt:lpstr>&lt;oogenesis drawing&gt;</vt:lpstr>
      <vt:lpstr>Menstrual Cycle Vs. Estrous Cycle</vt:lpstr>
      <vt:lpstr>The Menstrual Cycle</vt:lpstr>
      <vt:lpstr>The Menstrual Cycle</vt:lpstr>
      <vt:lpstr>Negative Feedback Mechanism of the Menstrual Cycle</vt:lpstr>
      <vt:lpstr>Development</vt:lpstr>
      <vt:lpstr>Ovarian Cysts</vt:lpstr>
      <vt:lpstr>Ovarian Cysts</vt:lpstr>
      <vt:lpstr>Prostate Gland Enlargement</vt:lpstr>
      <vt:lpstr>Prostate Gland Enlargement</vt:lpstr>
      <vt:lpstr>Reproductive System Reference Page</vt:lpstr>
      <vt:lpstr>Reference Page (continued)</vt:lpstr>
      <vt:lpstr>The Nervous System</vt:lpstr>
      <vt:lpstr>The Nervous System</vt:lpstr>
      <vt:lpstr>Two parts of the Nervous System</vt:lpstr>
      <vt:lpstr>Simple Reflex Arc</vt:lpstr>
      <vt:lpstr>&lt;simple reflex arc drawing&gt;</vt:lpstr>
      <vt:lpstr>&lt;BRAIN Drawing&gt;</vt:lpstr>
      <vt:lpstr>Lobes of the Cerebrum</vt:lpstr>
      <vt:lpstr>Diencephalon</vt:lpstr>
      <vt:lpstr>Brain Stem</vt:lpstr>
      <vt:lpstr>cerebellum</vt:lpstr>
      <vt:lpstr>&lt;neuron drawing&gt;</vt:lpstr>
      <vt:lpstr>Nerve Impulses and Neurotransmitters</vt:lpstr>
      <vt:lpstr>Membrane Potential</vt:lpstr>
      <vt:lpstr>Resting Potential</vt:lpstr>
      <vt:lpstr>Depolarization and Action Potential</vt:lpstr>
      <vt:lpstr>Depolarization and Action Potential</vt:lpstr>
      <vt:lpstr>neurotransmitters</vt:lpstr>
      <vt:lpstr>Parkinson’s Disease</vt:lpstr>
      <vt:lpstr>Parkinson’s Disease</vt:lpstr>
      <vt:lpstr>Migraine Headaches</vt:lpstr>
      <vt:lpstr>Migraine Headaches</vt:lpstr>
      <vt:lpstr>Nervous System Reference Page</vt:lpstr>
      <vt:lpstr>Reference Page (continued)</vt:lpstr>
      <vt:lpstr>The Senses System</vt:lpstr>
      <vt:lpstr>Mechanoreceptors</vt:lpstr>
      <vt:lpstr>Thermoreceptors</vt:lpstr>
      <vt:lpstr>Chemoreceptors</vt:lpstr>
      <vt:lpstr>Photoreceptors</vt:lpstr>
      <vt:lpstr>Pain Receptors</vt:lpstr>
      <vt:lpstr>&lt;picture of the eye&gt;</vt:lpstr>
      <vt:lpstr>Rhodopsin and Cell Signaling</vt:lpstr>
      <vt:lpstr>Senses System Reference Page</vt:lpstr>
      <vt:lpstr>The Muscular System</vt:lpstr>
      <vt:lpstr>Functions of the Muscular System</vt:lpstr>
      <vt:lpstr>Skeletal Muscle</vt:lpstr>
      <vt:lpstr>Smooth Muscle</vt:lpstr>
      <vt:lpstr>Cardiac Muscle</vt:lpstr>
      <vt:lpstr>&lt;muscle tissues drawing&gt;</vt:lpstr>
      <vt:lpstr>PowerPoint Presentation</vt:lpstr>
      <vt:lpstr>The Sliding Filament Theory</vt:lpstr>
      <vt:lpstr>The Sliding Filament Theory – Step 1</vt:lpstr>
      <vt:lpstr>The Sliding Filament Theory – Steps 2 &amp; 3</vt:lpstr>
      <vt:lpstr>The Sliding Filament Theory – Steps 4 &amp; 5</vt:lpstr>
      <vt:lpstr>The Sliding Filament Theory – Step 6</vt:lpstr>
      <vt:lpstr>Duchenne Muscular Dystrophy</vt:lpstr>
      <vt:lpstr>Duchenne Muscular Dystrophy</vt:lpstr>
      <vt:lpstr>Chronic Compartment Syndrome</vt:lpstr>
      <vt:lpstr>Chronic Compartment Syndrome</vt:lpstr>
      <vt:lpstr>Muscular System Reference Page</vt:lpstr>
      <vt:lpstr>Reference Page (continued)</vt:lpstr>
      <vt:lpstr>The Skeletal System</vt:lpstr>
      <vt:lpstr>Functions of the Skeletal System</vt:lpstr>
      <vt:lpstr>Roles of Bones, Ligaments, Muscles, and Tendons in Human Movement</vt:lpstr>
      <vt:lpstr>Types of Skeletons</vt:lpstr>
      <vt:lpstr>Picture of the long bone</vt:lpstr>
      <vt:lpstr>Rickets</vt:lpstr>
      <vt:lpstr>Rickets</vt:lpstr>
      <vt:lpstr>Osteoporosis</vt:lpstr>
      <vt:lpstr>Osteoporosis</vt:lpstr>
      <vt:lpstr>Skeletal System Reference Page</vt:lpstr>
      <vt:lpstr>Reference Page (continued)</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Body Systems Part II</dc:title>
  <dc:creator>Alyssa</dc:creator>
  <cp:lastModifiedBy>larsonal</cp:lastModifiedBy>
  <cp:revision>226</cp:revision>
  <dcterms:created xsi:type="dcterms:W3CDTF">2012-03-29T00:49:07Z</dcterms:created>
  <dcterms:modified xsi:type="dcterms:W3CDTF">2012-04-30T17:22:22Z</dcterms:modified>
</cp:coreProperties>
</file>