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474" y="-3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08C3C5-1DBF-4F75-9AFB-9054229D550A}"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81D3D-90D6-4EC6-BF84-C44DE6FF1A21}" type="slidenum">
              <a:rPr lang="en-US" smtClean="0"/>
              <a:t>‹#›</a:t>
            </a:fld>
            <a:endParaRPr lang="en-US"/>
          </a:p>
        </p:txBody>
      </p:sp>
    </p:spTree>
    <p:extLst>
      <p:ext uri="{BB962C8B-B14F-4D97-AF65-F5344CB8AC3E}">
        <p14:creationId xmlns:p14="http://schemas.microsoft.com/office/powerpoint/2010/main" val="1954193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8C3C5-1DBF-4F75-9AFB-9054229D550A}"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81D3D-90D6-4EC6-BF84-C44DE6FF1A21}" type="slidenum">
              <a:rPr lang="en-US" smtClean="0"/>
              <a:t>‹#›</a:t>
            </a:fld>
            <a:endParaRPr lang="en-US"/>
          </a:p>
        </p:txBody>
      </p:sp>
    </p:spTree>
    <p:extLst>
      <p:ext uri="{BB962C8B-B14F-4D97-AF65-F5344CB8AC3E}">
        <p14:creationId xmlns:p14="http://schemas.microsoft.com/office/powerpoint/2010/main" val="212816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8C3C5-1DBF-4F75-9AFB-9054229D550A}"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81D3D-90D6-4EC6-BF84-C44DE6FF1A21}" type="slidenum">
              <a:rPr lang="en-US" smtClean="0"/>
              <a:t>‹#›</a:t>
            </a:fld>
            <a:endParaRPr lang="en-US"/>
          </a:p>
        </p:txBody>
      </p:sp>
    </p:spTree>
    <p:extLst>
      <p:ext uri="{BB962C8B-B14F-4D97-AF65-F5344CB8AC3E}">
        <p14:creationId xmlns:p14="http://schemas.microsoft.com/office/powerpoint/2010/main" val="2906254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8C3C5-1DBF-4F75-9AFB-9054229D550A}"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81D3D-90D6-4EC6-BF84-C44DE6FF1A21}" type="slidenum">
              <a:rPr lang="en-US" smtClean="0"/>
              <a:t>‹#›</a:t>
            </a:fld>
            <a:endParaRPr lang="en-US"/>
          </a:p>
        </p:txBody>
      </p:sp>
    </p:spTree>
    <p:extLst>
      <p:ext uri="{BB962C8B-B14F-4D97-AF65-F5344CB8AC3E}">
        <p14:creationId xmlns:p14="http://schemas.microsoft.com/office/powerpoint/2010/main" val="192282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08C3C5-1DBF-4F75-9AFB-9054229D550A}"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81D3D-90D6-4EC6-BF84-C44DE6FF1A21}" type="slidenum">
              <a:rPr lang="en-US" smtClean="0"/>
              <a:t>‹#›</a:t>
            </a:fld>
            <a:endParaRPr lang="en-US"/>
          </a:p>
        </p:txBody>
      </p:sp>
    </p:spTree>
    <p:extLst>
      <p:ext uri="{BB962C8B-B14F-4D97-AF65-F5344CB8AC3E}">
        <p14:creationId xmlns:p14="http://schemas.microsoft.com/office/powerpoint/2010/main" val="411985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08C3C5-1DBF-4F75-9AFB-9054229D550A}" type="datetimeFigureOut">
              <a:rPr lang="en-US" smtClean="0"/>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81D3D-90D6-4EC6-BF84-C44DE6FF1A21}" type="slidenum">
              <a:rPr lang="en-US" smtClean="0"/>
              <a:t>‹#›</a:t>
            </a:fld>
            <a:endParaRPr lang="en-US"/>
          </a:p>
        </p:txBody>
      </p:sp>
    </p:spTree>
    <p:extLst>
      <p:ext uri="{BB962C8B-B14F-4D97-AF65-F5344CB8AC3E}">
        <p14:creationId xmlns:p14="http://schemas.microsoft.com/office/powerpoint/2010/main" val="21606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08C3C5-1DBF-4F75-9AFB-9054229D550A}" type="datetimeFigureOut">
              <a:rPr lang="en-US" smtClean="0"/>
              <a:t>3/2/2012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81D3D-90D6-4EC6-BF84-C44DE6FF1A21}" type="slidenum">
              <a:rPr lang="en-US" smtClean="0"/>
              <a:t>‹#›</a:t>
            </a:fld>
            <a:endParaRPr lang="en-US"/>
          </a:p>
        </p:txBody>
      </p:sp>
    </p:spTree>
    <p:extLst>
      <p:ext uri="{BB962C8B-B14F-4D97-AF65-F5344CB8AC3E}">
        <p14:creationId xmlns:p14="http://schemas.microsoft.com/office/powerpoint/2010/main" val="35136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08C3C5-1DBF-4F75-9AFB-9054229D550A}" type="datetimeFigureOut">
              <a:rPr lang="en-US" smtClean="0"/>
              <a:t>3/2/2012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81D3D-90D6-4EC6-BF84-C44DE6FF1A21}" type="slidenum">
              <a:rPr lang="en-US" smtClean="0"/>
              <a:t>‹#›</a:t>
            </a:fld>
            <a:endParaRPr lang="en-US"/>
          </a:p>
        </p:txBody>
      </p:sp>
    </p:spTree>
    <p:extLst>
      <p:ext uri="{BB962C8B-B14F-4D97-AF65-F5344CB8AC3E}">
        <p14:creationId xmlns:p14="http://schemas.microsoft.com/office/powerpoint/2010/main" val="1723745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8C3C5-1DBF-4F75-9AFB-9054229D550A}" type="datetimeFigureOut">
              <a:rPr lang="en-US" smtClean="0"/>
              <a:t>3/2/2012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81D3D-90D6-4EC6-BF84-C44DE6FF1A21}" type="slidenum">
              <a:rPr lang="en-US" smtClean="0"/>
              <a:t>‹#›</a:t>
            </a:fld>
            <a:endParaRPr lang="en-US"/>
          </a:p>
        </p:txBody>
      </p:sp>
    </p:spTree>
    <p:extLst>
      <p:ext uri="{BB962C8B-B14F-4D97-AF65-F5344CB8AC3E}">
        <p14:creationId xmlns:p14="http://schemas.microsoft.com/office/powerpoint/2010/main" val="2558081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8C3C5-1DBF-4F75-9AFB-9054229D550A}" type="datetimeFigureOut">
              <a:rPr lang="en-US" smtClean="0"/>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81D3D-90D6-4EC6-BF84-C44DE6FF1A21}" type="slidenum">
              <a:rPr lang="en-US" smtClean="0"/>
              <a:t>‹#›</a:t>
            </a:fld>
            <a:endParaRPr lang="en-US"/>
          </a:p>
        </p:txBody>
      </p:sp>
    </p:spTree>
    <p:extLst>
      <p:ext uri="{BB962C8B-B14F-4D97-AF65-F5344CB8AC3E}">
        <p14:creationId xmlns:p14="http://schemas.microsoft.com/office/powerpoint/2010/main" val="7544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8C3C5-1DBF-4F75-9AFB-9054229D550A}" type="datetimeFigureOut">
              <a:rPr lang="en-US" smtClean="0"/>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81D3D-90D6-4EC6-BF84-C44DE6FF1A21}" type="slidenum">
              <a:rPr lang="en-US" smtClean="0"/>
              <a:t>‹#›</a:t>
            </a:fld>
            <a:endParaRPr lang="en-US"/>
          </a:p>
        </p:txBody>
      </p:sp>
    </p:spTree>
    <p:extLst>
      <p:ext uri="{BB962C8B-B14F-4D97-AF65-F5344CB8AC3E}">
        <p14:creationId xmlns:p14="http://schemas.microsoft.com/office/powerpoint/2010/main" val="3298585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8C3C5-1DBF-4F75-9AFB-9054229D550A}" type="datetimeFigureOut">
              <a:rPr lang="en-US" smtClean="0"/>
              <a:t>3/2/2012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81D3D-90D6-4EC6-BF84-C44DE6FF1A21}" type="slidenum">
              <a:rPr lang="en-US" smtClean="0"/>
              <a:t>‹#›</a:t>
            </a:fld>
            <a:endParaRPr lang="en-US"/>
          </a:p>
        </p:txBody>
      </p:sp>
    </p:spTree>
    <p:extLst>
      <p:ext uri="{BB962C8B-B14F-4D97-AF65-F5344CB8AC3E}">
        <p14:creationId xmlns:p14="http://schemas.microsoft.com/office/powerpoint/2010/main" val="1365514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ebschoolsolutions.com/patts/systems/lungs.htm"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uroservice.com/parents_visitors/lungs_circulation/structure_alveoli.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uroservice.com/parents_visitors/lungs_circulation/structure_alveoli.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iologyreference.com/Re-Se/Respiration.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fi.edu/learn/heart/systems/respiration.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Exhalation" TargetMode="External"/><Relationship Id="rId2" Type="http://schemas.openxmlformats.org/officeDocument/2006/relationships/hyperlink" Target="http://en.wikipedia.org/wiki/Inhal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cbi.nlm.nih.gov/pubmedhealth/PMH000115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cbi.nlm.nih.gov/pubmedhealth/PMH000120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earbuds.popdose.com/zack/SongOff/Images/hitchhi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8" y="0"/>
            <a:ext cx="9074727" cy="683721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US" dirty="0" smtClean="0">
                <a:solidFill>
                  <a:srgbClr val="FFFF00"/>
                </a:solidFill>
              </a:rPr>
              <a:t>Hitchhiker’s Guide to the Respiratory System </a:t>
            </a:r>
            <a:endParaRPr lang="en-US" dirty="0">
              <a:solidFill>
                <a:srgbClr val="FFFF00"/>
              </a:solidFill>
            </a:endParaRPr>
          </a:p>
        </p:txBody>
      </p:sp>
      <p:sp>
        <p:nvSpPr>
          <p:cNvPr id="3" name="Subtitle 2"/>
          <p:cNvSpPr>
            <a:spLocks noGrp="1"/>
          </p:cNvSpPr>
          <p:nvPr>
            <p:ph type="subTitle" idx="1"/>
          </p:nvPr>
        </p:nvSpPr>
        <p:spPr/>
        <p:txBody>
          <a:bodyPr/>
          <a:lstStyle/>
          <a:p>
            <a:r>
              <a:rPr lang="en-US" dirty="0" smtClean="0">
                <a:solidFill>
                  <a:srgbClr val="FFFF00"/>
                </a:solidFill>
              </a:rPr>
              <a:t>Bryce Tappan</a:t>
            </a:r>
            <a:endParaRPr lang="en-US" dirty="0">
              <a:solidFill>
                <a:srgbClr val="FFFF00"/>
              </a:solidFill>
            </a:endParaRPr>
          </a:p>
        </p:txBody>
      </p:sp>
    </p:spTree>
    <p:extLst>
      <p:ext uri="{BB962C8B-B14F-4D97-AF65-F5344CB8AC3E}">
        <p14:creationId xmlns:p14="http://schemas.microsoft.com/office/powerpoint/2010/main" val="863048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Z:\3276_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228600"/>
            <a:ext cx="4922500" cy="636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575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of the Respiratory System</a:t>
            </a:r>
            <a:endParaRPr lang="en-US" dirty="0"/>
          </a:p>
        </p:txBody>
      </p:sp>
      <p:pic>
        <p:nvPicPr>
          <p:cNvPr id="1026" name="Picture 2" descr="http://webschoolsolutions.com/patts/systems/lung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895599"/>
            <a:ext cx="3981450" cy="375285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marL="0" indent="0">
              <a:buNone/>
            </a:pPr>
            <a:r>
              <a:rPr lang="en-US" dirty="0" smtClean="0"/>
              <a:t>The main purpose of the respiratory system is to provide the body with oxygen and to release CO2. </a:t>
            </a:r>
          </a:p>
          <a:p>
            <a:pPr marL="0" indent="0">
              <a:buNone/>
            </a:pPr>
            <a:endParaRPr lang="en-US" dirty="0"/>
          </a:p>
          <a:p>
            <a:pPr marL="0" indent="0">
              <a:buNone/>
            </a:pPr>
            <a:endParaRPr lang="en-US" dirty="0" smtClean="0"/>
          </a:p>
          <a:p>
            <a:pPr marL="0" indent="0">
              <a:buNone/>
            </a:pPr>
            <a:r>
              <a:rPr lang="en-US" sz="1050" dirty="0" smtClean="0">
                <a:hlinkClick r:id="rId3"/>
              </a:rPr>
              <a:t>http://webschoolsolutions.com/patts/systems/lungs.htm</a:t>
            </a:r>
            <a:endParaRPr lang="en-US" sz="1050" dirty="0"/>
          </a:p>
        </p:txBody>
      </p:sp>
    </p:spTree>
    <p:extLst>
      <p:ext uri="{BB962C8B-B14F-4D97-AF65-F5344CB8AC3E}">
        <p14:creationId xmlns:p14="http://schemas.microsoft.com/office/powerpoint/2010/main" val="2639775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Alveoli</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Gas exchange of oxygen and carbon dioxide takes place in the alveoli</a:t>
            </a:r>
            <a:r>
              <a:rPr lang="en-US" sz="2400" dirty="0" smtClean="0"/>
              <a:t>.  Inhaled gas diffuses through capillaries in the alveoli to red blood cells.  Alveoli’s structure serve their function well in that:</a:t>
            </a:r>
          </a:p>
          <a:p>
            <a:pPr marL="0" indent="0">
              <a:buNone/>
            </a:pPr>
            <a:r>
              <a:rPr lang="en-US" sz="2400" dirty="0" smtClean="0"/>
              <a:t>-They have thin walls</a:t>
            </a:r>
          </a:p>
          <a:p>
            <a:pPr marL="0" indent="0">
              <a:buNone/>
            </a:pPr>
            <a:r>
              <a:rPr lang="en-US" sz="2400" dirty="0" smtClean="0"/>
              <a:t>-They have a large surface area in comparison with their volume</a:t>
            </a:r>
          </a:p>
          <a:p>
            <a:pPr marL="0" indent="0">
              <a:buNone/>
            </a:pPr>
            <a:r>
              <a:rPr lang="en-US" sz="2400" dirty="0" smtClean="0"/>
              <a:t>-Gases can diffuse through the walls and dissolve into the fluids within.</a:t>
            </a:r>
            <a:br>
              <a:rPr lang="en-US" sz="2400" dirty="0" smtClean="0"/>
            </a:br>
            <a:r>
              <a:rPr lang="en-US" sz="2400" dirty="0" smtClean="0"/>
              <a:t>-They are in close proximity with capillaries, so the oxygen is absorbed easily.</a:t>
            </a:r>
          </a:p>
          <a:p>
            <a:pPr marL="0" indent="0">
              <a:buNone/>
            </a:pPr>
            <a:r>
              <a:rPr lang="en-US" sz="1400" dirty="0">
                <a:hlinkClick r:id="rId2"/>
              </a:rPr>
              <a:t>http://www.curoservice.com/parents_visitors/lungs_circulation/structure_alveoli.asp</a:t>
            </a:r>
            <a:endParaRPr lang="en-US" sz="1400" dirty="0" smtClean="0"/>
          </a:p>
          <a:p>
            <a:pPr marL="0" indent="0">
              <a:buNone/>
            </a:pPr>
            <a:endParaRPr lang="en-US" sz="2400" dirty="0"/>
          </a:p>
        </p:txBody>
      </p:sp>
    </p:spTree>
    <p:extLst>
      <p:ext uri="{BB962C8B-B14F-4D97-AF65-F5344CB8AC3E}">
        <p14:creationId xmlns:p14="http://schemas.microsoft.com/office/powerpoint/2010/main" val="1339644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Alveoli</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400" dirty="0">
                <a:hlinkClick r:id="rId2"/>
              </a:rPr>
              <a:t>http://www.curoservice.com/parents_visitors/lungs_circulation/structure_alveoli.asp</a:t>
            </a:r>
            <a:endParaRPr lang="en-US" sz="1400" dirty="0"/>
          </a:p>
          <a:p>
            <a:pPr marL="0" indent="0">
              <a:buNone/>
            </a:pPr>
            <a:endParaRPr lang="en-US" dirty="0"/>
          </a:p>
        </p:txBody>
      </p:sp>
      <p:pic>
        <p:nvPicPr>
          <p:cNvPr id="1026" name="Picture 2" descr="Structure alveol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752600"/>
            <a:ext cx="7474379" cy="3562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102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 Transport</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t>To begin with, gases are brought into the body through inhaling, the first step in ventilation. When you inhale, the oxygen fills the alveoli, which are surrounded by capillary veins.  The oxygen diffuses from the alveoli to the capillaries and is absorbed by red blood cells.  At the same time, CO2 diffuses back out through the capillaries to be exhaled.  The oxygen-high blood then travels through the body to where it is needed.</a:t>
            </a:r>
          </a:p>
          <a:p>
            <a:pPr marL="0" indent="0">
              <a:buNone/>
            </a:pPr>
            <a:endParaRPr lang="en-US" sz="1800" dirty="0"/>
          </a:p>
          <a:p>
            <a:pPr marL="0" indent="0">
              <a:buNone/>
            </a:pPr>
            <a:endParaRPr lang="en-US" sz="1800" dirty="0" smtClean="0"/>
          </a:p>
          <a:p>
            <a:pPr marL="0" indent="0">
              <a:buNone/>
            </a:pPr>
            <a:endParaRPr lang="en-US" sz="1800" dirty="0"/>
          </a:p>
          <a:p>
            <a:pPr marL="0" indent="0">
              <a:buNone/>
            </a:pPr>
            <a:r>
              <a:rPr lang="en-US" sz="1800" dirty="0">
                <a:hlinkClick r:id="rId2"/>
              </a:rPr>
              <a:t>http://www.biologyreference.com/Re-Se/Respiration.html#b</a:t>
            </a:r>
            <a:endParaRPr lang="en-US" sz="1800" dirty="0"/>
          </a:p>
        </p:txBody>
      </p:sp>
    </p:spTree>
    <p:extLst>
      <p:ext uri="{BB962C8B-B14F-4D97-AF65-F5344CB8AC3E}">
        <p14:creationId xmlns:p14="http://schemas.microsoft.com/office/powerpoint/2010/main" val="2227718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path of oxygen</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Oxygen starts out in the atmosphere until it is taken into the body by inhaling.  It then goes down the larynx and the trachea until it enters the chest cavity. The trachea branches into two tubes called the bronchi, which then split into even smaller bronchial tubes. These tubes deposit the oxygen into the lungs and fill the small sacs that are the alveoli.  From there, the oxygen diffuses into the capillaries and is picked up by red blood cells. </a:t>
            </a:r>
          </a:p>
          <a:p>
            <a:pPr marL="0" indent="0">
              <a:buNone/>
            </a:pPr>
            <a:endParaRPr lang="en-US" sz="2000" dirty="0"/>
          </a:p>
          <a:p>
            <a:pPr marL="0" indent="0">
              <a:buNone/>
            </a:pPr>
            <a:r>
              <a:rPr lang="en-US" sz="2000" dirty="0">
                <a:hlinkClick r:id="rId2"/>
              </a:rPr>
              <a:t>http://www.fi.edu/learn/heart/systems/respiration.html</a:t>
            </a:r>
            <a:endParaRPr lang="en-US" sz="2000" dirty="0"/>
          </a:p>
        </p:txBody>
      </p:sp>
    </p:spTree>
    <p:extLst>
      <p:ext uri="{BB962C8B-B14F-4D97-AF65-F5344CB8AC3E}">
        <p14:creationId xmlns:p14="http://schemas.microsoft.com/office/powerpoint/2010/main" val="189896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Inhalation/Exhalation</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smtClean="0"/>
              <a:t>The diaphragm allows us to inhale by creating a difference in air pressure within our lungs from the outside world.  To inhale, the diaphragm pulls down and the lungs expand into the new space.  Also, as the lungs take in more air, the diaphragm gets forced further down. This means that the lungs have a greater volume while breathing in, and the pressure difference is created.  The pressure difference causes air to flow into the lungs from the outside, and oxygen can then be obtained.  To exhale, the diaphragm relaxes back to its original position and the volume of the lungs is forced to decrease, which in turn forces air back out into the atmosphere. </a:t>
            </a:r>
          </a:p>
          <a:p>
            <a:pPr marL="0" indent="0">
              <a:buNone/>
            </a:pPr>
            <a:endParaRPr lang="en-US" sz="1600" dirty="0"/>
          </a:p>
          <a:p>
            <a:pPr marL="0" indent="0">
              <a:buNone/>
            </a:pPr>
            <a:r>
              <a:rPr lang="en-US" sz="1600" dirty="0">
                <a:hlinkClick r:id="rId2"/>
              </a:rPr>
              <a:t>http://</a:t>
            </a:r>
            <a:r>
              <a:rPr lang="en-US" sz="1600" dirty="0" smtClean="0">
                <a:hlinkClick r:id="rId2"/>
              </a:rPr>
              <a:t>en.wikipedia.org/wiki/Inhalation</a:t>
            </a:r>
            <a:endParaRPr lang="en-US" sz="1600" dirty="0" smtClean="0"/>
          </a:p>
          <a:p>
            <a:pPr marL="0" indent="0">
              <a:buNone/>
            </a:pPr>
            <a:r>
              <a:rPr lang="en-US" sz="1600" dirty="0">
                <a:hlinkClick r:id="rId3"/>
              </a:rPr>
              <a:t>http://</a:t>
            </a:r>
            <a:r>
              <a:rPr lang="en-US" sz="1600" dirty="0" smtClean="0">
                <a:hlinkClick r:id="rId3"/>
              </a:rPr>
              <a:t>en.wikipedia.org/wiki/Exhalation</a:t>
            </a:r>
            <a:r>
              <a:rPr lang="en-US" sz="1600" dirty="0" smtClean="0"/>
              <a:t> </a:t>
            </a:r>
            <a:endParaRPr lang="en-US" sz="1600" dirty="0"/>
          </a:p>
        </p:txBody>
      </p:sp>
    </p:spTree>
    <p:extLst>
      <p:ext uri="{BB962C8B-B14F-4D97-AF65-F5344CB8AC3E}">
        <p14:creationId xmlns:p14="http://schemas.microsoft.com/office/powerpoint/2010/main" val="1248755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Diseases/Disorders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COPD (</a:t>
            </a:r>
            <a:r>
              <a:rPr lang="en-US" sz="2000" dirty="0"/>
              <a:t>Chronic obstructive pulmonary </a:t>
            </a:r>
            <a:r>
              <a:rPr lang="en-US" sz="2000" dirty="0" smtClean="0"/>
              <a:t>disease)</a:t>
            </a:r>
          </a:p>
          <a:p>
            <a:pPr marL="457200" indent="-457200">
              <a:buAutoNum type="alphaLcParenR"/>
            </a:pPr>
            <a:r>
              <a:rPr lang="en-US" sz="2000" dirty="0" smtClean="0"/>
              <a:t>COPD is a general term for diseases that make it difficult to breathe, which includes bronchitis and emphysema.</a:t>
            </a:r>
          </a:p>
          <a:p>
            <a:pPr marL="457200" indent="-457200">
              <a:buAutoNum type="alphaLcParenR"/>
            </a:pPr>
            <a:r>
              <a:rPr lang="en-US" sz="2000" dirty="0" smtClean="0"/>
              <a:t>Coughing, fatigue, numerous infections, shortness of breath</a:t>
            </a:r>
          </a:p>
          <a:p>
            <a:pPr marL="457200" indent="-457200">
              <a:buAutoNum type="alphaLcParenR"/>
            </a:pPr>
            <a:r>
              <a:rPr lang="en-US" sz="2000" dirty="0" smtClean="0"/>
              <a:t>COPD is one of the most prevalent lung diseases, and is quite common among smokers</a:t>
            </a:r>
          </a:p>
          <a:p>
            <a:pPr marL="457200" indent="-457200">
              <a:buAutoNum type="alphaLcParenR"/>
            </a:pPr>
            <a:r>
              <a:rPr lang="en-US" sz="2000" dirty="0" smtClean="0"/>
              <a:t>For smokers, the best treatment is to stop smoking.  For others, inhalers, oxygen treatments, and preemptive measures can be used to treat COPD. </a:t>
            </a:r>
          </a:p>
          <a:p>
            <a:pPr marL="0" indent="0">
              <a:buNone/>
            </a:pPr>
            <a:endParaRPr lang="en-US" sz="2000" dirty="0"/>
          </a:p>
          <a:p>
            <a:pPr marL="0" indent="0">
              <a:buNone/>
            </a:pPr>
            <a:r>
              <a:rPr lang="en-US" sz="2000" dirty="0">
                <a:hlinkClick r:id="rId2"/>
              </a:rPr>
              <a:t>http://www.ncbi.nlm.nih.gov/pubmedhealth/PMH0001153/</a:t>
            </a:r>
            <a:endParaRPr lang="en-US" sz="2000" dirty="0" smtClean="0"/>
          </a:p>
          <a:p>
            <a:pPr marL="457200" indent="-457200">
              <a:buAutoNum type="alphaLcParenR"/>
            </a:pPr>
            <a:endParaRPr lang="en-US" sz="2000" dirty="0"/>
          </a:p>
        </p:txBody>
      </p:sp>
    </p:spTree>
    <p:extLst>
      <p:ext uri="{BB962C8B-B14F-4D97-AF65-F5344CB8AC3E}">
        <p14:creationId xmlns:p14="http://schemas.microsoft.com/office/powerpoint/2010/main" val="195563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Diseases/Disorders</a:t>
            </a:r>
          </a:p>
        </p:txBody>
      </p:sp>
      <p:sp>
        <p:nvSpPr>
          <p:cNvPr id="3" name="Content Placeholder 2"/>
          <p:cNvSpPr>
            <a:spLocks noGrp="1"/>
          </p:cNvSpPr>
          <p:nvPr>
            <p:ph idx="1"/>
          </p:nvPr>
        </p:nvSpPr>
        <p:spPr/>
        <p:txBody>
          <a:bodyPr>
            <a:normAutofit/>
          </a:bodyPr>
          <a:lstStyle/>
          <a:p>
            <a:pPr marL="0" indent="0">
              <a:buNone/>
            </a:pPr>
            <a:r>
              <a:rPr lang="en-US" sz="2000" dirty="0" smtClean="0"/>
              <a:t>Pneumonia</a:t>
            </a:r>
            <a:endParaRPr lang="en-US" sz="2000" dirty="0"/>
          </a:p>
          <a:p>
            <a:pPr marL="0" indent="0">
              <a:buNone/>
            </a:pPr>
            <a:r>
              <a:rPr lang="en-US" sz="2000" dirty="0" smtClean="0"/>
              <a:t>a) Pneumonia is the infection of the lungs by bacteria or viruses.</a:t>
            </a:r>
          </a:p>
          <a:p>
            <a:pPr marL="0" indent="0">
              <a:buNone/>
            </a:pPr>
            <a:r>
              <a:rPr lang="en-US" sz="2000" dirty="0" smtClean="0"/>
              <a:t>b) Coughing, fevers, chills, headaches, and shortness of breath are all symptoms.  Pneumonia can be fatal</a:t>
            </a:r>
          </a:p>
          <a:p>
            <a:pPr marL="0" indent="0">
              <a:buNone/>
            </a:pPr>
            <a:r>
              <a:rPr lang="en-US" sz="2000" dirty="0" smtClean="0"/>
              <a:t>c) </a:t>
            </a:r>
            <a:r>
              <a:rPr lang="en-US" sz="2000" dirty="0"/>
              <a:t>Pneumonia is a common illness that affects millions of people each year in the United </a:t>
            </a:r>
            <a:r>
              <a:rPr lang="en-US" sz="2000" dirty="0" smtClean="0"/>
              <a:t>States, but because we know how to treat and prevent it, it is not as common as it has been in the past.</a:t>
            </a:r>
          </a:p>
          <a:p>
            <a:pPr marL="0" indent="0">
              <a:buNone/>
            </a:pPr>
            <a:r>
              <a:rPr lang="en-US" sz="2000" dirty="0" smtClean="0"/>
              <a:t>d) Antibiotics can sometimes be used to combat bacterial infections.  Also, oxygen therapy and fluids can be important in treating pneumonia. </a:t>
            </a:r>
            <a:endParaRPr lang="en-US" sz="2000" dirty="0"/>
          </a:p>
          <a:p>
            <a:pPr marL="0" indent="0">
              <a:buNone/>
            </a:pPr>
            <a:r>
              <a:rPr lang="en-US" sz="2000" dirty="0">
                <a:hlinkClick r:id="rId2"/>
              </a:rPr>
              <a:t>http://www.ncbi.nlm.nih.gov/pubmedhealth/PMH0001200/</a:t>
            </a:r>
            <a:endParaRPr lang="en-US" sz="2000" dirty="0" smtClean="0"/>
          </a:p>
        </p:txBody>
      </p:sp>
    </p:spTree>
    <p:extLst>
      <p:ext uri="{BB962C8B-B14F-4D97-AF65-F5344CB8AC3E}">
        <p14:creationId xmlns:p14="http://schemas.microsoft.com/office/powerpoint/2010/main" val="1675747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620</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Hitchhiker’s Guide to the Respiratory System </vt:lpstr>
      <vt:lpstr>Function of the Respiratory System</vt:lpstr>
      <vt:lpstr>Alveoli</vt:lpstr>
      <vt:lpstr>Alveoli</vt:lpstr>
      <vt:lpstr>Gas Transport</vt:lpstr>
      <vt:lpstr>The path of oxygen</vt:lpstr>
      <vt:lpstr>Inhalation/Exhalation</vt:lpstr>
      <vt:lpstr>Diseases/Disorders</vt:lpstr>
      <vt:lpstr>Diseases/Disorders</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Hitchhiker’s Guide to the Respiratory System</dc:title>
  <dc:creator>tappanbr</dc:creator>
  <cp:lastModifiedBy>Joe Cech</cp:lastModifiedBy>
  <cp:revision>8</cp:revision>
  <dcterms:created xsi:type="dcterms:W3CDTF">2012-02-28T18:03:29Z</dcterms:created>
  <dcterms:modified xsi:type="dcterms:W3CDTF">2012-03-02T18:18:31Z</dcterms:modified>
</cp:coreProperties>
</file>