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23D5DCEC-862A-4397-AD77-3322AC1E6C64}" type="datetimeFigureOut">
              <a:rPr lang="en-US" smtClean="0"/>
              <a:pPr/>
              <a:t>4/25/2012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3D5DCEC-862A-4397-AD77-3322AC1E6C64}" type="datetimeFigureOut">
              <a:rPr lang="en-US" smtClean="0"/>
              <a:pPr/>
              <a:t>4/25/2012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3D5DCEC-862A-4397-AD77-3322AC1E6C64}" type="datetimeFigureOut">
              <a:rPr lang="en-US" smtClean="0"/>
              <a:pPr/>
              <a:t>4/25/2012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23D5DCEC-862A-4397-AD77-3322AC1E6C64}" type="datetimeFigureOut">
              <a:rPr lang="en-US" smtClean="0"/>
              <a:pPr/>
              <a:t>4/25/2012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3D5DCEC-862A-4397-AD77-3322AC1E6C64}" type="datetimeFigureOut">
              <a:rPr lang="en-US" smtClean="0"/>
              <a:pPr/>
              <a:t>4/25/2012</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23D5DCEC-862A-4397-AD77-3322AC1E6C64}" type="datetimeFigureOut">
              <a:rPr lang="en-US" smtClean="0"/>
              <a:pPr/>
              <a:t>4/25/2012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23D5DCEC-862A-4397-AD77-3322AC1E6C64}" type="datetimeFigureOut">
              <a:rPr lang="en-US" smtClean="0"/>
              <a:pPr/>
              <a:t>4/25/2012</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23D5DCEC-862A-4397-AD77-3322AC1E6C64}" type="datetimeFigureOut">
              <a:rPr lang="en-US" smtClean="0"/>
              <a:pPr/>
              <a:t>4/25/2012</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D5DCEC-862A-4397-AD77-3322AC1E6C64}" type="datetimeFigureOut">
              <a:rPr lang="en-US" smtClean="0"/>
              <a:pPr/>
              <a:t>4/25/2012</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3D5DCEC-862A-4397-AD77-3322AC1E6C64}" type="datetimeFigureOut">
              <a:rPr lang="en-US" smtClean="0"/>
              <a:pPr/>
              <a:t>4/25/2012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3D5DCEC-862A-4397-AD77-3322AC1E6C64}" type="datetimeFigureOut">
              <a:rPr lang="en-US" smtClean="0"/>
              <a:pPr/>
              <a:t>4/25/2012</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15E9CBAD-3AB4-42B8-BC45-1A71984D26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D5DCEC-862A-4397-AD77-3322AC1E6C64}" type="datetimeFigureOut">
              <a:rPr lang="en-US" smtClean="0"/>
              <a:pPr/>
              <a:t>4/25/2012</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9CBAD-3AB4-42B8-BC45-1A71984D26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Alzheimer's_disease" TargetMode="External"/><Relationship Id="rId2" Type="http://schemas.openxmlformats.org/officeDocument/2006/relationships/hyperlink" Target="http://www.sci.uidaho.edu/med532/alzheimer.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Multiple_sclerosis#Management" TargetMode="External"/><Relationship Id="rId2" Type="http://schemas.openxmlformats.org/officeDocument/2006/relationships/hyperlink" Target="http://www.sci.uidaho.edu/med532/multiple_sclerosis.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Nervous_syste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users.rcn.com/jkimball.ma.ultranet/BiologyPages/C/CN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ology.about.com/od/organsystems/a/aa061804a.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cb.berkeley.edu/courses/mcb135e/central.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ology.about.com/od/organsystems/a/aa061804a.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sychology.about.com/od/aindex/g/actionpot.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eurogistics.com/TheScience/WhatareNeurotransmi09CE.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cbi.nlm.nih.gov/books/NBK111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The Nervous System</a:t>
            </a:r>
            <a:endParaRPr lang="en-US" dirty="0"/>
          </a:p>
        </p:txBody>
      </p:sp>
      <p:sp>
        <p:nvSpPr>
          <p:cNvPr id="3" name="Sous-titre 2"/>
          <p:cNvSpPr>
            <a:spLocks noGrp="1"/>
          </p:cNvSpPr>
          <p:nvPr>
            <p:ph type="subTitle" idx="1"/>
          </p:nvPr>
        </p:nvSpPr>
        <p:spPr/>
        <p:txBody>
          <a:bodyPr/>
          <a:lstStyle/>
          <a:p>
            <a:r>
              <a:rPr lang="en-US" dirty="0" smtClean="0"/>
              <a:t>By Bryce Tappan</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 Alzheimer Disease</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lphaUcParenR"/>
            </a:pPr>
            <a:r>
              <a:rPr lang="en-US" dirty="0" smtClean="0"/>
              <a:t>Alzheimer's is a disease that causes dementia, most commonly among the elderly, and the cause is still not completely known.</a:t>
            </a:r>
          </a:p>
          <a:p>
            <a:pPr marL="514350" indent="-514350">
              <a:buAutoNum type="alphaUcParenR"/>
            </a:pPr>
            <a:r>
              <a:rPr lang="en-US" dirty="0" smtClean="0"/>
              <a:t>Alzheimer’s can cause memory loss, dementia, and a decrease in brain mass are all symptoms of Alzheimer’s</a:t>
            </a:r>
          </a:p>
          <a:p>
            <a:pPr marL="514350" indent="-514350">
              <a:buAutoNum type="alphaUcParenR"/>
            </a:pPr>
            <a:r>
              <a:rPr lang="en-US" dirty="0" smtClean="0"/>
              <a:t>Alzheimer’s is the most common causation of dementia, and it is estimated it effects 26.6 million people worldwide.</a:t>
            </a:r>
          </a:p>
          <a:p>
            <a:pPr marL="514350" indent="-514350">
              <a:buAutoNum type="alphaUcParenR"/>
            </a:pPr>
            <a:r>
              <a:rPr lang="en-US" dirty="0" smtClean="0"/>
              <a:t>Because the cause is unknown, treatment is limited.  Today, scientists are looking into genetics to find cures for Alzheimer’s. Usually there is a 70 to 90 percent decrease in the enzyme that produces the neurotransmitter </a:t>
            </a:r>
            <a:r>
              <a:rPr lang="en-US" dirty="0" err="1" smtClean="0"/>
              <a:t>acetlycholine</a:t>
            </a:r>
            <a:r>
              <a:rPr lang="en-US" dirty="0" smtClean="0"/>
              <a:t>, as well as other unnatural neurotransmitter levels, which could lead us to find a cure to Alzheimer’s.  </a:t>
            </a:r>
          </a:p>
          <a:p>
            <a:pPr marL="0" indent="0">
              <a:buNone/>
            </a:pPr>
            <a:r>
              <a:rPr lang="en-US" sz="2600" dirty="0" smtClean="0">
                <a:hlinkClick r:id="rId2"/>
              </a:rPr>
              <a:t>http</a:t>
            </a:r>
            <a:r>
              <a:rPr lang="en-US" sz="2600" dirty="0">
                <a:hlinkClick r:id="rId2"/>
              </a:rPr>
              <a:t>://</a:t>
            </a:r>
            <a:r>
              <a:rPr lang="en-US" sz="2600" dirty="0" smtClean="0">
                <a:hlinkClick r:id="rId2"/>
              </a:rPr>
              <a:t>www.sci.uidaho.edu/med532/alzheimer.htm</a:t>
            </a:r>
            <a:endParaRPr lang="en-US" sz="2600" dirty="0" smtClean="0"/>
          </a:p>
          <a:p>
            <a:pPr marL="0" indent="0">
              <a:buNone/>
            </a:pPr>
            <a:r>
              <a:rPr lang="en-US" sz="2600" dirty="0">
                <a:hlinkClick r:id="rId3"/>
              </a:rPr>
              <a:t>http://en.wikipedia.org/wiki/Alzheimer's_disease</a:t>
            </a:r>
            <a:endParaRPr lang="en-US" sz="2600" dirty="0" smtClean="0"/>
          </a:p>
          <a:p>
            <a:pPr marL="514350" indent="-514350">
              <a:buAutoNum type="alphaUcParenR"/>
            </a:pPr>
            <a:endParaRPr lang="en-US" dirty="0"/>
          </a:p>
        </p:txBody>
      </p:sp>
    </p:spTree>
    <p:extLst>
      <p:ext uri="{BB962C8B-B14F-4D97-AF65-F5344CB8AC3E}">
        <p14:creationId xmlns:p14="http://schemas.microsoft.com/office/powerpoint/2010/main" val="270054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 </a:t>
            </a:r>
            <a:r>
              <a:rPr lang="en-US" dirty="0"/>
              <a:t>Multiple Sclerosis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lphaUcParenR"/>
            </a:pPr>
            <a:r>
              <a:rPr lang="en-US" dirty="0"/>
              <a:t> </a:t>
            </a:r>
            <a:r>
              <a:rPr lang="en-US" dirty="0" smtClean="0"/>
              <a:t>Multiple Sclerosis is a chronic </a:t>
            </a:r>
            <a:r>
              <a:rPr lang="en-US" dirty="0"/>
              <a:t>disease </a:t>
            </a:r>
            <a:r>
              <a:rPr lang="en-US" dirty="0" smtClean="0"/>
              <a:t>that often leads to neurological </a:t>
            </a:r>
            <a:r>
              <a:rPr lang="en-US" dirty="0"/>
              <a:t>deterioration and ataxic </a:t>
            </a:r>
            <a:r>
              <a:rPr lang="en-US" dirty="0" smtClean="0"/>
              <a:t>paraplegia, and it is found more commonly in women than men.</a:t>
            </a:r>
          </a:p>
          <a:p>
            <a:pPr marL="514350" indent="-514350">
              <a:buAutoNum type="alphaUcParenR"/>
            </a:pPr>
            <a:r>
              <a:rPr lang="en-US" dirty="0" smtClean="0"/>
              <a:t>MS symptoms occur in cycles and the symptoms include lesions throughout the CNS, which can cause vision problems and coordination problems. Kinks in blood clots can also result from MS.</a:t>
            </a:r>
          </a:p>
          <a:p>
            <a:pPr marL="514350" indent="-514350">
              <a:buAutoNum type="alphaUcParenR"/>
            </a:pPr>
            <a:r>
              <a:rPr lang="en-US" dirty="0" smtClean="0"/>
              <a:t>The prevalence of MS is between every 2 to 150 people per 100,000 people. It is the most common demyelinating </a:t>
            </a:r>
            <a:r>
              <a:rPr lang="en-US" dirty="0"/>
              <a:t>disease </a:t>
            </a:r>
            <a:r>
              <a:rPr lang="en-US" dirty="0" smtClean="0"/>
              <a:t>in humans</a:t>
            </a:r>
            <a:r>
              <a:rPr lang="en-US" dirty="0"/>
              <a:t>. </a:t>
            </a:r>
            <a:endParaRPr lang="en-US" dirty="0" smtClean="0"/>
          </a:p>
          <a:p>
            <a:pPr marL="514350" indent="-514350">
              <a:buAutoNum type="alphaUcParenR"/>
            </a:pPr>
            <a:r>
              <a:rPr lang="en-US" dirty="0" smtClean="0"/>
              <a:t>There is no cure as of now for MS, but it can be treated medicinally, with therapy, and with dietary regimens.</a:t>
            </a:r>
          </a:p>
          <a:p>
            <a:pPr marL="0" indent="0">
              <a:buNone/>
            </a:pPr>
            <a:r>
              <a:rPr lang="en-US" sz="2600" dirty="0">
                <a:hlinkClick r:id="rId2"/>
              </a:rPr>
              <a:t>http://</a:t>
            </a:r>
            <a:r>
              <a:rPr lang="en-US" sz="2600" dirty="0" smtClean="0">
                <a:hlinkClick r:id="rId2"/>
              </a:rPr>
              <a:t>www.sci.uidaho.edu/med532/multiple_sclerosis.htm</a:t>
            </a:r>
            <a:endParaRPr lang="en-US" sz="2600" dirty="0" smtClean="0"/>
          </a:p>
          <a:p>
            <a:pPr marL="0" indent="0">
              <a:buNone/>
            </a:pPr>
            <a:r>
              <a:rPr lang="en-US" sz="2600" dirty="0">
                <a:hlinkClick r:id="rId3"/>
              </a:rPr>
              <a:t>http://en.wikipedia.org/wiki/Multiple_sclerosis#Management</a:t>
            </a:r>
            <a:endParaRPr lang="en-US" sz="2600" dirty="0" smtClean="0"/>
          </a:p>
          <a:p>
            <a:pPr marL="514350" indent="-514350">
              <a:buAutoNum type="alphaUcParenR"/>
            </a:pPr>
            <a:endParaRPr lang="en-US" dirty="0"/>
          </a:p>
        </p:txBody>
      </p:sp>
    </p:spTree>
    <p:extLst>
      <p:ext uri="{BB962C8B-B14F-4D97-AF65-F5344CB8AC3E}">
        <p14:creationId xmlns:p14="http://schemas.microsoft.com/office/powerpoint/2010/main" val="425059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Function of the Nervous System</a:t>
            </a:r>
            <a:endParaRPr lang="en-US" dirty="0"/>
          </a:p>
        </p:txBody>
      </p:sp>
      <p:sp>
        <p:nvSpPr>
          <p:cNvPr id="3" name="Espace réservé du contenu 2"/>
          <p:cNvSpPr>
            <a:spLocks noGrp="1"/>
          </p:cNvSpPr>
          <p:nvPr>
            <p:ph idx="1"/>
          </p:nvPr>
        </p:nvSpPr>
        <p:spPr/>
        <p:txBody>
          <a:bodyPr/>
          <a:lstStyle/>
          <a:p>
            <a:pPr>
              <a:buNone/>
            </a:pPr>
            <a:r>
              <a:rPr lang="en-US" dirty="0" smtClean="0"/>
              <a:t>The nervous system is a network of neurons that make connections and transmit messages throughout the body.  In vertebrates, the central nervous system is characterized by the spinal chord, the brain, and the retina.</a:t>
            </a:r>
          </a:p>
          <a:p>
            <a:pPr>
              <a:buNone/>
            </a:pPr>
            <a:r>
              <a:rPr lang="en-US" sz="2400" dirty="0" smtClean="0">
                <a:hlinkClick r:id="rId2"/>
              </a:rPr>
              <a:t>http://en.wikipedia.org/wiki/Nervous_system</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CNS</a:t>
            </a:r>
            <a:endParaRPr lang="en-US" dirty="0"/>
          </a:p>
        </p:txBody>
      </p:sp>
      <p:sp>
        <p:nvSpPr>
          <p:cNvPr id="3" name="Espace réservé du contenu 2"/>
          <p:cNvSpPr>
            <a:spLocks noGrp="1"/>
          </p:cNvSpPr>
          <p:nvPr>
            <p:ph idx="1"/>
          </p:nvPr>
        </p:nvSpPr>
        <p:spPr/>
        <p:txBody>
          <a:bodyPr>
            <a:normAutofit fontScale="92500" lnSpcReduction="20000"/>
          </a:bodyPr>
          <a:lstStyle/>
          <a:p>
            <a:pPr>
              <a:buNone/>
            </a:pPr>
            <a:r>
              <a:rPr lang="en-US" dirty="0" smtClean="0"/>
              <a:t>The central nervous system comprises the brain, the spinal chord, and the retina. The spinal chord receives and transmits information from the peripheral nervous system to the brain.  This includes sensory information from cardiac, skeletal and smooth muscles. The brain is the receiver of all sensory information that comes from the spinal chord and from nerves.  Most of the brain’s capabilities are used in receiving nerve signals and responding with the appropriate coordinated motor outputs.</a:t>
            </a:r>
          </a:p>
          <a:p>
            <a:pPr>
              <a:buNone/>
            </a:pPr>
            <a:r>
              <a:rPr lang="en-US" sz="2400" dirty="0" smtClean="0">
                <a:hlinkClick r:id="rId2"/>
              </a:rPr>
              <a:t>http://users.rcn.com/jkimball.ma.ultranet/BiologyPages/C/CNS.html</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PNS</a:t>
            </a:r>
            <a:endParaRPr lang="en-US" dirty="0"/>
          </a:p>
        </p:txBody>
      </p:sp>
      <p:sp>
        <p:nvSpPr>
          <p:cNvPr id="3" name="Espace réservé du contenu 2"/>
          <p:cNvSpPr>
            <a:spLocks noGrp="1"/>
          </p:cNvSpPr>
          <p:nvPr>
            <p:ph idx="1"/>
          </p:nvPr>
        </p:nvSpPr>
        <p:spPr/>
        <p:txBody>
          <a:bodyPr>
            <a:normAutofit fontScale="85000" lnSpcReduction="10000"/>
          </a:bodyPr>
          <a:lstStyle/>
          <a:p>
            <a:pPr>
              <a:buNone/>
            </a:pPr>
            <a:r>
              <a:rPr lang="en-US" dirty="0" smtClean="0"/>
              <a:t>The two kinds of cells in the PNS are sensory and motor cells.  Sensory cells transmit information to the CNS and motor cells bring information back from the CNS to other parts of the body such as muscles, organs, etc.  Motor cells in the nervous system are made up of 2 parts, the somatic and autonomic nervous system.  The somatic system controls voluntary muscles.  The autonomic system controls involuntary muscles.  The brain receives information from the organs and muscles from the PNS via spinal and cranial nerves.</a:t>
            </a:r>
          </a:p>
          <a:p>
            <a:pPr>
              <a:buNone/>
            </a:pPr>
            <a:r>
              <a:rPr lang="en-US" sz="2400" dirty="0" smtClean="0">
                <a:hlinkClick r:id="rId2"/>
              </a:rPr>
              <a:t>http://biology.about.com/od/organsystems/a/aa061804a.htm</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Parts of CNS</a:t>
            </a:r>
            <a:endParaRPr lang="en-US" dirty="0"/>
          </a:p>
        </p:txBody>
      </p:sp>
      <p:sp>
        <p:nvSpPr>
          <p:cNvPr id="3" name="Espace réservé du contenu 2"/>
          <p:cNvSpPr>
            <a:spLocks noGrp="1"/>
          </p:cNvSpPr>
          <p:nvPr>
            <p:ph idx="1"/>
          </p:nvPr>
        </p:nvSpPr>
        <p:spPr/>
        <p:txBody>
          <a:bodyPr>
            <a:normAutofit/>
          </a:bodyPr>
          <a:lstStyle/>
          <a:p>
            <a:pPr>
              <a:buNone/>
            </a:pPr>
            <a:r>
              <a:rPr lang="en-US" dirty="0" smtClean="0"/>
              <a:t>The CNS contains two different types of tissue: gray matter and white matter. Gray matter is made up of nerve cells, dendrites and axons.  White matter contain mostly axons.  Axons are portions of neurons that conduct electric signals away from the cell.  Dendrites also conduct electricity.</a:t>
            </a:r>
          </a:p>
          <a:p>
            <a:pPr>
              <a:buNone/>
            </a:pPr>
            <a:r>
              <a:rPr lang="en-US" sz="2400" dirty="0" smtClean="0">
                <a:hlinkClick r:id="rId2"/>
              </a:rPr>
              <a:t>http://mcb.berkeley.edu/courses/mcb135e/central.html</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Parts of PNS</a:t>
            </a:r>
            <a:endParaRPr lang="en-US" dirty="0"/>
          </a:p>
        </p:txBody>
      </p:sp>
      <p:sp>
        <p:nvSpPr>
          <p:cNvPr id="3" name="Espace réservé du contenu 2"/>
          <p:cNvSpPr>
            <a:spLocks noGrp="1"/>
          </p:cNvSpPr>
          <p:nvPr>
            <p:ph idx="1"/>
          </p:nvPr>
        </p:nvSpPr>
        <p:spPr/>
        <p:txBody>
          <a:bodyPr>
            <a:normAutofit fontScale="85000" lnSpcReduction="10000"/>
          </a:bodyPr>
          <a:lstStyle/>
          <a:p>
            <a:pPr>
              <a:buNone/>
            </a:pPr>
            <a:r>
              <a:rPr lang="en-US" dirty="0" smtClean="0"/>
              <a:t>Sensory Nervous System-transmits info to CNS from organs</a:t>
            </a:r>
          </a:p>
          <a:p>
            <a:pPr>
              <a:buNone/>
            </a:pPr>
            <a:r>
              <a:rPr lang="en-US" dirty="0" smtClean="0"/>
              <a:t>Motor Nervous System-info sent from CNS to organs</a:t>
            </a:r>
          </a:p>
          <a:p>
            <a:pPr>
              <a:buNone/>
            </a:pPr>
            <a:r>
              <a:rPr lang="en-US" dirty="0" smtClean="0"/>
              <a:t>Somatic Nervous System-controls skeletal muscle, voluntary muscle</a:t>
            </a:r>
          </a:p>
          <a:p>
            <a:pPr>
              <a:buNone/>
            </a:pPr>
            <a:r>
              <a:rPr lang="en-US" dirty="0" smtClean="0"/>
              <a:t>Autonomic Nervous System-controls involuntary muscle</a:t>
            </a:r>
          </a:p>
          <a:p>
            <a:pPr>
              <a:buNone/>
            </a:pPr>
            <a:r>
              <a:rPr lang="en-US" dirty="0" smtClean="0"/>
              <a:t>Sympathetic- Controls actions that increase use of energy</a:t>
            </a:r>
          </a:p>
          <a:p>
            <a:pPr>
              <a:buNone/>
            </a:pPr>
            <a:r>
              <a:rPr lang="en-US" dirty="0" smtClean="0"/>
              <a:t>Parasympathetic- controls actions that conserve energy</a:t>
            </a:r>
          </a:p>
          <a:p>
            <a:pPr>
              <a:buNone/>
            </a:pPr>
            <a:r>
              <a:rPr lang="en-US" sz="2400" dirty="0" smtClean="0">
                <a:hlinkClick r:id="rId2"/>
              </a:rPr>
              <a:t>http://biology.about.com/od/organsystems/a/aa061804a.htm</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Nerve Impulse</a:t>
            </a:r>
            <a:endParaRPr lang="en-US" dirty="0"/>
          </a:p>
        </p:txBody>
      </p:sp>
      <p:sp>
        <p:nvSpPr>
          <p:cNvPr id="3" name="Espace réservé du contenu 2"/>
          <p:cNvSpPr>
            <a:spLocks noGrp="1"/>
          </p:cNvSpPr>
          <p:nvPr>
            <p:ph idx="1"/>
          </p:nvPr>
        </p:nvSpPr>
        <p:spPr/>
        <p:txBody>
          <a:bodyPr>
            <a:normAutofit fontScale="92500" lnSpcReduction="20000"/>
          </a:bodyPr>
          <a:lstStyle/>
          <a:p>
            <a:pPr>
              <a:buNone/>
            </a:pPr>
            <a:r>
              <a:rPr lang="en-US" dirty="0" smtClean="0"/>
              <a:t>Nerve impulses are generated by the release of an action potential.  In an action potential, part of the neuron’s membrane opens to bring in positively charged ions and cast out negatively charged ions, making the nerve fiber increasingly positive. Once the charge reaches a tipping point, the charge is discharged down the nerve as an electrical pulse.  The pulse continues down the nerve by a series of action potentials. </a:t>
            </a:r>
            <a:r>
              <a:rPr lang="en-US" dirty="0" smtClean="0">
                <a:hlinkClick r:id="rId2"/>
              </a:rPr>
              <a:t>http://psychology.about.com/od/aindex/g/actionpot.htm</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Neurotransmitters</a:t>
            </a:r>
            <a:endParaRPr lang="en-US" dirty="0"/>
          </a:p>
        </p:txBody>
      </p:sp>
      <p:sp>
        <p:nvSpPr>
          <p:cNvPr id="3" name="Espace réservé du contenu 2"/>
          <p:cNvSpPr>
            <a:spLocks noGrp="1"/>
          </p:cNvSpPr>
          <p:nvPr>
            <p:ph idx="1"/>
          </p:nvPr>
        </p:nvSpPr>
        <p:spPr/>
        <p:txBody>
          <a:bodyPr>
            <a:normAutofit fontScale="92500" lnSpcReduction="20000"/>
          </a:bodyPr>
          <a:lstStyle/>
          <a:p>
            <a:pPr>
              <a:buNone/>
            </a:pPr>
            <a:r>
              <a:rPr lang="en-US" dirty="0" smtClean="0"/>
              <a:t>Neurotransmitters are chemicals that exchange information throughout the brain and body. Neurotransmitters conduct messages between neurons.  They regulate everything from our emotions to muscle movement.  The two types of neurotransmitters are inhibitory and </a:t>
            </a:r>
            <a:r>
              <a:rPr lang="en-US" dirty="0" err="1" smtClean="0"/>
              <a:t>exhitatory</a:t>
            </a:r>
            <a:r>
              <a:rPr lang="en-US" dirty="0" smtClean="0"/>
              <a:t>, the former calms the brain while the latter stimulates it.</a:t>
            </a:r>
          </a:p>
          <a:p>
            <a:pPr>
              <a:buNone/>
            </a:pPr>
            <a:endParaRPr lang="en-US" dirty="0"/>
          </a:p>
          <a:p>
            <a:pPr>
              <a:buNone/>
            </a:pPr>
            <a:r>
              <a:rPr lang="en-US" dirty="0" smtClean="0">
                <a:hlinkClick r:id="rId2"/>
              </a:rPr>
              <a:t>http://www.neurogistics.com/TheScience/WhatareNeurotransmi09CE.asp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EPSP vs. IPSP</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a:t>Postsynaptic conductance changes and the potential changes that </a:t>
            </a:r>
            <a:r>
              <a:rPr lang="en-US" dirty="0" smtClean="0"/>
              <a:t>go along with them </a:t>
            </a:r>
            <a:r>
              <a:rPr lang="en-US" dirty="0"/>
              <a:t>alter the probability that an action potential will be produced </a:t>
            </a:r>
            <a:r>
              <a:rPr lang="en-US" dirty="0" smtClean="0"/>
              <a:t>in</a:t>
            </a:r>
            <a:r>
              <a:rPr lang="en-US" dirty="0"/>
              <a:t> postsynaptic </a:t>
            </a:r>
            <a:r>
              <a:rPr lang="en-US" dirty="0" smtClean="0"/>
              <a:t>cells.</a:t>
            </a:r>
            <a:r>
              <a:rPr lang="en-US" dirty="0"/>
              <a:t> </a:t>
            </a:r>
            <a:r>
              <a:rPr lang="en-US" dirty="0" smtClean="0"/>
              <a:t>Sometimes synaptic action increases the chances of an action potential in postsynaptic cells, and sometimes it decreases the chances of the occurrence of an action potential.  Excitatory PSPs increase the likelihood while Inhibitory PSPs decrease likelihood.</a:t>
            </a:r>
          </a:p>
          <a:p>
            <a:pPr>
              <a:buNone/>
            </a:pPr>
            <a:r>
              <a:rPr lang="en-US" sz="2600" dirty="0">
                <a:hlinkClick r:id="rId2"/>
              </a:rPr>
              <a:t>http://www.ncbi.nlm.nih.gov/books/NBK11117/</a:t>
            </a:r>
            <a:endParaRPr lang="en-US" sz="26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TotalTime>
  <Words>639</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Thème Office</vt:lpstr>
      <vt:lpstr>The Nervous System</vt:lpstr>
      <vt:lpstr>Function of the Nervous System</vt:lpstr>
      <vt:lpstr>CNS</vt:lpstr>
      <vt:lpstr>PNS</vt:lpstr>
      <vt:lpstr>Parts of CNS</vt:lpstr>
      <vt:lpstr>Parts of PNS</vt:lpstr>
      <vt:lpstr>Nerve Impulse</vt:lpstr>
      <vt:lpstr>Neurotransmitters</vt:lpstr>
      <vt:lpstr>EPSP vs. IPSP</vt:lpstr>
      <vt:lpstr>Disorders: Alzheimer Disease</vt:lpstr>
      <vt:lpstr>Disorders: Multiple Sclerosis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Nervous System</dc:title>
  <dc:creator>SWA_USG</dc:creator>
  <cp:lastModifiedBy>Joe Cech</cp:lastModifiedBy>
  <cp:revision>45</cp:revision>
  <dcterms:created xsi:type="dcterms:W3CDTF">2012-04-22T17:49:46Z</dcterms:created>
  <dcterms:modified xsi:type="dcterms:W3CDTF">2012-04-25T19:22:16Z</dcterms:modified>
</cp:coreProperties>
</file>