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8" r:id="rId13"/>
    <p:sldId id="269" r:id="rId14"/>
    <p:sldId id="266" r:id="rId15"/>
    <p:sldId id="267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D47FE-6354-4233-B359-AF70FD87AF69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C105CD-7B83-4EAE-9F1A-04F7593F47E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mmies.com/how-to/content/the-path-of-blood-through-the-human-body.html" TargetMode="External"/><Relationship Id="rId2" Type="http://schemas.openxmlformats.org/officeDocument/2006/relationships/hyperlink" Target="http://faculty.clintoncc.suny.edu/faculty/michael.gregory/files/bio%20102/bio%20102%20lectures/circulatory%20system/circula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hlbi.nih.gov/health/health-topics/topics/angina/" TargetMode="External"/><Relationship Id="rId4" Type="http://schemas.openxmlformats.org/officeDocument/2006/relationships/hyperlink" Target="http://www.funsci.com/fun3_en/blood/blood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Circulatory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Todey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Vertebrate 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pPr lvl="1"/>
            <a:r>
              <a:rPr lang="en-US" dirty="0" smtClean="0"/>
              <a:t>Fish have a heart with one atrium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and one ventricle </a:t>
            </a:r>
          </a:p>
          <a:p>
            <a:pPr lvl="1"/>
            <a:r>
              <a:rPr lang="en-US" dirty="0" smtClean="0"/>
              <a:t>The gills have many capillaries for maximum gas exchange so there is low blood pressure </a:t>
            </a:r>
          </a:p>
          <a:p>
            <a:pPr lvl="1"/>
            <a:r>
              <a:rPr lang="en-US" dirty="0" smtClean="0"/>
              <a:t>The body has many capillaries as well so blood pressure stays low in the body</a:t>
            </a:r>
          </a:p>
          <a:p>
            <a:pPr lvl="1"/>
            <a:r>
              <a:rPr lang="en-US" dirty="0" smtClean="0"/>
              <a:t>The blood then goes through the heart and is under high pressure to get it back through the gills to oxidize it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2667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61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Vertebrate 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Amphibians</a:t>
            </a:r>
          </a:p>
          <a:p>
            <a:pPr lvl="1"/>
            <a:r>
              <a:rPr lang="en-US" dirty="0" smtClean="0"/>
              <a:t>Amphibians have a three chambered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heart with two atria and one ventricle</a:t>
            </a:r>
          </a:p>
          <a:p>
            <a:pPr lvl="1"/>
            <a:r>
              <a:rPr lang="en-US" dirty="0"/>
              <a:t>Blood from the </a:t>
            </a:r>
            <a:r>
              <a:rPr lang="en-US" dirty="0" smtClean="0"/>
              <a:t>lungs</a:t>
            </a:r>
            <a:r>
              <a:rPr lang="en-US" dirty="0"/>
              <a:t> goes to the left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atrium and blood </a:t>
            </a:r>
            <a:r>
              <a:rPr lang="en-US" dirty="0"/>
              <a:t>from the </a:t>
            </a:r>
            <a:r>
              <a:rPr lang="en-US" dirty="0" smtClean="0"/>
              <a:t>body goes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to </a:t>
            </a:r>
            <a:r>
              <a:rPr lang="en-US" dirty="0"/>
              <a:t>the right </a:t>
            </a:r>
            <a:r>
              <a:rPr lang="en-US" dirty="0" smtClean="0"/>
              <a:t>atrium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atria empty into the ventricle </a:t>
            </a:r>
            <a:r>
              <a:rPr lang="en-US" dirty="0" smtClean="0"/>
              <a:t>where </a:t>
            </a:r>
            <a:r>
              <a:rPr lang="en-US" dirty="0"/>
              <a:t>mixing </a:t>
            </a:r>
            <a:r>
              <a:rPr lang="en-US" dirty="0" smtClean="0"/>
              <a:t>occurs</a:t>
            </a:r>
            <a:endParaRPr lang="en-US" dirty="0"/>
          </a:p>
          <a:p>
            <a:pPr lvl="1"/>
            <a:r>
              <a:rPr lang="en-US" dirty="0"/>
              <a:t>The advantage of this system is that there is high pressure in vessels that lead to both the lungs and body.</a:t>
            </a:r>
          </a:p>
          <a:p>
            <a:pPr lvl="1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33600"/>
            <a:ext cx="256635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91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Vertebrate Circulatory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Reptiles</a:t>
            </a:r>
          </a:p>
          <a:p>
            <a:pPr lvl="1"/>
            <a:r>
              <a:rPr lang="en-US" dirty="0" smtClean="0"/>
              <a:t>In most reptiles, the ventricle is </a:t>
            </a:r>
          </a:p>
          <a:p>
            <a:pPr marL="393192" lvl="1" indent="0">
              <a:buNone/>
            </a:pPr>
            <a:r>
              <a:rPr lang="en-US" dirty="0" smtClean="0"/>
              <a:t>    partly divided, reducing </a:t>
            </a:r>
            <a:r>
              <a:rPr lang="en-US" dirty="0"/>
              <a:t>the mixing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of </a:t>
            </a:r>
            <a:r>
              <a:rPr lang="en-US" dirty="0"/>
              <a:t>oxygenated and </a:t>
            </a:r>
            <a:r>
              <a:rPr lang="en-US" dirty="0" smtClean="0"/>
              <a:t>deoxygenated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blood</a:t>
            </a:r>
          </a:p>
          <a:p>
            <a:pPr lvl="1"/>
            <a:r>
              <a:rPr lang="en-US" dirty="0"/>
              <a:t>Blood from the lungs goes to the left </a:t>
            </a:r>
          </a:p>
          <a:p>
            <a:pPr marL="393192" lvl="1" indent="0">
              <a:buNone/>
            </a:pPr>
            <a:r>
              <a:rPr lang="en-US" dirty="0"/>
              <a:t>    atrium and blood from the body goes </a:t>
            </a:r>
          </a:p>
          <a:p>
            <a:pPr marL="393192" lvl="1" indent="0">
              <a:buNone/>
            </a:pPr>
            <a:r>
              <a:rPr lang="en-US" dirty="0"/>
              <a:t>    to the right atrium</a:t>
            </a:r>
          </a:p>
          <a:p>
            <a:pPr lvl="1"/>
            <a:r>
              <a:rPr lang="en-US" dirty="0"/>
              <a:t>Both atria empty into the ventricle where </a:t>
            </a:r>
            <a:r>
              <a:rPr lang="en-US" dirty="0" smtClean="0"/>
              <a:t>oxygenated blood goes to the body and deoxygenated blood goes to the lungs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22669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16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Vertebrate Circulatory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Mammals and birds</a:t>
            </a:r>
          </a:p>
          <a:p>
            <a:pPr lvl="1"/>
            <a:r>
              <a:rPr lang="en-US" dirty="0" smtClean="0"/>
              <a:t>Birds and mammals have a four </a:t>
            </a:r>
          </a:p>
          <a:p>
            <a:pPr marL="393192" lvl="1" indent="0">
              <a:buNone/>
            </a:pPr>
            <a:r>
              <a:rPr lang="en-US" dirty="0" smtClean="0"/>
              <a:t>    chambered heart that acts as two </a:t>
            </a:r>
          </a:p>
          <a:p>
            <a:pPr marL="393192" lvl="1" indent="0">
              <a:buNone/>
            </a:pPr>
            <a:r>
              <a:rPr lang="en-US" dirty="0" smtClean="0"/>
              <a:t>    separate pumps</a:t>
            </a:r>
          </a:p>
          <a:p>
            <a:pPr lvl="1"/>
            <a:r>
              <a:rPr lang="en-US" dirty="0"/>
              <a:t>After passing through the body,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    the blood </a:t>
            </a:r>
            <a:r>
              <a:rPr lang="en-US" dirty="0"/>
              <a:t>is pumped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returning from the lungs, it is pumped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body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078" y="2057400"/>
            <a:ext cx="272594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273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Angina is chest pain or discomfort that occurs if an area of your heart muscle doesn't get enough oxygen-rich </a:t>
            </a:r>
            <a:r>
              <a:rPr lang="en-US" dirty="0" smtClean="0"/>
              <a:t>blood</a:t>
            </a:r>
          </a:p>
          <a:p>
            <a:r>
              <a:rPr lang="en-US" dirty="0" smtClean="0"/>
              <a:t>Pain and discomfort are the main symptoms and is </a:t>
            </a:r>
            <a:r>
              <a:rPr lang="en-US" dirty="0"/>
              <a:t>often described as pressure, squeezing, burning, or tightness in the </a:t>
            </a:r>
            <a:r>
              <a:rPr lang="en-US" dirty="0" smtClean="0"/>
              <a:t>chest</a:t>
            </a:r>
          </a:p>
          <a:p>
            <a:r>
              <a:rPr lang="en-US" dirty="0" smtClean="0"/>
              <a:t>9.8 million Americans experience Angina annually</a:t>
            </a:r>
          </a:p>
          <a:p>
            <a:r>
              <a:rPr lang="en-US" dirty="0" smtClean="0"/>
              <a:t>Treatment includes </a:t>
            </a:r>
            <a:r>
              <a:rPr lang="en-US" dirty="0"/>
              <a:t>lifestyle changes, medicines, medical procedures, </a:t>
            </a:r>
            <a:r>
              <a:rPr lang="en-US" dirty="0" smtClean="0"/>
              <a:t>cardiac rehab, </a:t>
            </a:r>
            <a:r>
              <a:rPr lang="en-US" dirty="0"/>
              <a:t>and other </a:t>
            </a:r>
            <a:r>
              <a:rPr lang="en-US" dirty="0" smtClean="0"/>
              <a:t>therapies</a:t>
            </a:r>
          </a:p>
          <a:p>
            <a:r>
              <a:rPr lang="en-US" dirty="0" smtClean="0"/>
              <a:t>The </a:t>
            </a:r>
            <a:r>
              <a:rPr lang="en-US" dirty="0"/>
              <a:t>main goals of treatment are </a:t>
            </a:r>
            <a:r>
              <a:rPr lang="en-US" dirty="0" smtClean="0"/>
              <a:t>to reduce </a:t>
            </a:r>
            <a:r>
              <a:rPr lang="en-US" dirty="0"/>
              <a:t>pain and discomfort and how often it </a:t>
            </a:r>
            <a:r>
              <a:rPr lang="en-US" dirty="0" smtClean="0"/>
              <a:t>occurs and prevent </a:t>
            </a:r>
            <a:r>
              <a:rPr lang="en-US" dirty="0"/>
              <a:t>or lower your risk for </a:t>
            </a:r>
            <a:r>
              <a:rPr lang="en-US" dirty="0" smtClean="0"/>
              <a:t>heart attack and </a:t>
            </a:r>
            <a:r>
              <a:rPr lang="en-US" dirty="0"/>
              <a:t>death by treating your underlying heart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8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Atherosclerosis is hardening </a:t>
            </a:r>
            <a:r>
              <a:rPr lang="en-US" dirty="0"/>
              <a:t>of the </a:t>
            </a:r>
            <a:r>
              <a:rPr lang="en-US" dirty="0" smtClean="0"/>
              <a:t>arteries</a:t>
            </a:r>
          </a:p>
          <a:p>
            <a:r>
              <a:rPr lang="en-US" dirty="0" smtClean="0"/>
              <a:t>It </a:t>
            </a:r>
            <a:r>
              <a:rPr lang="en-US" dirty="0"/>
              <a:t>occurs when fat, cholesterol, and other substances build up in the walls of arteries and form hard structures called </a:t>
            </a:r>
            <a:r>
              <a:rPr lang="en-US" dirty="0" smtClean="0"/>
              <a:t>plaques</a:t>
            </a:r>
          </a:p>
          <a:p>
            <a:r>
              <a:rPr lang="en-US" dirty="0" smtClean="0"/>
              <a:t>Symptoms include chest pain, shortness of breath, and other symptoms</a:t>
            </a:r>
          </a:p>
          <a:p>
            <a:r>
              <a:rPr lang="en-US" dirty="0" smtClean="0"/>
              <a:t>Atherosclerosis leads to heart disease </a:t>
            </a:r>
            <a:r>
              <a:rPr lang="en-US" dirty="0"/>
              <a:t>which will occur in 2 of 3 men and 1 in 2 women after age </a:t>
            </a:r>
            <a:r>
              <a:rPr lang="en-US" dirty="0" smtClean="0"/>
              <a:t>40</a:t>
            </a:r>
          </a:p>
          <a:p>
            <a:r>
              <a:rPr lang="en-US" dirty="0" smtClean="0"/>
              <a:t>Treatment options include lifestyle changes such as fewer fatty foods, exercise, quit smoking, lower your blood pressure, or your doctor may prescribe medication for high cholesterol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25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faculty.clintoncc.suny.edu/faculty/michael.gregory/files/bio%20102/bio%20102%20lectures/circulatory%20system/circulat.htm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www.dummies.com/how-to/content/the-path-of-blood-through-the-human-body.html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www.funsci.com/fun3_en/blood/blood.htm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http://www.nhlbi.nih.gov/health/health-topics/topics/angina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The circulatory system provides a transport system.  It transports gases, nutrients to cells and waste away from cells and transports hormones</a:t>
            </a:r>
          </a:p>
          <a:p>
            <a:r>
              <a:rPr lang="en-US" dirty="0" smtClean="0"/>
              <a:t>It stabilizes pH and ionic </a:t>
            </a:r>
          </a:p>
          <a:p>
            <a:pPr marL="0" indent="0">
              <a:buNone/>
            </a:pPr>
            <a:r>
              <a:rPr lang="en-US" dirty="0" smtClean="0"/>
              <a:t>    concentration of bodily </a:t>
            </a:r>
          </a:p>
          <a:p>
            <a:pPr marL="0" indent="0">
              <a:buNone/>
            </a:pPr>
            <a:r>
              <a:rPr lang="en-US" dirty="0" smtClean="0"/>
              <a:t>    fluids </a:t>
            </a:r>
          </a:p>
          <a:p>
            <a:r>
              <a:rPr lang="en-US" dirty="0" smtClean="0"/>
              <a:t>It maintains body</a:t>
            </a:r>
          </a:p>
          <a:p>
            <a:pPr marL="0" indent="0">
              <a:buNone/>
            </a:pPr>
            <a:r>
              <a:rPr lang="en-US" dirty="0" smtClean="0"/>
              <a:t>    temperature by </a:t>
            </a:r>
          </a:p>
          <a:p>
            <a:pPr marL="0" indent="0">
              <a:buNone/>
            </a:pPr>
            <a:r>
              <a:rPr lang="en-US" dirty="0" smtClean="0"/>
              <a:t>    transporting heat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7147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15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Arteries, Capillaries, and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Arteries</a:t>
            </a:r>
          </a:p>
          <a:p>
            <a:pPr lvl="1"/>
            <a:r>
              <a:rPr lang="en-US" dirty="0" smtClean="0"/>
              <a:t>They have a thick elastic layer allowing them to stretch and bend in response to blood pumping from the heart</a:t>
            </a:r>
          </a:p>
          <a:p>
            <a:r>
              <a:rPr lang="en-US" dirty="0" smtClean="0"/>
              <a:t>Capillaries</a:t>
            </a:r>
          </a:p>
          <a:p>
            <a:pPr lvl="1"/>
            <a:r>
              <a:rPr lang="en-US" dirty="0" smtClean="0"/>
              <a:t>Capillaries are the smallest blood vessel. They are so small that blood cells have to travel single file</a:t>
            </a:r>
          </a:p>
          <a:p>
            <a:pPr lvl="1"/>
            <a:r>
              <a:rPr lang="en-US" dirty="0" smtClean="0"/>
              <a:t>They have very thin membranes around them, allowing an easy exchange of interstitial fluid with cells</a:t>
            </a:r>
          </a:p>
          <a:p>
            <a:r>
              <a:rPr lang="en-US" dirty="0" smtClean="0"/>
              <a:t>Veins</a:t>
            </a:r>
          </a:p>
          <a:p>
            <a:pPr lvl="1"/>
            <a:r>
              <a:rPr lang="en-US" dirty="0" smtClean="0"/>
              <a:t>Veins move blood back to the heart</a:t>
            </a:r>
          </a:p>
          <a:p>
            <a:pPr lvl="1"/>
            <a:r>
              <a:rPr lang="en-US" dirty="0" smtClean="0"/>
              <a:t>Smooth muscle in the walls of the vein expand and contract to adjust for blood flow to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2" b="30752"/>
          <a:stretch/>
        </p:blipFill>
        <p:spPr>
          <a:xfrm>
            <a:off x="2209800" y="2133600"/>
            <a:ext cx="4873713" cy="3690258"/>
          </a:xfrm>
        </p:spPr>
      </p:pic>
    </p:spTree>
    <p:extLst>
      <p:ext uri="{BB962C8B-B14F-4D97-AF65-F5344CB8AC3E}">
        <p14:creationId xmlns:p14="http://schemas.microsoft.com/office/powerpoint/2010/main" val="27469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Pulmonary Circulation</a:t>
            </a:r>
          </a:p>
          <a:p>
            <a:pPr lvl="1"/>
            <a:r>
              <a:rPr lang="en-US" dirty="0"/>
              <a:t>Deoxygenated blood enters the right atrium through the superior vena cava and the inferior vena </a:t>
            </a:r>
            <a:r>
              <a:rPr lang="en-US" dirty="0" smtClean="0"/>
              <a:t>cava</a:t>
            </a:r>
          </a:p>
          <a:p>
            <a:pPr lvl="1"/>
            <a:r>
              <a:rPr lang="en-US" dirty="0" smtClean="0"/>
              <a:t>From the right atrium, the blood drains into the right ventricle through the right </a:t>
            </a:r>
            <a:r>
              <a:rPr lang="en-US" dirty="0" err="1" smtClean="0"/>
              <a:t>atrioventricular</a:t>
            </a:r>
            <a:r>
              <a:rPr lang="en-US" dirty="0" smtClean="0"/>
              <a:t> valve </a:t>
            </a:r>
          </a:p>
          <a:p>
            <a:pPr lvl="1"/>
            <a:r>
              <a:rPr lang="en-US" dirty="0" smtClean="0"/>
              <a:t>When the right ventricle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contracts, the blood is forced</a:t>
            </a:r>
          </a:p>
          <a:p>
            <a:pPr marL="393192" lvl="1" indent="0">
              <a:buNone/>
            </a:pPr>
            <a:r>
              <a:rPr lang="en-US" dirty="0" smtClean="0"/>
              <a:t>    pulmonary </a:t>
            </a:r>
            <a:r>
              <a:rPr lang="en-US" dirty="0"/>
              <a:t>semilunar valve </a:t>
            </a:r>
            <a:r>
              <a:rPr lang="en-US" dirty="0" smtClean="0"/>
              <a:t>and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into </a:t>
            </a:r>
            <a:r>
              <a:rPr lang="en-US" dirty="0"/>
              <a:t>the pulmonary </a:t>
            </a:r>
            <a:r>
              <a:rPr lang="en-US" dirty="0" smtClean="0"/>
              <a:t>artery</a:t>
            </a:r>
          </a:p>
          <a:p>
            <a:pPr lvl="1"/>
            <a:r>
              <a:rPr lang="en-US" dirty="0" smtClean="0"/>
              <a:t>The pulmonary artery carries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the deoxygenated blood into the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lungs where it becomes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oxygenated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199"/>
            <a:ext cx="3743325" cy="2676525"/>
          </a:xfrm>
          <a:prstGeom prst="snip2DiagRect">
            <a:avLst>
              <a:gd name="adj1" fmla="val 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10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Systemic Circulation</a:t>
            </a:r>
          </a:p>
          <a:p>
            <a:pPr lvl="1"/>
            <a:r>
              <a:rPr lang="en-US" dirty="0" smtClean="0"/>
              <a:t>Oxygenated blood is carried from the lungs to the heart by pulmonary veins</a:t>
            </a:r>
          </a:p>
          <a:p>
            <a:pPr lvl="1"/>
            <a:r>
              <a:rPr lang="en-US" dirty="0" smtClean="0"/>
              <a:t>The pulmonary veins enter the left atrium </a:t>
            </a:r>
          </a:p>
          <a:p>
            <a:pPr lvl="1"/>
            <a:r>
              <a:rPr lang="en-US" dirty="0" smtClean="0"/>
              <a:t>When it relaxes, the blood the  left ventricle via the left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atrioventricular</a:t>
            </a:r>
            <a:r>
              <a:rPr lang="en-US" dirty="0" smtClean="0"/>
              <a:t> valve</a:t>
            </a:r>
          </a:p>
          <a:p>
            <a:pPr lvl="1"/>
            <a:r>
              <a:rPr lang="en-US" dirty="0" smtClean="0"/>
              <a:t>The heart then squeezes the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blood is pumped into the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body’s main artery, the aorta,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through the aortic semilunar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valve</a:t>
            </a:r>
          </a:p>
          <a:p>
            <a:pPr lvl="1"/>
            <a:r>
              <a:rPr lang="en-US" dirty="0" smtClean="0"/>
              <a:t>The aorta branches into other </a:t>
            </a:r>
          </a:p>
          <a:p>
            <a:pPr marL="393192" lvl="1" indent="0">
              <a:buNone/>
            </a:pPr>
            <a:r>
              <a:rPr lang="en-US" dirty="0" smtClean="0"/>
              <a:t>    arteries and sends blood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 throughout the body</a:t>
            </a:r>
          </a:p>
          <a:p>
            <a:pPr lv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743325" cy="2676525"/>
          </a:xfrm>
          <a:prstGeom prst="snip2DiagRect">
            <a:avLst>
              <a:gd name="adj1" fmla="val 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79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Human blood has two parts:  plasma and cells</a:t>
            </a:r>
          </a:p>
          <a:p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Plasma contains many things including dissolved gases, nutrients, wastes, salts, and proteins</a:t>
            </a:r>
          </a:p>
          <a:p>
            <a:r>
              <a:rPr lang="en-US" dirty="0" smtClean="0"/>
              <a:t>Erythrocytes</a:t>
            </a:r>
          </a:p>
          <a:p>
            <a:pPr lvl="1"/>
            <a:r>
              <a:rPr lang="en-US" dirty="0" smtClean="0"/>
              <a:t>These are red blood cells that are filled with hemoglobin</a:t>
            </a:r>
          </a:p>
          <a:p>
            <a:r>
              <a:rPr lang="en-US" dirty="0" smtClean="0"/>
              <a:t>Leukocytes</a:t>
            </a:r>
          </a:p>
          <a:p>
            <a:pPr lvl="1"/>
            <a:r>
              <a:rPr lang="en-US" dirty="0" smtClean="0"/>
              <a:t>These are white blood cells that are part of the immune system and are used to fight infections</a:t>
            </a:r>
          </a:p>
          <a:p>
            <a:r>
              <a:rPr lang="en-US" dirty="0" smtClean="0"/>
              <a:t>Platelets</a:t>
            </a:r>
          </a:p>
          <a:p>
            <a:pPr lvl="1"/>
            <a:r>
              <a:rPr lang="en-US" dirty="0" smtClean="0"/>
              <a:t>These are pieces of larger cells that have been produced in bone marrow that assist in forming clots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9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blood cells move </a:t>
            </a:r>
          </a:p>
          <a:p>
            <a:pPr marL="0" indent="0">
              <a:buNone/>
            </a:pPr>
            <a:r>
              <a:rPr lang="en-US" dirty="0" smtClean="0"/>
              <a:t>    oxygen through the </a:t>
            </a:r>
          </a:p>
          <a:p>
            <a:pPr marL="0" indent="0">
              <a:buNone/>
            </a:pPr>
            <a:r>
              <a:rPr lang="en-US" dirty="0" smtClean="0"/>
              <a:t>    blood from the lungs </a:t>
            </a:r>
          </a:p>
          <a:p>
            <a:pPr marL="0" indent="0">
              <a:buNone/>
            </a:pPr>
            <a:r>
              <a:rPr lang="en-US" dirty="0" smtClean="0"/>
              <a:t>    to the cells</a:t>
            </a:r>
          </a:p>
          <a:p>
            <a:r>
              <a:rPr lang="en-US" dirty="0" smtClean="0"/>
              <a:t>The biconcave shape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allows for maximum surface area to cytoplasmic</a:t>
            </a:r>
          </a:p>
          <a:p>
            <a:pPr marL="0" indent="0">
              <a:buNone/>
            </a:pPr>
            <a:r>
              <a:rPr lang="en-US" dirty="0" smtClean="0"/>
              <a:t>    volume ratio</a:t>
            </a:r>
          </a:p>
          <a:p>
            <a:pPr lvl="1"/>
            <a:r>
              <a:rPr lang="en-US" dirty="0" smtClean="0"/>
              <a:t>It then allows for an efficient diffusion of oxygen from the red blood cells to the cells of the body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40100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86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10600" cy="4389120"/>
          </a:xfrm>
        </p:spPr>
        <p:txBody>
          <a:bodyPr/>
          <a:lstStyle/>
          <a:p>
            <a:r>
              <a:rPr lang="en-US" dirty="0" smtClean="0"/>
              <a:t>Open System – Example:  Arthropods and most mollusks</a:t>
            </a:r>
          </a:p>
          <a:p>
            <a:pPr lvl="1"/>
            <a:r>
              <a:rPr lang="en-US" dirty="0" smtClean="0"/>
              <a:t>The blood is pumped from the heart through the </a:t>
            </a:r>
            <a:r>
              <a:rPr lang="en-US" dirty="0"/>
              <a:t>blood vessels but then it leaves the blood vessels and enters body </a:t>
            </a:r>
            <a:r>
              <a:rPr lang="en-US" dirty="0" smtClean="0"/>
              <a:t>cavities where the blood surrounds the organs</a:t>
            </a:r>
          </a:p>
          <a:p>
            <a:pPr lvl="1"/>
            <a:r>
              <a:rPr lang="en-US" dirty="0" smtClean="0"/>
              <a:t>Blood flows slowly and the organism must move its muscles to move the blood in the body cavity</a:t>
            </a:r>
          </a:p>
          <a:p>
            <a:r>
              <a:rPr lang="en-US" dirty="0" smtClean="0"/>
              <a:t>Closed System – Example:  Vertebrates</a:t>
            </a:r>
          </a:p>
          <a:p>
            <a:pPr lvl="1"/>
            <a:r>
              <a:rPr lang="en-US" dirty="0" smtClean="0"/>
              <a:t>The blood is not floating free in a cavity but is contained within blood vessels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5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958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Circulatory System</vt:lpstr>
      <vt:lpstr>Functions</vt:lpstr>
      <vt:lpstr>Arteries, Capillaries, and Veins</vt:lpstr>
      <vt:lpstr>The Heart</vt:lpstr>
      <vt:lpstr>The Heart</vt:lpstr>
      <vt:lpstr>The Heart</vt:lpstr>
      <vt:lpstr>Blood</vt:lpstr>
      <vt:lpstr>Erythrocytes</vt:lpstr>
      <vt:lpstr>Circulatory Systems</vt:lpstr>
      <vt:lpstr>Vertebrate Circulatory System</vt:lpstr>
      <vt:lpstr>Vertebrate Circulatory System</vt:lpstr>
      <vt:lpstr>Vertebrate Circulatory System</vt:lpstr>
      <vt:lpstr>Vertebrate Circulatory System</vt:lpstr>
      <vt:lpstr>Angina</vt:lpstr>
      <vt:lpstr>Atherosclerosis</vt:lpstr>
      <vt:lpstr>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</dc:title>
  <dc:creator>Doug</dc:creator>
  <cp:lastModifiedBy>Doug</cp:lastModifiedBy>
  <cp:revision>11</cp:revision>
  <dcterms:created xsi:type="dcterms:W3CDTF">2012-04-26T01:01:27Z</dcterms:created>
  <dcterms:modified xsi:type="dcterms:W3CDTF">2012-04-26T06:00:16Z</dcterms:modified>
</cp:coreProperties>
</file>