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2" r:id="rId15"/>
    <p:sldId id="270" r:id="rId16"/>
    <p:sldId id="271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24168A-2A06-4D47-A716-15A3A89AF0C1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A4F12A-255D-483F-B031-CFBDC64AC2E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sc.on.ca/moffatt/bio3a/digestive/digp6.htm" TargetMode="External"/><Relationship Id="rId3" Type="http://schemas.openxmlformats.org/officeDocument/2006/relationships/hyperlink" Target="http://www.entnet.org/HealthInformation/salivaryGlands.cfm" TargetMode="External"/><Relationship Id="rId7" Type="http://schemas.openxmlformats.org/officeDocument/2006/relationships/hyperlink" Target="http://click4biology.info/c4b/6/hum6.1.htm" TargetMode="External"/><Relationship Id="rId12" Type="http://schemas.openxmlformats.org/officeDocument/2006/relationships/hyperlink" Target="http://www.webmd.com/cancer/stomach-gastric-cancer" TargetMode="External"/><Relationship Id="rId2" Type="http://schemas.openxmlformats.org/officeDocument/2006/relationships/hyperlink" Target="http://www.cchs.net/health/health-info/docs/1600/1699.asp?index=70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bguides.com/biology/notes/digestion" TargetMode="External"/><Relationship Id="rId11" Type="http://schemas.openxmlformats.org/officeDocument/2006/relationships/hyperlink" Target="http://emedicine.medscape.com/article/187249-overview" TargetMode="External"/><Relationship Id="rId5" Type="http://schemas.openxmlformats.org/officeDocument/2006/relationships/hyperlink" Target="http://www.health.com/health/library/mdp/0,,str2218,00.html" TargetMode="External"/><Relationship Id="rId10" Type="http://schemas.openxmlformats.org/officeDocument/2006/relationships/hyperlink" Target="http://www.digestivesystemdisorders.com/" TargetMode="External"/><Relationship Id="rId4" Type="http://schemas.openxmlformats.org/officeDocument/2006/relationships/hyperlink" Target="http://training.seer.cancer.gov/anatomy/digestive/regions/accessory.html" TargetMode="External"/><Relationship Id="rId9" Type="http://schemas.openxmlformats.org/officeDocument/2006/relationships/hyperlink" Target="http://www.livestrong.com/article/366300-the-digestion-of-carbohydrates-lipids-and-protein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Douglas </a:t>
            </a:r>
            <a:r>
              <a:rPr lang="en-US" dirty="0" err="1" smtClean="0"/>
              <a:t>Todey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Digestion of Large Food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necessary to break down food molecules for two main reasons</a:t>
            </a:r>
          </a:p>
          <a:p>
            <a:pPr lvl="1"/>
            <a:r>
              <a:rPr lang="en-US" dirty="0" smtClean="0"/>
              <a:t>First, the food is made up of different compounds and must be broken down and reassembled in order for our body to be able to digest it</a:t>
            </a:r>
          </a:p>
          <a:p>
            <a:pPr lvl="1"/>
            <a:r>
              <a:rPr lang="en-US" dirty="0" smtClean="0"/>
              <a:t>Second, the food molecules have to be small enough to be absorbed by the villi in the intestine so the food must be broken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 are biological catalysts that increase reaction rates </a:t>
            </a:r>
          </a:p>
          <a:p>
            <a:r>
              <a:rPr lang="en-US" dirty="0" smtClean="0"/>
              <a:t>Some food molecules are insoluble and need to be broken down, the enzymes increase the rate at which the molecules are broken down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into a usable form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32956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6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Physical Digestion</a:t>
            </a:r>
          </a:p>
          <a:p>
            <a:pPr lvl="1"/>
            <a:r>
              <a:rPr lang="en-US" dirty="0" smtClean="0"/>
              <a:t>Large pieces of food are broken down </a:t>
            </a:r>
            <a:r>
              <a:rPr lang="en-US" dirty="0"/>
              <a:t>physically through mastication, churning, and </a:t>
            </a:r>
            <a:r>
              <a:rPr lang="en-US" dirty="0" smtClean="0"/>
              <a:t>emulsification</a:t>
            </a:r>
          </a:p>
          <a:p>
            <a:pPr lvl="2"/>
            <a:r>
              <a:rPr lang="en-US" dirty="0" smtClean="0"/>
              <a:t>Mastication is biting, grinding, and slicing with the teeth</a:t>
            </a:r>
          </a:p>
          <a:p>
            <a:pPr lvl="2"/>
            <a:r>
              <a:rPr lang="en-US" dirty="0" smtClean="0"/>
              <a:t>Churning is the contraction of the stomach muscles to create turbulence to break food down further</a:t>
            </a:r>
          </a:p>
          <a:p>
            <a:pPr lvl="2"/>
            <a:r>
              <a:rPr lang="en-US" dirty="0" smtClean="0"/>
              <a:t>Emulsification is the process of fat being made water soluble by bile salts allowing lipase to attack insoluble lipids</a:t>
            </a:r>
          </a:p>
          <a:p>
            <a:r>
              <a:rPr lang="en-US" dirty="0" smtClean="0"/>
              <a:t>Chemical Digestion</a:t>
            </a:r>
          </a:p>
          <a:p>
            <a:pPr lvl="1"/>
            <a:r>
              <a:rPr lang="en-US" dirty="0" smtClean="0"/>
              <a:t>This is the process of applying chemicals to break down the remaining food bits</a:t>
            </a:r>
          </a:p>
          <a:p>
            <a:pPr lvl="1"/>
            <a:r>
              <a:rPr lang="en-US" dirty="0" smtClean="0"/>
              <a:t>Digestive enzymes increase the digestion rate</a:t>
            </a:r>
          </a:p>
          <a:p>
            <a:pPr lvl="2"/>
            <a:r>
              <a:rPr lang="en-US" dirty="0" smtClean="0"/>
              <a:t>There are eight digestive enzymes responsible for chemical digestion:  nuclease, protease, collagenase, lipase, amylase, </a:t>
            </a:r>
            <a:r>
              <a:rPr lang="en-US" dirty="0" err="1" smtClean="0"/>
              <a:t>elastase</a:t>
            </a:r>
            <a:r>
              <a:rPr lang="en-US" dirty="0" smtClean="0"/>
              <a:t>, trypsin, and chymotrypsin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Carbohydrate Digestion</a:t>
            </a:r>
          </a:p>
          <a:p>
            <a:pPr lvl="1"/>
            <a:r>
              <a:rPr lang="en-US" dirty="0" smtClean="0"/>
              <a:t>The process of carb digestion begins immediately with salivary amylase which breaks down the carbs into oligosaccharides</a:t>
            </a:r>
          </a:p>
          <a:p>
            <a:pPr lvl="1"/>
            <a:r>
              <a:rPr lang="en-US" dirty="0" smtClean="0"/>
              <a:t>Amylase is the main digestive enzyme for carbs</a:t>
            </a:r>
          </a:p>
          <a:p>
            <a:r>
              <a:rPr lang="en-US" dirty="0" smtClean="0"/>
              <a:t>Protein Digestion</a:t>
            </a:r>
          </a:p>
          <a:p>
            <a:pPr lvl="1"/>
            <a:r>
              <a:rPr lang="en-US" dirty="0" smtClean="0"/>
              <a:t>Protein digestion begins the stomach with the enzyme pepsin</a:t>
            </a:r>
          </a:p>
          <a:p>
            <a:pPr lvl="1"/>
            <a:r>
              <a:rPr lang="en-US" dirty="0" smtClean="0"/>
              <a:t>Trypsin </a:t>
            </a:r>
            <a:r>
              <a:rPr lang="en-US" dirty="0"/>
              <a:t>and chymotrypsin break down the polypeptides into </a:t>
            </a:r>
            <a:r>
              <a:rPr lang="en-US" dirty="0" err="1" smtClean="0"/>
              <a:t>oligopeptides</a:t>
            </a:r>
            <a:r>
              <a:rPr lang="en-US" dirty="0"/>
              <a:t> </a:t>
            </a:r>
            <a:r>
              <a:rPr lang="en-US" dirty="0" smtClean="0"/>
              <a:t>in the small intestine </a:t>
            </a:r>
          </a:p>
          <a:p>
            <a:r>
              <a:rPr lang="en-US" dirty="0" smtClean="0"/>
              <a:t>Lipid Digestion</a:t>
            </a:r>
          </a:p>
          <a:p>
            <a:pPr lvl="1"/>
            <a:r>
              <a:rPr lang="en-US" dirty="0" smtClean="0"/>
              <a:t>Lipase starts breaking down lipids in the mouth</a:t>
            </a:r>
          </a:p>
          <a:p>
            <a:pPr lvl="1"/>
            <a:r>
              <a:rPr lang="en-US" dirty="0" smtClean="0"/>
              <a:t>The small intestine breaks down most of the fat with pancreatic lipase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Glands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4" t="6775" r="9816" b="20990"/>
          <a:stretch/>
        </p:blipFill>
        <p:spPr>
          <a:xfrm>
            <a:off x="2514600" y="1905000"/>
            <a:ext cx="4101935" cy="4741200"/>
          </a:xfrm>
        </p:spPr>
      </p:pic>
    </p:spTree>
    <p:extLst>
      <p:ext uri="{BB962C8B-B14F-4D97-AF65-F5344CB8AC3E}">
        <p14:creationId xmlns:p14="http://schemas.microsoft.com/office/powerpoint/2010/main" val="17218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Lactose Intolerance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people don’t have the enzyme needed to break down lactose</a:t>
            </a:r>
          </a:p>
          <a:p>
            <a:r>
              <a:rPr lang="en-US" dirty="0"/>
              <a:t>Symptoms include cramping, bloating, gas, diarrhea, and </a:t>
            </a:r>
            <a:r>
              <a:rPr lang="en-US" dirty="0" smtClean="0"/>
              <a:t>nausea and will become more severe when large amounts of milk products are consumed</a:t>
            </a:r>
          </a:p>
          <a:p>
            <a:r>
              <a:rPr lang="en-US" dirty="0" smtClean="0"/>
              <a:t>Approximately 25% of whites are lactose intolerant</a:t>
            </a:r>
          </a:p>
          <a:p>
            <a:r>
              <a:rPr lang="en-US" dirty="0" smtClean="0"/>
              <a:t>Treatment includes avoidance of milk and other dairy products and possibly eating specially prepared foods with digestive aids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Stomach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Also called gastric cancer, it is a tumor found on the lining of the stomach</a:t>
            </a:r>
          </a:p>
          <a:p>
            <a:r>
              <a:rPr lang="en-US" dirty="0" smtClean="0"/>
              <a:t>Symptoms include indigestion, mild nausea, loss of appetite and heartburn</a:t>
            </a:r>
          </a:p>
          <a:p>
            <a:r>
              <a:rPr lang="en-US" dirty="0" smtClean="0"/>
              <a:t>Stomach cancer affects 21,130 </a:t>
            </a:r>
          </a:p>
          <a:p>
            <a:pPr marL="0" indent="0">
              <a:buNone/>
            </a:pPr>
            <a:r>
              <a:rPr lang="en-US" dirty="0" smtClean="0"/>
              <a:t>    Americans</a:t>
            </a:r>
          </a:p>
          <a:p>
            <a:r>
              <a:rPr lang="en-US" dirty="0" smtClean="0"/>
              <a:t>Treatment includes a </a:t>
            </a:r>
          </a:p>
          <a:p>
            <a:pPr marL="0" indent="0">
              <a:buNone/>
            </a:pPr>
            <a:r>
              <a:rPr lang="en-US" dirty="0" smtClean="0"/>
              <a:t>    combination of surgery, a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gastrectomy</a:t>
            </a:r>
            <a:r>
              <a:rPr lang="en-US" dirty="0" smtClean="0"/>
              <a:t>, chemotherapy or </a:t>
            </a:r>
          </a:p>
          <a:p>
            <a:pPr marL="0" indent="0">
              <a:buNone/>
            </a:pPr>
            <a:r>
              <a:rPr lang="en-US" dirty="0" smtClean="0"/>
              <a:t>    radiation therapy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81400"/>
            <a:ext cx="2667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1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http://www.cchs.net/health/health-info/docs/1600/1699.asp?index=7041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http://www.entnet.org/HealthInformation/salivaryGlands.cfm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http://training.seer.cancer.gov/anatomy/digestive/regions/accessory.html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http://www.health.com/health/library/mdp/0,,str2218,00.html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http://www.ibguides.com/biology/notes/digestion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http://click4biology.info/c4b/6/hum6.1.htm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http://www.hsc.on.ca/moffatt/bio3a/digestive/digp6.htm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http://www.livestrong.com/article/366300-the-digestion-of-carbohydrates-lipids-and-proteins/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http://www.digestivesystemdisorders.com/</a:t>
            </a:r>
            <a:endParaRPr lang="en-US" dirty="0" smtClean="0"/>
          </a:p>
          <a:p>
            <a:r>
              <a:rPr lang="en-US" dirty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emedicine.medscape.com/article/187249-overview</a:t>
            </a:r>
            <a:endParaRPr lang="en-US" dirty="0" smtClean="0"/>
          </a:p>
          <a:p>
            <a:r>
              <a:rPr lang="en-US" dirty="0">
                <a:hlinkClick r:id="rId12"/>
              </a:rPr>
              <a:t>http://</a:t>
            </a:r>
            <a:r>
              <a:rPr lang="en-US" dirty="0" smtClean="0">
                <a:hlinkClick r:id="rId12"/>
              </a:rPr>
              <a:t>www.webmd.com/cancer/stomach-gastric-cancer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1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 of the digestive system is to turn food into energy and package the waste for disposal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705100" cy="304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2347913" cy="331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0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Mouth</a:t>
            </a:r>
          </a:p>
          <a:p>
            <a:pPr lvl="1"/>
            <a:r>
              <a:rPr lang="en-US" dirty="0" smtClean="0"/>
              <a:t>Chewing breaks the food into smaller, more easily digestible pieces</a:t>
            </a:r>
          </a:p>
          <a:p>
            <a:pPr lvl="1"/>
            <a:r>
              <a:rPr lang="en-US" dirty="0" smtClean="0"/>
              <a:t>Saliva begins the process of breaking down the food into useable forms </a:t>
            </a:r>
          </a:p>
          <a:p>
            <a:r>
              <a:rPr lang="en-US" dirty="0" smtClean="0"/>
              <a:t>Pharynx</a:t>
            </a:r>
          </a:p>
          <a:p>
            <a:pPr lvl="1"/>
            <a:r>
              <a:rPr lang="en-US" dirty="0" smtClean="0"/>
              <a:t>The pharynx leads from the mouth to the esophagus and provides a path to move food through</a:t>
            </a:r>
          </a:p>
          <a:p>
            <a:r>
              <a:rPr lang="en-US" dirty="0" smtClean="0"/>
              <a:t>Esophagus</a:t>
            </a:r>
          </a:p>
          <a:p>
            <a:pPr lvl="1"/>
            <a:r>
              <a:rPr lang="en-US" dirty="0" smtClean="0"/>
              <a:t>The esophagus receives food from the mouth and passes it to the stomach through a process called peristalsis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Stomach</a:t>
            </a:r>
          </a:p>
          <a:p>
            <a:pPr lvl="1"/>
            <a:r>
              <a:rPr lang="en-US" dirty="0" smtClean="0"/>
              <a:t>The stomach holds food while it is mixed with enzymes that break it down further for use </a:t>
            </a:r>
          </a:p>
          <a:p>
            <a:pPr lvl="1"/>
            <a:r>
              <a:rPr lang="en-US" dirty="0" smtClean="0"/>
              <a:t>Cells line the stomach that release a strong acid and enzymes that break the food down</a:t>
            </a:r>
          </a:p>
          <a:p>
            <a:r>
              <a:rPr lang="en-US" dirty="0" smtClean="0"/>
              <a:t>Small Intestine</a:t>
            </a:r>
          </a:p>
          <a:p>
            <a:pPr lvl="1"/>
            <a:r>
              <a:rPr lang="en-US" dirty="0" smtClean="0"/>
              <a:t>The small intestine </a:t>
            </a:r>
            <a:r>
              <a:rPr lang="en-US" dirty="0"/>
              <a:t>breaks down food using enzymes released by the pancreas and bile from the </a:t>
            </a:r>
            <a:r>
              <a:rPr lang="en-US" dirty="0" smtClean="0"/>
              <a:t>liver</a:t>
            </a:r>
          </a:p>
          <a:p>
            <a:pPr lvl="1"/>
            <a:r>
              <a:rPr lang="en-US" dirty="0" smtClean="0"/>
              <a:t>It’s broken into </a:t>
            </a:r>
            <a:r>
              <a:rPr lang="en-US" dirty="0"/>
              <a:t>three segments:  the duodenum, </a:t>
            </a:r>
            <a:r>
              <a:rPr lang="en-US" dirty="0" smtClean="0"/>
              <a:t>the jejunum</a:t>
            </a:r>
            <a:r>
              <a:rPr lang="en-US" dirty="0"/>
              <a:t>, and </a:t>
            </a:r>
            <a:r>
              <a:rPr lang="en-US" dirty="0" smtClean="0"/>
              <a:t>the ileum</a:t>
            </a:r>
          </a:p>
          <a:p>
            <a:pPr lvl="2"/>
            <a:r>
              <a:rPr lang="en-US" dirty="0" smtClean="0"/>
              <a:t>The duodenum helps the breaking-down process</a:t>
            </a:r>
          </a:p>
          <a:p>
            <a:pPr lvl="2"/>
            <a:r>
              <a:rPr lang="en-US" dirty="0" smtClean="0"/>
              <a:t>The jejunum and ileum aid in absorption of nutrients into the bloodstream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System Organs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Large Intestine (Colon)</a:t>
            </a:r>
          </a:p>
          <a:p>
            <a:pPr lvl="1"/>
            <a:r>
              <a:rPr lang="en-US" dirty="0"/>
              <a:t>It is made up of the cecum, the ascending (right) colon, the transverse (across) colon, the descending (left) colon, and the sigmoid colon, which connects to the </a:t>
            </a:r>
            <a:r>
              <a:rPr lang="en-US" dirty="0" smtClean="0"/>
              <a:t>rectum</a:t>
            </a:r>
          </a:p>
          <a:p>
            <a:pPr lvl="1"/>
            <a:r>
              <a:rPr lang="en-US" dirty="0" smtClean="0"/>
              <a:t>It is responsible for processing waste products</a:t>
            </a:r>
          </a:p>
          <a:p>
            <a:pPr lvl="2"/>
            <a:r>
              <a:rPr lang="en-US" dirty="0" smtClean="0"/>
              <a:t>When the waste passes through the colon, the water is removed making it easier for excretion</a:t>
            </a:r>
          </a:p>
          <a:p>
            <a:r>
              <a:rPr lang="en-US" dirty="0" smtClean="0"/>
              <a:t>Rectum	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an 8-inch chamber that connects the colon to the </a:t>
            </a:r>
            <a:r>
              <a:rPr lang="en-US" dirty="0" smtClean="0"/>
              <a:t>anus</a:t>
            </a:r>
          </a:p>
          <a:p>
            <a:pPr lvl="1"/>
            <a:r>
              <a:rPr lang="en-US" dirty="0" smtClean="0"/>
              <a:t>It receives stool from the colon and holds it until it can be evacuated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System Organs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r>
              <a:rPr lang="en-US" dirty="0" smtClean="0"/>
              <a:t>Anus</a:t>
            </a:r>
          </a:p>
          <a:p>
            <a:pPr lvl="1"/>
            <a:r>
              <a:rPr lang="en-US" dirty="0" smtClean="0"/>
              <a:t>This is the last part of the digestive tract</a:t>
            </a:r>
          </a:p>
          <a:p>
            <a:pPr lvl="1"/>
            <a:r>
              <a:rPr lang="en-US" dirty="0"/>
              <a:t>It is a 2-inch long canal consisting 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    of </a:t>
            </a:r>
            <a:r>
              <a:rPr lang="en-US" dirty="0"/>
              <a:t>the pelvic floor muscles and 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    the </a:t>
            </a:r>
            <a:r>
              <a:rPr lang="en-US" dirty="0"/>
              <a:t>two anal sphincters (internal 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    and </a:t>
            </a:r>
            <a:r>
              <a:rPr lang="en-US" dirty="0"/>
              <a:t>external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 tells the body when there is </a:t>
            </a:r>
          </a:p>
          <a:p>
            <a:pPr marL="393192" lvl="1" indent="0">
              <a:buNone/>
            </a:pPr>
            <a:r>
              <a:rPr lang="en-US" dirty="0" smtClean="0"/>
              <a:t>    stool to be excreted and controls </a:t>
            </a:r>
          </a:p>
          <a:p>
            <a:pPr marL="393192" lvl="1" indent="0">
              <a:buNone/>
            </a:pPr>
            <a:r>
              <a:rPr lang="en-US" dirty="0" smtClean="0"/>
              <a:t>    it if it cannot be excreted </a:t>
            </a:r>
          </a:p>
          <a:p>
            <a:pPr marL="393192" lvl="1" indent="0">
              <a:buNone/>
            </a:pPr>
            <a:r>
              <a:rPr lang="en-US" dirty="0" smtClean="0"/>
              <a:t>    immediately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24200"/>
            <a:ext cx="2578100" cy="29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8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Digestive System </a:t>
            </a:r>
            <a:r>
              <a:rPr lang="en-US" sz="3600" dirty="0" smtClean="0"/>
              <a:t>Organs – Accessory Organs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Salivary Glands</a:t>
            </a:r>
          </a:p>
          <a:p>
            <a:pPr lvl="1"/>
            <a:r>
              <a:rPr lang="en-US" dirty="0" smtClean="0"/>
              <a:t>These are found around your mouth and throat</a:t>
            </a:r>
          </a:p>
          <a:p>
            <a:pPr lvl="1"/>
            <a:r>
              <a:rPr lang="en-US" dirty="0" smtClean="0"/>
              <a:t>They secrete saliva into </a:t>
            </a:r>
            <a:r>
              <a:rPr lang="en-US" dirty="0"/>
              <a:t>your mouth to moisten your mouth, initiate digestion, and help protect teeth from </a:t>
            </a:r>
            <a:r>
              <a:rPr lang="en-US" dirty="0" smtClean="0"/>
              <a:t>decay</a:t>
            </a:r>
          </a:p>
          <a:p>
            <a:r>
              <a:rPr lang="en-US" dirty="0" smtClean="0"/>
              <a:t>Liver</a:t>
            </a:r>
          </a:p>
          <a:p>
            <a:pPr lvl="1"/>
            <a:r>
              <a:rPr lang="en-US" dirty="0"/>
              <a:t>The functional units are lobules with sinusoids that carry blood from the periphery to the central vein of the </a:t>
            </a:r>
            <a:r>
              <a:rPr lang="en-US" dirty="0" smtClean="0"/>
              <a:t>lobule</a:t>
            </a:r>
          </a:p>
          <a:p>
            <a:pPr lvl="1"/>
            <a:r>
              <a:rPr lang="en-US" dirty="0"/>
              <a:t>Liver functions include </a:t>
            </a:r>
            <a:r>
              <a:rPr lang="en-US" dirty="0" smtClean="0"/>
              <a:t>secretion, synthesis </a:t>
            </a:r>
            <a:r>
              <a:rPr lang="en-US" dirty="0"/>
              <a:t>of bile </a:t>
            </a:r>
            <a:r>
              <a:rPr lang="en-US" dirty="0" smtClean="0"/>
              <a:t>salts and plasma protein, storage, detoxification, excretion, carbohydrate, lipid and protein metabolism, and filtering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Digestive System Organs – Accessory Organs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Pancreas</a:t>
            </a:r>
          </a:p>
          <a:p>
            <a:pPr lvl="1"/>
            <a:r>
              <a:rPr lang="en-US" dirty="0" smtClean="0"/>
              <a:t>The endocrine part of the pancreas secretes glucagon and insulin into the blood</a:t>
            </a:r>
          </a:p>
          <a:p>
            <a:pPr lvl="1"/>
            <a:r>
              <a:rPr lang="en-US" dirty="0" smtClean="0"/>
              <a:t>The exocrine part secrete digestive enzymes including </a:t>
            </a:r>
            <a:r>
              <a:rPr lang="en-US" dirty="0" err="1"/>
              <a:t>anylase</a:t>
            </a:r>
            <a:r>
              <a:rPr lang="en-US" dirty="0"/>
              <a:t>, trypsin, peptidase, and lipase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Gallbladder</a:t>
            </a:r>
          </a:p>
          <a:p>
            <a:pPr lvl="1"/>
            <a:r>
              <a:rPr lang="en-US" dirty="0" smtClean="0"/>
              <a:t>It is attached to the liver by the cystic duct </a:t>
            </a:r>
          </a:p>
          <a:p>
            <a:pPr lvl="1"/>
            <a:r>
              <a:rPr lang="en-US" dirty="0" smtClean="0"/>
              <a:t>The main function is to store bile produced by liver cells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Digestive System Organs – Accessory Organs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Sphincters</a:t>
            </a:r>
          </a:p>
          <a:p>
            <a:pPr lvl="1"/>
            <a:r>
              <a:rPr lang="en-US" dirty="0" smtClean="0"/>
              <a:t>The sphincter keeps the rectum closed as stool collects in the anus</a:t>
            </a:r>
          </a:p>
          <a:p>
            <a:pPr lvl="1"/>
            <a:r>
              <a:rPr lang="en-US" dirty="0" smtClean="0"/>
              <a:t>Involuntary Sphincter</a:t>
            </a:r>
          </a:p>
          <a:p>
            <a:pPr lvl="2"/>
            <a:r>
              <a:rPr lang="en-US" dirty="0" smtClean="0"/>
              <a:t>Pressure from the stool eventually causes the internal sphincter to relax </a:t>
            </a:r>
          </a:p>
          <a:p>
            <a:pPr lvl="1"/>
            <a:r>
              <a:rPr lang="en-US" dirty="0" smtClean="0"/>
              <a:t>Voluntary Sphincter</a:t>
            </a:r>
          </a:p>
          <a:p>
            <a:pPr lvl="2"/>
            <a:r>
              <a:rPr lang="en-US" dirty="0" smtClean="0"/>
              <a:t>Conscious control on the outer sphincter allows the stool to pass through the anus when the body allows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959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Digestive System</vt:lpstr>
      <vt:lpstr>Functions</vt:lpstr>
      <vt:lpstr>Digestive System Organs</vt:lpstr>
      <vt:lpstr>Digestive System Organs</vt:lpstr>
      <vt:lpstr>Digestive System Organs</vt:lpstr>
      <vt:lpstr>Digestive System Organs</vt:lpstr>
      <vt:lpstr>Digestive System Organs – Accessory Organs</vt:lpstr>
      <vt:lpstr>Digestive System Organs – Accessory Organs</vt:lpstr>
      <vt:lpstr>Digestive System Organs – Accessory Organs</vt:lpstr>
      <vt:lpstr>Digestion of Large Food Molecules</vt:lpstr>
      <vt:lpstr>Digestive Enzymes</vt:lpstr>
      <vt:lpstr>Digestion</vt:lpstr>
      <vt:lpstr>Digestion, Cont.</vt:lpstr>
      <vt:lpstr>Digestive Glands</vt:lpstr>
      <vt:lpstr>Lactose Intolerance</vt:lpstr>
      <vt:lpstr>Stomach Cancer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Joe Cech</dc:creator>
  <cp:lastModifiedBy>Doug</cp:lastModifiedBy>
  <cp:revision>21</cp:revision>
  <dcterms:created xsi:type="dcterms:W3CDTF">2012-02-17T18:02:38Z</dcterms:created>
  <dcterms:modified xsi:type="dcterms:W3CDTF">2012-04-26T05:44:20Z</dcterms:modified>
</cp:coreProperties>
</file>