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FBFB28-CB61-4079-9A3C-8D43F5F19144}" type="datetimeFigureOut">
              <a:rPr lang="en-US" smtClean="0"/>
              <a:t>4/25/2012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F12771-84F8-4D83-B91C-D444CBE984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BFB28-CB61-4079-9A3C-8D43F5F19144}"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BFB28-CB61-4079-9A3C-8D43F5F19144}"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BFB28-CB61-4079-9A3C-8D43F5F19144}"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FBFB28-CB61-4079-9A3C-8D43F5F19144}"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12771-84F8-4D83-B91C-D444CBE984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FBFB28-CB61-4079-9A3C-8D43F5F19144}"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FBFB28-CB61-4079-9A3C-8D43F5F19144}" type="datetimeFigureOut">
              <a:rPr lang="en-US" smtClean="0"/>
              <a:t>4/25/2012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FBFB28-CB61-4079-9A3C-8D43F5F19144}" type="datetimeFigureOut">
              <a:rPr lang="en-US" smtClean="0"/>
              <a:t>4/25/2012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FB28-CB61-4079-9A3C-8D43F5F19144}" type="datetimeFigureOut">
              <a:rPr lang="en-US" smtClean="0"/>
              <a:t>4/25/2012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FBFB28-CB61-4079-9A3C-8D43F5F19144}"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12771-84F8-4D83-B91C-D444CBE984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FBFB28-CB61-4079-9A3C-8D43F5F19144}"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F12771-84F8-4D83-B91C-D444CBE9844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FBFB28-CB61-4079-9A3C-8D43F5F19144}" type="datetimeFigureOut">
              <a:rPr lang="en-US" smtClean="0"/>
              <a:t>4/25/2012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F12771-84F8-4D83-B91C-D444CBE9844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ativeremedies.com/articles/endocrine-system-and-homeostasis.html" TargetMode="External"/><Relationship Id="rId2" Type="http://schemas.openxmlformats.org/officeDocument/2006/relationships/hyperlink" Target="http://www.emedicinehealth.com/anatomy_of_the_endocrine_system/article_em.htm" TargetMode="External"/><Relationship Id="rId1" Type="http://schemas.openxmlformats.org/officeDocument/2006/relationships/slideLayout" Target="../slideLayouts/slideLayout2.xml"/><Relationship Id="rId6" Type="http://schemas.openxmlformats.org/officeDocument/2006/relationships/hyperlink" Target="http://www.diabetes.org/diabetes-basics/type-1/" TargetMode="External"/><Relationship Id="rId5" Type="http://schemas.openxmlformats.org/officeDocument/2006/relationships/hyperlink" Target="http://diabetes.niddk.nih.gov/dm/pubs/type1and2/what.aspx" TargetMode="External"/><Relationship Id="rId4" Type="http://schemas.openxmlformats.org/officeDocument/2006/relationships/hyperlink" Target="http://www.vivo.colostate.edu/hbooks/pathphys/endocrine/basics/control.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Endocrine System</a:t>
            </a:r>
            <a:endParaRPr lang="en-US" dirty="0"/>
          </a:p>
        </p:txBody>
      </p:sp>
      <p:sp>
        <p:nvSpPr>
          <p:cNvPr id="3" name="Subtitle 2"/>
          <p:cNvSpPr>
            <a:spLocks noGrp="1"/>
          </p:cNvSpPr>
          <p:nvPr>
            <p:ph type="subTitle" idx="1"/>
          </p:nvPr>
        </p:nvSpPr>
        <p:spPr/>
        <p:txBody>
          <a:bodyPr/>
          <a:lstStyle/>
          <a:p>
            <a:r>
              <a:rPr lang="en-US" dirty="0" smtClean="0"/>
              <a:t>Douglas </a:t>
            </a:r>
            <a:r>
              <a:rPr lang="en-US" dirty="0" err="1" smtClean="0"/>
              <a:t>Todey</a:t>
            </a:r>
            <a:endParaRPr lang="en-US" dirty="0"/>
          </a:p>
        </p:txBody>
      </p:sp>
    </p:spTree>
    <p:extLst>
      <p:ext uri="{BB962C8B-B14F-4D97-AF65-F5344CB8AC3E}">
        <p14:creationId xmlns:p14="http://schemas.microsoft.com/office/powerpoint/2010/main" val="3977712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The system is made up of </a:t>
            </a:r>
          </a:p>
          <a:p>
            <a:pPr marL="0" indent="0">
              <a:buNone/>
            </a:pPr>
            <a:r>
              <a:rPr lang="en-US" dirty="0" smtClean="0"/>
              <a:t>    glands that produce and </a:t>
            </a:r>
          </a:p>
          <a:p>
            <a:pPr marL="0" indent="0">
              <a:buNone/>
            </a:pPr>
            <a:r>
              <a:rPr lang="en-US" dirty="0" smtClean="0"/>
              <a:t>    secrete hormones to regulate</a:t>
            </a:r>
          </a:p>
          <a:p>
            <a:pPr marL="0" indent="0">
              <a:buNone/>
            </a:pPr>
            <a:r>
              <a:rPr lang="en-US" dirty="0" smtClean="0"/>
              <a:t>    the activity of cells and </a:t>
            </a:r>
          </a:p>
          <a:p>
            <a:pPr marL="0" indent="0">
              <a:buNone/>
            </a:pPr>
            <a:r>
              <a:rPr lang="en-US" dirty="0" smtClean="0"/>
              <a:t>    organs</a:t>
            </a:r>
          </a:p>
          <a:p>
            <a:r>
              <a:rPr lang="en-US" dirty="0" smtClean="0"/>
              <a:t>The hormones regulate</a:t>
            </a:r>
          </a:p>
          <a:p>
            <a:pPr marL="0" indent="0">
              <a:buNone/>
            </a:pPr>
            <a:r>
              <a:rPr lang="en-US" dirty="0" smtClean="0"/>
              <a:t>    the body’s growth, </a:t>
            </a:r>
          </a:p>
          <a:p>
            <a:pPr marL="0" indent="0">
              <a:buNone/>
            </a:pPr>
            <a:r>
              <a:rPr lang="en-US" dirty="0" smtClean="0"/>
              <a:t>    metabolism, and sexual </a:t>
            </a:r>
          </a:p>
          <a:p>
            <a:pPr marL="0" indent="0">
              <a:buNone/>
            </a:pPr>
            <a:r>
              <a:rPr lang="en-US" dirty="0" smtClean="0"/>
              <a:t>    development and function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524000"/>
            <a:ext cx="3829050"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20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Homeostasis</a:t>
            </a:r>
            <a:endParaRPr lang="en-US" dirty="0"/>
          </a:p>
        </p:txBody>
      </p:sp>
      <p:sp>
        <p:nvSpPr>
          <p:cNvPr id="3" name="Content Placeholder 2"/>
          <p:cNvSpPr>
            <a:spLocks noGrp="1"/>
          </p:cNvSpPr>
          <p:nvPr>
            <p:ph idx="1"/>
          </p:nvPr>
        </p:nvSpPr>
        <p:spPr/>
        <p:txBody>
          <a:bodyPr/>
          <a:lstStyle/>
          <a:p>
            <a:r>
              <a:rPr lang="en-US" dirty="0" smtClean="0"/>
              <a:t>Homeostasis is the regulation of body temperature in the body</a:t>
            </a:r>
          </a:p>
          <a:p>
            <a:r>
              <a:rPr lang="en-US" dirty="0" smtClean="0"/>
              <a:t>A system of cycles and negative feedback maintain homeostasis</a:t>
            </a:r>
          </a:p>
          <a:p>
            <a:r>
              <a:rPr lang="en-US" dirty="0" smtClean="0"/>
              <a:t>Negative feedback controls the secretion of hormones and secretion cycles maintain physiological and homeostatic control</a:t>
            </a:r>
            <a:endParaRPr lang="en-US" dirty="0"/>
          </a:p>
        </p:txBody>
      </p:sp>
    </p:spTree>
    <p:extLst>
      <p:ext uri="{BB962C8B-B14F-4D97-AF65-F5344CB8AC3E}">
        <p14:creationId xmlns:p14="http://schemas.microsoft.com/office/powerpoint/2010/main" val="700448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Negative Feedback Mechanism</a:t>
            </a:r>
            <a:endParaRPr lang="en-US" dirty="0"/>
          </a:p>
        </p:txBody>
      </p:sp>
      <p:sp>
        <p:nvSpPr>
          <p:cNvPr id="3" name="Content Placeholder 2"/>
          <p:cNvSpPr>
            <a:spLocks noGrp="1"/>
          </p:cNvSpPr>
          <p:nvPr>
            <p:ph idx="1"/>
          </p:nvPr>
        </p:nvSpPr>
        <p:spPr/>
        <p:txBody>
          <a:bodyPr/>
          <a:lstStyle/>
          <a:p>
            <a:r>
              <a:rPr lang="en-US" dirty="0" smtClean="0"/>
              <a:t>Output of the pathway inhibits the input of the pathway turning off the pathway</a:t>
            </a:r>
          </a:p>
          <a:p>
            <a:r>
              <a:rPr lang="en-US" dirty="0" smtClean="0"/>
              <a:t>Once production of a hormone reaches a certain level, the hormone negatively feeds back and stops production of the hormone, until the hormone is used up and production starts again</a:t>
            </a:r>
          </a:p>
          <a:p>
            <a:r>
              <a:rPr lang="en-US" dirty="0" smtClean="0"/>
              <a:t>Example:  Thyroid hormone secretion</a:t>
            </a:r>
          </a:p>
          <a:p>
            <a:pPr lvl="1"/>
            <a:endParaRPr lang="en-US" dirty="0"/>
          </a:p>
        </p:txBody>
      </p:sp>
    </p:spTree>
    <p:extLst>
      <p:ext uri="{BB962C8B-B14F-4D97-AF65-F5344CB8AC3E}">
        <p14:creationId xmlns:p14="http://schemas.microsoft.com/office/powerpoint/2010/main" val="434420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Glands</a:t>
            </a:r>
            <a:endParaRPr lang="en-US"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752" t="1760" r="14391" b="30536"/>
          <a:stretch/>
        </p:blipFill>
        <p:spPr>
          <a:xfrm>
            <a:off x="990600" y="2209800"/>
            <a:ext cx="3368591" cy="3831771"/>
          </a:xfr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3812" t="1492" r="5584" b="42862"/>
          <a:stretch/>
        </p:blipFill>
        <p:spPr>
          <a:xfrm>
            <a:off x="4572000" y="2286000"/>
            <a:ext cx="4059623" cy="3429000"/>
          </a:xfrm>
          <a:prstGeom prst="rect">
            <a:avLst/>
          </a:prstGeom>
        </p:spPr>
      </p:pic>
    </p:spTree>
    <p:extLst>
      <p:ext uri="{BB962C8B-B14F-4D97-AF65-F5344CB8AC3E}">
        <p14:creationId xmlns:p14="http://schemas.microsoft.com/office/powerpoint/2010/main" val="1881525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 and Type II Diabetes</a:t>
            </a:r>
            <a:endParaRPr lang="en-US" dirty="0"/>
          </a:p>
        </p:txBody>
      </p:sp>
      <p:sp>
        <p:nvSpPr>
          <p:cNvPr id="3" name="Content Placeholder 2"/>
          <p:cNvSpPr>
            <a:spLocks noGrp="1"/>
          </p:cNvSpPr>
          <p:nvPr>
            <p:ph idx="1"/>
          </p:nvPr>
        </p:nvSpPr>
        <p:spPr>
          <a:xfrm>
            <a:off x="457200" y="1935480"/>
            <a:ext cx="8610600" cy="4389120"/>
          </a:xfrm>
        </p:spPr>
        <p:txBody>
          <a:bodyPr>
            <a:normAutofit fontScale="92500"/>
          </a:bodyPr>
          <a:lstStyle/>
          <a:p>
            <a:r>
              <a:rPr lang="en-US" dirty="0" smtClean="0"/>
              <a:t>Diabetes is caused by too much blood glucose, or blood sugar, in your blood</a:t>
            </a:r>
          </a:p>
          <a:p>
            <a:r>
              <a:rPr lang="en-US" dirty="0" smtClean="0"/>
              <a:t>When not enough insulin is produced by your pancreas, the glucose you eat stays in your blood</a:t>
            </a:r>
          </a:p>
          <a:p>
            <a:r>
              <a:rPr lang="en-US" dirty="0" smtClean="0"/>
              <a:t>Type I</a:t>
            </a:r>
          </a:p>
          <a:p>
            <a:pPr lvl="1"/>
            <a:r>
              <a:rPr lang="en-US" dirty="0" smtClean="0"/>
              <a:t>The beta cells of the pancreas can no longer make glucose because the body’s immune system has destroyed them</a:t>
            </a:r>
          </a:p>
          <a:p>
            <a:r>
              <a:rPr lang="en-US" dirty="0" smtClean="0"/>
              <a:t>Type II</a:t>
            </a:r>
          </a:p>
          <a:p>
            <a:pPr lvl="1"/>
            <a:r>
              <a:rPr lang="en-US" dirty="0" smtClean="0"/>
              <a:t>It typically begins with insulin resistance where the cells don’t use insulin properly.  The pancreas then makes more insulin, but it loses the ability to make enough insulin in response to eating</a:t>
            </a:r>
            <a:endParaRPr lang="en-US" dirty="0"/>
          </a:p>
        </p:txBody>
      </p:sp>
    </p:spTree>
    <p:extLst>
      <p:ext uri="{BB962C8B-B14F-4D97-AF65-F5344CB8AC3E}">
        <p14:creationId xmlns:p14="http://schemas.microsoft.com/office/powerpoint/2010/main" val="3415290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 Diabetes</a:t>
            </a:r>
            <a:endParaRPr lang="en-US" dirty="0"/>
          </a:p>
        </p:txBody>
      </p:sp>
      <p:sp>
        <p:nvSpPr>
          <p:cNvPr id="3" name="Content Placeholder 2"/>
          <p:cNvSpPr>
            <a:spLocks noGrp="1"/>
          </p:cNvSpPr>
          <p:nvPr>
            <p:ph idx="1"/>
          </p:nvPr>
        </p:nvSpPr>
        <p:spPr/>
        <p:txBody>
          <a:bodyPr>
            <a:normAutofit lnSpcReduction="10000"/>
          </a:bodyPr>
          <a:lstStyle/>
          <a:p>
            <a:r>
              <a:rPr lang="en-US" dirty="0" smtClean="0"/>
              <a:t>In Type I Diabetes, the body cannot produce insulin to convert consumed glucose to energy</a:t>
            </a:r>
          </a:p>
          <a:p>
            <a:r>
              <a:rPr lang="en-US" dirty="0" smtClean="0"/>
              <a:t>Symptoms include increased thirst and urination, extreme hunger, weight loss, fatigue, and blurred vision</a:t>
            </a:r>
          </a:p>
          <a:p>
            <a:r>
              <a:rPr lang="en-US" dirty="0" smtClean="0"/>
              <a:t>25.8 million people, or 8.3% of the population of the US have diabetes</a:t>
            </a:r>
          </a:p>
          <a:p>
            <a:r>
              <a:rPr lang="en-US" dirty="0" smtClean="0"/>
              <a:t>Only about 5% of people with diabetes have Type I</a:t>
            </a:r>
          </a:p>
          <a:p>
            <a:r>
              <a:rPr lang="en-US" dirty="0" smtClean="0"/>
              <a:t>Proper management of Type I Diabetes includes blood glucose control and insulin management, exercise, nutrition, and support</a:t>
            </a:r>
            <a:endParaRPr lang="en-US" dirty="0"/>
          </a:p>
        </p:txBody>
      </p:sp>
    </p:spTree>
    <p:extLst>
      <p:ext uri="{BB962C8B-B14F-4D97-AF65-F5344CB8AC3E}">
        <p14:creationId xmlns:p14="http://schemas.microsoft.com/office/powerpoint/2010/main" val="3108896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dirty="0">
                <a:hlinkClick r:id="rId2"/>
              </a:rPr>
              <a:t>http://</a:t>
            </a:r>
            <a:r>
              <a:rPr lang="en-US" dirty="0" smtClean="0">
                <a:hlinkClick r:id="rId2"/>
              </a:rPr>
              <a:t>www.emedicinehealth.com/anatomy_of_the_endocrine_system/article_em.htm</a:t>
            </a:r>
            <a:endParaRPr lang="en-US" dirty="0" smtClean="0"/>
          </a:p>
          <a:p>
            <a:r>
              <a:rPr lang="en-US" dirty="0">
                <a:hlinkClick r:id="rId3"/>
              </a:rPr>
              <a:t>http://</a:t>
            </a:r>
            <a:r>
              <a:rPr lang="en-US" dirty="0" smtClean="0">
                <a:hlinkClick r:id="rId3"/>
              </a:rPr>
              <a:t>www.nativeremedies.com/articles/endocrine-system-and-homeostasis.html</a:t>
            </a:r>
            <a:endParaRPr lang="en-US" dirty="0" smtClean="0"/>
          </a:p>
          <a:p>
            <a:r>
              <a:rPr lang="en-US" dirty="0">
                <a:hlinkClick r:id="rId4"/>
              </a:rPr>
              <a:t>http://</a:t>
            </a:r>
            <a:r>
              <a:rPr lang="en-US" dirty="0" smtClean="0">
                <a:hlinkClick r:id="rId4"/>
              </a:rPr>
              <a:t>www.vivo.colostate.edu/hbooks/pathphys/endocrine/basics/control.html</a:t>
            </a:r>
            <a:endParaRPr lang="en-US" dirty="0" smtClean="0"/>
          </a:p>
          <a:p>
            <a:r>
              <a:rPr lang="en-US" dirty="0">
                <a:hlinkClick r:id="rId5"/>
              </a:rPr>
              <a:t>http://</a:t>
            </a:r>
            <a:r>
              <a:rPr lang="en-US" dirty="0" smtClean="0">
                <a:hlinkClick r:id="rId5"/>
              </a:rPr>
              <a:t>diabetes.niddk.nih.gov/dm/pubs/type1and2/what.aspx</a:t>
            </a:r>
            <a:endParaRPr lang="en-US" dirty="0" smtClean="0"/>
          </a:p>
          <a:p>
            <a:r>
              <a:rPr lang="en-US" dirty="0">
                <a:hlinkClick r:id="rId6"/>
              </a:rPr>
              <a:t>http://www.diabetes.org/diabetes-basics/type-1</a:t>
            </a:r>
            <a:r>
              <a:rPr lang="en-US" dirty="0" smtClean="0">
                <a:hlinkClick r:id="rId6"/>
              </a:rPr>
              <a:t>/</a:t>
            </a:r>
            <a:endParaRPr lang="en-US" dirty="0" smtClean="0"/>
          </a:p>
        </p:txBody>
      </p:sp>
    </p:spTree>
    <p:extLst>
      <p:ext uri="{BB962C8B-B14F-4D97-AF65-F5344CB8AC3E}">
        <p14:creationId xmlns:p14="http://schemas.microsoft.com/office/powerpoint/2010/main" val="534529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TotalTime>
  <Words>334</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Endocrine System</vt:lpstr>
      <vt:lpstr>Functions</vt:lpstr>
      <vt:lpstr>Homeostasis</vt:lpstr>
      <vt:lpstr>Negative Feedback Mechanism</vt:lpstr>
      <vt:lpstr>Endocrine Glands</vt:lpstr>
      <vt:lpstr>Type I and Type II Diabetes</vt:lpstr>
      <vt:lpstr>Type I Diabetes</vt:lpstr>
      <vt:lpstr>Sources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System</dc:title>
  <dc:creator>Doug</dc:creator>
  <cp:lastModifiedBy>Doug</cp:lastModifiedBy>
  <cp:revision>11</cp:revision>
  <dcterms:created xsi:type="dcterms:W3CDTF">2012-04-20T02:48:33Z</dcterms:created>
  <dcterms:modified xsi:type="dcterms:W3CDTF">2012-04-26T05:26:09Z</dcterms:modified>
</cp:coreProperties>
</file>