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8" r:id="rId7"/>
    <p:sldId id="260" r:id="rId8"/>
    <p:sldId id="261" r:id="rId9"/>
    <p:sldId id="262" r:id="rId10"/>
    <p:sldId id="263" r:id="rId11"/>
    <p:sldId id="264"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B3441A-3401-40A7-AA22-7601AC790473}" type="datetimeFigureOut">
              <a:rPr lang="en-US" smtClean="0"/>
              <a:t>4/26/2012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B863DC3-B848-49A3-96AC-6B09A6DD33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B3441A-3401-40A7-AA22-7601AC790473}"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B3441A-3401-40A7-AA22-7601AC790473}"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B3441A-3401-40A7-AA22-7601AC790473}"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B3441A-3401-40A7-AA22-7601AC790473}"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63DC3-B848-49A3-96AC-6B09A6DD33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B3441A-3401-40A7-AA22-7601AC790473}"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B3441A-3401-40A7-AA22-7601AC790473}" type="datetimeFigureOut">
              <a:rPr lang="en-US" smtClean="0"/>
              <a:t>4/26/2012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B3441A-3401-40A7-AA22-7601AC790473}" type="datetimeFigureOut">
              <a:rPr lang="en-US" smtClean="0"/>
              <a:t>4/26/2012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3441A-3401-40A7-AA22-7601AC790473}" type="datetimeFigureOut">
              <a:rPr lang="en-US" smtClean="0"/>
              <a:t>4/26/2012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B3441A-3401-40A7-AA22-7601AC790473}"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63DC3-B848-49A3-96AC-6B09A6DD33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B3441A-3401-40A7-AA22-7601AC790473}"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B863DC3-B848-49A3-96AC-6B09A6DD334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B3441A-3401-40A7-AA22-7601AC790473}" type="datetimeFigureOut">
              <a:rPr lang="en-US" smtClean="0"/>
              <a:t>4/26/2012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863DC3-B848-49A3-96AC-6B09A6DD334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miami.edu/dana/dox/nitrogenouswaste.html" TargetMode="External"/><Relationship Id="rId2" Type="http://schemas.openxmlformats.org/officeDocument/2006/relationships/hyperlink" Target="http://www.cliffsnotes.com/study_guide/Human-Excretory-System.topicArticleId-8741,articleId-8714.html" TargetMode="External"/><Relationship Id="rId1" Type="http://schemas.openxmlformats.org/officeDocument/2006/relationships/slideLayout" Target="../slideLayouts/slideLayout2.xml"/><Relationship Id="rId6" Type="http://schemas.openxmlformats.org/officeDocument/2006/relationships/hyperlink" Target="http://www.livestrong.com/article/185871-common-excretory-system-diseases/" TargetMode="External"/><Relationship Id="rId5" Type="http://schemas.openxmlformats.org/officeDocument/2006/relationships/hyperlink" Target="http://www.eoearth.org/article/Excretion_of_toxicants" TargetMode="External"/><Relationship Id="rId4" Type="http://schemas.openxmlformats.org/officeDocument/2006/relationships/hyperlink" Target="http://www.nsbri.org/humanphysspace/focus4/ep-urine.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Excretory System</a:t>
            </a:r>
            <a:endParaRPr lang="en-US" dirty="0"/>
          </a:p>
        </p:txBody>
      </p:sp>
      <p:sp>
        <p:nvSpPr>
          <p:cNvPr id="3" name="Subtitle 2"/>
          <p:cNvSpPr>
            <a:spLocks noGrp="1"/>
          </p:cNvSpPr>
          <p:nvPr>
            <p:ph type="subTitle" idx="1"/>
          </p:nvPr>
        </p:nvSpPr>
        <p:spPr/>
        <p:txBody>
          <a:bodyPr/>
          <a:lstStyle/>
          <a:p>
            <a:r>
              <a:rPr lang="en-US" dirty="0" smtClean="0"/>
              <a:t>Douglas </a:t>
            </a:r>
            <a:r>
              <a:rPr lang="en-US" dirty="0" err="1" smtClean="0"/>
              <a:t>Todey</a:t>
            </a:r>
            <a:endParaRPr lang="en-US" dirty="0"/>
          </a:p>
        </p:txBody>
      </p:sp>
    </p:spTree>
    <p:extLst>
      <p:ext uri="{BB962C8B-B14F-4D97-AF65-F5344CB8AC3E}">
        <p14:creationId xmlns:p14="http://schemas.microsoft.com/office/powerpoint/2010/main" val="1600028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Nephrons</a:t>
            </a:r>
            <a:endParaRPr lang="en-US" dirty="0"/>
          </a:p>
        </p:txBody>
      </p:sp>
      <p:sp>
        <p:nvSpPr>
          <p:cNvPr id="3" name="Content Placeholder 2"/>
          <p:cNvSpPr>
            <a:spLocks noGrp="1"/>
          </p:cNvSpPr>
          <p:nvPr>
            <p:ph idx="1"/>
          </p:nvPr>
        </p:nvSpPr>
        <p:spPr/>
        <p:txBody>
          <a:bodyPr/>
          <a:lstStyle/>
          <a:p>
            <a:r>
              <a:rPr lang="en-US" dirty="0" smtClean="0"/>
              <a:t>Excretion</a:t>
            </a:r>
          </a:p>
          <a:p>
            <a:pPr lvl="1"/>
            <a:r>
              <a:rPr lang="en-US" dirty="0" smtClean="0"/>
              <a:t>Excretion is handled jointly by the kidney and nephrons</a:t>
            </a:r>
          </a:p>
          <a:p>
            <a:pPr lvl="1"/>
            <a:r>
              <a:rPr lang="en-US" dirty="0" smtClean="0"/>
              <a:t>The nephrons are contained inside the kidney, who’s main purpose is to excrete bodily wastes and harmful chemicals</a:t>
            </a:r>
          </a:p>
          <a:p>
            <a:pPr lvl="1"/>
            <a:r>
              <a:rPr lang="en-US" dirty="0" smtClean="0"/>
              <a:t>Excretion is mainly handled </a:t>
            </a:r>
          </a:p>
          <a:p>
            <a:pPr marL="393192" lvl="1" indent="0">
              <a:buNone/>
            </a:pPr>
            <a:r>
              <a:rPr lang="en-US" dirty="0" smtClean="0"/>
              <a:t>    by the nephrons where the</a:t>
            </a:r>
          </a:p>
          <a:p>
            <a:pPr marL="393192" lvl="1" indent="0">
              <a:buNone/>
            </a:pPr>
            <a:r>
              <a:rPr lang="en-US" dirty="0"/>
              <a:t> </a:t>
            </a:r>
            <a:r>
              <a:rPr lang="en-US" dirty="0" smtClean="0"/>
              <a:t>   toxins are eliminated in the </a:t>
            </a:r>
          </a:p>
          <a:p>
            <a:pPr marL="393192" lvl="1" indent="0">
              <a:buNone/>
            </a:pPr>
            <a:r>
              <a:rPr lang="en-US" dirty="0"/>
              <a:t> </a:t>
            </a:r>
            <a:r>
              <a:rPr lang="en-US" dirty="0" smtClean="0"/>
              <a:t>   urine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962400"/>
            <a:ext cx="238125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2820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Stones</a:t>
            </a:r>
            <a:endParaRPr lang="en-US" dirty="0"/>
          </a:p>
        </p:txBody>
      </p:sp>
      <p:sp>
        <p:nvSpPr>
          <p:cNvPr id="3" name="Content Placeholder 2"/>
          <p:cNvSpPr>
            <a:spLocks noGrp="1"/>
          </p:cNvSpPr>
          <p:nvPr>
            <p:ph idx="1"/>
          </p:nvPr>
        </p:nvSpPr>
        <p:spPr>
          <a:xfrm>
            <a:off x="457200" y="1935480"/>
            <a:ext cx="8229600" cy="4846320"/>
          </a:xfrm>
        </p:spPr>
        <p:txBody>
          <a:bodyPr>
            <a:normAutofit/>
          </a:bodyPr>
          <a:lstStyle/>
          <a:p>
            <a:r>
              <a:rPr lang="en-US" dirty="0" smtClean="0"/>
              <a:t>Kidney stones are hard masses that form in the urinary tract from crystals separated from the urine</a:t>
            </a:r>
          </a:p>
          <a:p>
            <a:pPr lvl="1"/>
            <a:r>
              <a:rPr lang="en-US" dirty="0" smtClean="0"/>
              <a:t>The most common type is formed of calcium</a:t>
            </a:r>
          </a:p>
          <a:p>
            <a:r>
              <a:rPr lang="en-US" dirty="0"/>
              <a:t>Symptoms of kidney stones include extreme pain, cramping in the back and lower abdomen, nausea and </a:t>
            </a:r>
            <a:r>
              <a:rPr lang="en-US" dirty="0" smtClean="0"/>
              <a:t>vomiting</a:t>
            </a:r>
          </a:p>
          <a:p>
            <a:r>
              <a:rPr lang="en-US" dirty="0" smtClean="0"/>
              <a:t>Kidney stones affect up to 5% of the population</a:t>
            </a:r>
          </a:p>
          <a:p>
            <a:r>
              <a:rPr lang="en-US" dirty="0" smtClean="0"/>
              <a:t>Most stones can be passed by increasing fluid intake to two to three quarts of water a day, but if they are too big to pass, then surgery is required to break them up</a:t>
            </a:r>
            <a:r>
              <a:rPr lang="en-US" dirty="0"/>
              <a:t/>
            </a:r>
            <a:br>
              <a:rPr lang="en-US" dirty="0"/>
            </a:br>
            <a:endParaRPr lang="en-US" dirty="0"/>
          </a:p>
        </p:txBody>
      </p:sp>
    </p:spTree>
    <p:extLst>
      <p:ext uri="{BB962C8B-B14F-4D97-AF65-F5344CB8AC3E}">
        <p14:creationId xmlns:p14="http://schemas.microsoft.com/office/powerpoint/2010/main" val="20335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Urethritis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an inflammation of the urethra caused by a bacterial or viral infection</a:t>
            </a:r>
          </a:p>
          <a:p>
            <a:r>
              <a:rPr lang="en-US" dirty="0" smtClean="0"/>
              <a:t>Symptoms vary between men and women</a:t>
            </a:r>
          </a:p>
          <a:p>
            <a:pPr lvl="1"/>
            <a:r>
              <a:rPr lang="en-US" dirty="0" smtClean="0"/>
              <a:t>Men</a:t>
            </a:r>
          </a:p>
          <a:p>
            <a:pPr lvl="2"/>
            <a:r>
              <a:rPr lang="en-US" dirty="0"/>
              <a:t>Symptoms in men include blood in the urine or semen, burning during urination, discharge, frequent urination, pain and swelling of the penis and pain during </a:t>
            </a:r>
            <a:r>
              <a:rPr lang="en-US" dirty="0" smtClean="0"/>
              <a:t>ejaculation</a:t>
            </a:r>
          </a:p>
          <a:p>
            <a:pPr lvl="1"/>
            <a:r>
              <a:rPr lang="en-US" dirty="0" smtClean="0"/>
              <a:t>Women</a:t>
            </a:r>
          </a:p>
          <a:p>
            <a:pPr lvl="2"/>
            <a:r>
              <a:rPr lang="en-US" dirty="0"/>
              <a:t>Symptoms in women include abdominal pain, pain during urination, fever, chills, frequent urination, pain in the pelvis and vaginal </a:t>
            </a:r>
            <a:r>
              <a:rPr lang="en-US" dirty="0" smtClean="0"/>
              <a:t>discharge</a:t>
            </a:r>
            <a:endParaRPr lang="en-US" dirty="0"/>
          </a:p>
          <a:p>
            <a:r>
              <a:rPr lang="en-US" dirty="0" smtClean="0"/>
              <a:t>Urethritis accounts for approximately 3-4 million clinic visits per year</a:t>
            </a:r>
          </a:p>
          <a:p>
            <a:r>
              <a:rPr lang="en-US" dirty="0" smtClean="0"/>
              <a:t>Treatment includes antibiotics or anti-viral medication</a:t>
            </a:r>
          </a:p>
          <a:p>
            <a:pPr lvl="1"/>
            <a:r>
              <a:rPr lang="en-US" dirty="0" smtClean="0"/>
              <a:t>Pain medication may be used to treat associated symptoms </a:t>
            </a:r>
            <a:r>
              <a:rPr lang="en-US" dirty="0"/>
              <a:t/>
            </a:r>
            <a:br>
              <a:rPr lang="en-US" dirty="0"/>
            </a:br>
            <a:endParaRPr lang="en-US" dirty="0"/>
          </a:p>
        </p:txBody>
      </p:sp>
    </p:spTree>
    <p:extLst>
      <p:ext uri="{BB962C8B-B14F-4D97-AF65-F5344CB8AC3E}">
        <p14:creationId xmlns:p14="http://schemas.microsoft.com/office/powerpoint/2010/main" val="961333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lnSpcReduction="10000"/>
          </a:bodyPr>
          <a:lstStyle/>
          <a:p>
            <a:r>
              <a:rPr lang="en-US" dirty="0">
                <a:hlinkClick r:id="rId2"/>
              </a:rPr>
              <a:t>http://</a:t>
            </a:r>
            <a:r>
              <a:rPr lang="en-US" dirty="0" smtClean="0">
                <a:hlinkClick r:id="rId2"/>
              </a:rPr>
              <a:t>www.cliffsnotes.com/study_guide/Human-Excretory-System.topicArticleId-8741,articleId-8714.html</a:t>
            </a:r>
            <a:endParaRPr lang="en-US" dirty="0" smtClean="0"/>
          </a:p>
          <a:p>
            <a:r>
              <a:rPr lang="en-US" dirty="0">
                <a:hlinkClick r:id="rId3"/>
              </a:rPr>
              <a:t>http://</a:t>
            </a:r>
            <a:r>
              <a:rPr lang="en-US" dirty="0" smtClean="0">
                <a:hlinkClick r:id="rId3"/>
              </a:rPr>
              <a:t>www.bio.miami.edu/dana/dox/nitrogenouswaste.html</a:t>
            </a:r>
            <a:endParaRPr lang="en-US" dirty="0" smtClean="0"/>
          </a:p>
          <a:p>
            <a:r>
              <a:rPr lang="en-US" dirty="0">
                <a:hlinkClick r:id="rId4"/>
              </a:rPr>
              <a:t>http://</a:t>
            </a:r>
            <a:r>
              <a:rPr lang="en-US" dirty="0" smtClean="0">
                <a:hlinkClick r:id="rId4"/>
              </a:rPr>
              <a:t>www.nsbri.org/humanphysspace/focus4/ep-urine.html</a:t>
            </a:r>
            <a:endParaRPr lang="en-US" dirty="0" smtClean="0"/>
          </a:p>
          <a:p>
            <a:r>
              <a:rPr lang="en-US" dirty="0">
                <a:hlinkClick r:id="rId5"/>
              </a:rPr>
              <a:t>http://</a:t>
            </a:r>
            <a:r>
              <a:rPr lang="en-US" dirty="0" smtClean="0">
                <a:hlinkClick r:id="rId5"/>
              </a:rPr>
              <a:t>www.eoearth.org/article/Excretion_of_toxicants</a:t>
            </a:r>
            <a:endParaRPr lang="en-US" dirty="0" smtClean="0"/>
          </a:p>
          <a:p>
            <a:r>
              <a:rPr lang="en-US" dirty="0">
                <a:hlinkClick r:id="rId6"/>
              </a:rPr>
              <a:t>http://www.livestrong.com/article/185871-common-excretory-system-diseases</a:t>
            </a:r>
            <a:r>
              <a:rPr lang="en-US" dirty="0" smtClean="0">
                <a:hlinkClick r:id="rId6"/>
              </a:rPr>
              <a:t>/</a:t>
            </a:r>
            <a:endParaRPr lang="en-US" dirty="0" smtClean="0"/>
          </a:p>
          <a:p>
            <a:endParaRPr lang="en-US" dirty="0"/>
          </a:p>
        </p:txBody>
      </p:sp>
    </p:spTree>
    <p:extLst>
      <p:ext uri="{BB962C8B-B14F-4D97-AF65-F5344CB8AC3E}">
        <p14:creationId xmlns:p14="http://schemas.microsoft.com/office/powerpoint/2010/main" val="162192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t>
            </a:r>
            <a:endParaRPr lang="en-US" dirty="0"/>
          </a:p>
        </p:txBody>
      </p:sp>
      <p:sp>
        <p:nvSpPr>
          <p:cNvPr id="3" name="Content Placeholder 2"/>
          <p:cNvSpPr>
            <a:spLocks noGrp="1"/>
          </p:cNvSpPr>
          <p:nvPr>
            <p:ph idx="1"/>
          </p:nvPr>
        </p:nvSpPr>
        <p:spPr/>
        <p:txBody>
          <a:bodyPr/>
          <a:lstStyle/>
          <a:p>
            <a:r>
              <a:rPr lang="en-US" dirty="0" smtClean="0"/>
              <a:t>The main function of the </a:t>
            </a:r>
          </a:p>
          <a:p>
            <a:pPr marL="0" indent="0">
              <a:buNone/>
            </a:pPr>
            <a:r>
              <a:rPr lang="en-US" dirty="0" smtClean="0"/>
              <a:t>    excretory system is to rid </a:t>
            </a:r>
          </a:p>
          <a:p>
            <a:pPr marL="0" indent="0">
              <a:buNone/>
            </a:pPr>
            <a:r>
              <a:rPr lang="en-US" dirty="0" smtClean="0"/>
              <a:t>    the body of waste</a:t>
            </a:r>
          </a:p>
          <a:p>
            <a:r>
              <a:rPr lang="en-US" dirty="0" smtClean="0"/>
              <a:t>It consists of the kidney </a:t>
            </a:r>
          </a:p>
          <a:p>
            <a:pPr marL="0" indent="0">
              <a:buNone/>
            </a:pPr>
            <a:r>
              <a:rPr lang="en-US" dirty="0" smtClean="0"/>
              <a:t>    and its functional unit, </a:t>
            </a:r>
          </a:p>
          <a:p>
            <a:pPr marL="0" indent="0">
              <a:buNone/>
            </a:pPr>
            <a:r>
              <a:rPr lang="en-US" dirty="0" smtClean="0"/>
              <a:t>    the nephron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676400"/>
            <a:ext cx="340604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669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Kidneys</a:t>
            </a:r>
            <a:endParaRPr lang="en-US"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1712" b="36456"/>
          <a:stretch/>
        </p:blipFill>
        <p:spPr>
          <a:xfrm>
            <a:off x="1828800" y="1981200"/>
            <a:ext cx="5650263" cy="4027714"/>
          </a:xfrm>
        </p:spPr>
      </p:pic>
    </p:spTree>
    <p:extLst>
      <p:ext uri="{BB962C8B-B14F-4D97-AF65-F5344CB8AC3E}">
        <p14:creationId xmlns:p14="http://schemas.microsoft.com/office/powerpoint/2010/main" val="172577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Nitrogenous Waste</a:t>
            </a:r>
            <a:endParaRPr lang="en-US" dirty="0"/>
          </a:p>
        </p:txBody>
      </p:sp>
      <p:sp>
        <p:nvSpPr>
          <p:cNvPr id="3" name="Content Placeholder 2"/>
          <p:cNvSpPr>
            <a:spLocks noGrp="1"/>
          </p:cNvSpPr>
          <p:nvPr>
            <p:ph idx="1"/>
          </p:nvPr>
        </p:nvSpPr>
        <p:spPr/>
        <p:txBody>
          <a:bodyPr>
            <a:normAutofit/>
          </a:bodyPr>
          <a:lstStyle/>
          <a:p>
            <a:r>
              <a:rPr lang="en-US" dirty="0" smtClean="0"/>
              <a:t>Ammonia</a:t>
            </a:r>
          </a:p>
          <a:p>
            <a:pPr lvl="1"/>
            <a:r>
              <a:rPr lang="en-US" dirty="0" smtClean="0"/>
              <a:t>Ammonia is very toxic and requires a large amount of water to be flushed out of the body</a:t>
            </a:r>
          </a:p>
          <a:p>
            <a:pPr lvl="1"/>
            <a:r>
              <a:rPr lang="en-US" dirty="0" smtClean="0"/>
              <a:t>Therefore fish and amphibians, </a:t>
            </a:r>
          </a:p>
          <a:p>
            <a:pPr marL="393192" lvl="1" indent="0">
              <a:buNone/>
            </a:pPr>
            <a:r>
              <a:rPr lang="en-US" dirty="0" smtClean="0"/>
              <a:t>    which have access to water </a:t>
            </a:r>
          </a:p>
          <a:p>
            <a:pPr marL="393192" lvl="1" indent="0">
              <a:buNone/>
            </a:pPr>
            <a:r>
              <a:rPr lang="en-US" dirty="0" smtClean="0"/>
              <a:t>    flush the waste primarily as </a:t>
            </a:r>
          </a:p>
          <a:p>
            <a:pPr marL="393192" lvl="1" indent="0">
              <a:buNone/>
            </a:pPr>
            <a:r>
              <a:rPr lang="en-US" dirty="0"/>
              <a:t> </a:t>
            </a:r>
            <a:r>
              <a:rPr lang="en-US" dirty="0" smtClean="0"/>
              <a:t>   ammonia</a:t>
            </a:r>
          </a:p>
          <a:p>
            <a:pPr lvl="1"/>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657600"/>
            <a:ext cx="2409825"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201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886200"/>
            <a:ext cx="1653836"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Nitrogenous Waste</a:t>
            </a:r>
            <a:endParaRPr lang="en-US" dirty="0"/>
          </a:p>
        </p:txBody>
      </p:sp>
      <p:sp>
        <p:nvSpPr>
          <p:cNvPr id="3" name="Content Placeholder 2"/>
          <p:cNvSpPr>
            <a:spLocks noGrp="1"/>
          </p:cNvSpPr>
          <p:nvPr>
            <p:ph idx="1"/>
          </p:nvPr>
        </p:nvSpPr>
        <p:spPr>
          <a:xfrm>
            <a:off x="457200" y="1935480"/>
            <a:ext cx="8229600" cy="4922520"/>
          </a:xfrm>
        </p:spPr>
        <p:txBody>
          <a:bodyPr>
            <a:normAutofit fontScale="92500" lnSpcReduction="10000"/>
          </a:bodyPr>
          <a:lstStyle/>
          <a:p>
            <a:r>
              <a:rPr lang="en-US" dirty="0"/>
              <a:t>Urea</a:t>
            </a:r>
          </a:p>
          <a:p>
            <a:pPr lvl="1"/>
            <a:r>
              <a:rPr lang="en-US" dirty="0"/>
              <a:t>Since terrestrial animals have less access to water, they need to package their waste with less toxic molecules and excrete it with less </a:t>
            </a:r>
            <a:r>
              <a:rPr lang="en-US" dirty="0" smtClean="0"/>
              <a:t>water</a:t>
            </a:r>
          </a:p>
          <a:p>
            <a:pPr lvl="1"/>
            <a:r>
              <a:rPr lang="en-US" dirty="0" smtClean="0"/>
              <a:t>By having two nitrogen atoms to the ammonia, even though it requires metabolic energy to make, the less toxic urea is flushed out with less water</a:t>
            </a:r>
            <a:endParaRPr lang="en-US" dirty="0"/>
          </a:p>
          <a:p>
            <a:pPr lvl="1"/>
            <a:r>
              <a:rPr lang="en-US" dirty="0"/>
              <a:t>Mammals excrete the less toxic urea</a:t>
            </a:r>
          </a:p>
          <a:p>
            <a:r>
              <a:rPr lang="en-US" dirty="0"/>
              <a:t>Uric </a:t>
            </a:r>
            <a:r>
              <a:rPr lang="en-US" dirty="0" smtClean="0"/>
              <a:t>Acid</a:t>
            </a:r>
          </a:p>
          <a:p>
            <a:pPr lvl="1"/>
            <a:r>
              <a:rPr lang="en-US" dirty="0" smtClean="0"/>
              <a:t>Reptiles and birds go one step farther and add two more nitrogen atoms on ammonia, bringing the total to four</a:t>
            </a:r>
          </a:p>
          <a:p>
            <a:pPr lvl="1"/>
            <a:r>
              <a:rPr lang="en-US" dirty="0" smtClean="0"/>
              <a:t>The four nitrogens require more metabolic energy, but it makes the ammonia much less toxic and requires even less water to excrete</a:t>
            </a:r>
            <a:endParaRPr lang="en-US" dirty="0"/>
          </a:p>
          <a:p>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1494" y="914400"/>
            <a:ext cx="1472906"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8823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Nephrons</a:t>
            </a:r>
            <a:endParaRPr lang="en-US"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4193" b="19592"/>
          <a:stretch/>
        </p:blipFill>
        <p:spPr>
          <a:xfrm>
            <a:off x="2133600" y="1828800"/>
            <a:ext cx="5101017" cy="4645279"/>
          </a:xfrm>
        </p:spPr>
      </p:pic>
    </p:spTree>
    <p:extLst>
      <p:ext uri="{BB962C8B-B14F-4D97-AF65-F5344CB8AC3E}">
        <p14:creationId xmlns:p14="http://schemas.microsoft.com/office/powerpoint/2010/main" val="582086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Nephrons</a:t>
            </a:r>
            <a:endParaRPr lang="en-US" dirty="0"/>
          </a:p>
        </p:txBody>
      </p:sp>
      <p:sp>
        <p:nvSpPr>
          <p:cNvPr id="3" name="Content Placeholder 2"/>
          <p:cNvSpPr>
            <a:spLocks noGrp="1"/>
          </p:cNvSpPr>
          <p:nvPr>
            <p:ph idx="1"/>
          </p:nvPr>
        </p:nvSpPr>
        <p:spPr/>
        <p:txBody>
          <a:bodyPr/>
          <a:lstStyle/>
          <a:p>
            <a:r>
              <a:rPr lang="en-US" dirty="0" smtClean="0"/>
              <a:t>Filtration</a:t>
            </a:r>
          </a:p>
          <a:p>
            <a:pPr lvl="1"/>
            <a:r>
              <a:rPr lang="en-US" dirty="0" smtClean="0"/>
              <a:t>Glomerular filtration is the process that goes on in the renal corpuscles in which blood flows through the glomeruli, much of its fluid, soaks out of the blood through membranes where it is filtered into the Bowman’s capsule</a:t>
            </a:r>
          </a:p>
          <a:p>
            <a:pPr lvl="1"/>
            <a:r>
              <a:rPr lang="en-US" dirty="0" smtClean="0"/>
              <a:t>The products that have been filtered out are called glomerular filtrate.  It consists of water, excess salts, glucose, and urea</a:t>
            </a:r>
            <a:endParaRPr lang="en-US" dirty="0"/>
          </a:p>
        </p:txBody>
      </p:sp>
    </p:spTree>
    <p:extLst>
      <p:ext uri="{BB962C8B-B14F-4D97-AF65-F5344CB8AC3E}">
        <p14:creationId xmlns:p14="http://schemas.microsoft.com/office/powerpoint/2010/main" val="4544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Nephrons</a:t>
            </a:r>
            <a:endParaRPr lang="en-US" dirty="0"/>
          </a:p>
        </p:txBody>
      </p:sp>
      <p:sp>
        <p:nvSpPr>
          <p:cNvPr id="3" name="Content Placeholder 2"/>
          <p:cNvSpPr>
            <a:spLocks noGrp="1"/>
          </p:cNvSpPr>
          <p:nvPr>
            <p:ph idx="1"/>
          </p:nvPr>
        </p:nvSpPr>
        <p:spPr/>
        <p:txBody>
          <a:bodyPr>
            <a:normAutofit lnSpcReduction="10000"/>
          </a:bodyPr>
          <a:lstStyle/>
          <a:p>
            <a:r>
              <a:rPr lang="en-US" dirty="0" smtClean="0"/>
              <a:t>Reabsorption</a:t>
            </a:r>
          </a:p>
          <a:p>
            <a:pPr lvl="1"/>
            <a:r>
              <a:rPr lang="en-US" dirty="0" smtClean="0"/>
              <a:t>This is the movement of </a:t>
            </a:r>
          </a:p>
          <a:p>
            <a:pPr marL="393192" lvl="1" indent="0">
              <a:buNone/>
            </a:pPr>
            <a:r>
              <a:rPr lang="en-US" dirty="0" smtClean="0"/>
              <a:t>    substances out of the renal </a:t>
            </a:r>
          </a:p>
          <a:p>
            <a:pPr marL="393192" lvl="1" indent="0">
              <a:buNone/>
            </a:pPr>
            <a:r>
              <a:rPr lang="en-US" dirty="0" smtClean="0"/>
              <a:t>    tubules back into the blood </a:t>
            </a:r>
          </a:p>
          <a:p>
            <a:pPr marL="393192" lvl="1" indent="0">
              <a:buNone/>
            </a:pPr>
            <a:r>
              <a:rPr lang="en-US" dirty="0" smtClean="0"/>
              <a:t>    capillaries surrounding the </a:t>
            </a:r>
          </a:p>
          <a:p>
            <a:pPr marL="393192" lvl="1" indent="0">
              <a:buNone/>
            </a:pPr>
            <a:r>
              <a:rPr lang="en-US" dirty="0" smtClean="0"/>
              <a:t>    </a:t>
            </a:r>
            <a:r>
              <a:rPr lang="en-US" dirty="0" err="1" smtClean="0"/>
              <a:t>peritubular</a:t>
            </a:r>
            <a:r>
              <a:rPr lang="en-US" dirty="0" smtClean="0"/>
              <a:t> capillaries</a:t>
            </a:r>
          </a:p>
          <a:p>
            <a:pPr lvl="1"/>
            <a:r>
              <a:rPr lang="en-US" dirty="0" smtClean="0"/>
              <a:t>Water</a:t>
            </a:r>
            <a:r>
              <a:rPr lang="en-US" dirty="0"/>
              <a:t>, glucose and other </a:t>
            </a:r>
            <a:endParaRPr lang="en-US" dirty="0" smtClean="0"/>
          </a:p>
          <a:p>
            <a:pPr marL="393192" lvl="1" indent="0">
              <a:buNone/>
            </a:pPr>
            <a:r>
              <a:rPr lang="en-US" dirty="0"/>
              <a:t> </a:t>
            </a:r>
            <a:r>
              <a:rPr lang="en-US" dirty="0" smtClean="0"/>
              <a:t>   nutrients</a:t>
            </a:r>
            <a:r>
              <a:rPr lang="en-US" dirty="0"/>
              <a:t>, and sodium </a:t>
            </a:r>
            <a:r>
              <a:rPr lang="en-US" dirty="0" smtClean="0"/>
              <a:t>and </a:t>
            </a:r>
            <a:r>
              <a:rPr lang="en-US" dirty="0"/>
              <a:t>other </a:t>
            </a:r>
            <a:r>
              <a:rPr lang="en-US" dirty="0" smtClean="0"/>
              <a:t>ions are reabsorbed</a:t>
            </a:r>
          </a:p>
          <a:p>
            <a:pPr lvl="1"/>
            <a:r>
              <a:rPr lang="en-US" dirty="0"/>
              <a:t>Reabsorption begins in the proximal convoluted tubules and continues in the loop of </a:t>
            </a:r>
            <a:r>
              <a:rPr lang="en-US" dirty="0" err="1"/>
              <a:t>Henle</a:t>
            </a:r>
            <a:r>
              <a:rPr lang="en-US" dirty="0"/>
              <a:t>, distal convoluted tubules, and collecting tubules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914400"/>
            <a:ext cx="3398852"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64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Nephrons</a:t>
            </a:r>
            <a:endParaRPr lang="en-US" dirty="0"/>
          </a:p>
        </p:txBody>
      </p:sp>
      <p:sp>
        <p:nvSpPr>
          <p:cNvPr id="3" name="Content Placeholder 2"/>
          <p:cNvSpPr>
            <a:spLocks noGrp="1"/>
          </p:cNvSpPr>
          <p:nvPr>
            <p:ph idx="1"/>
          </p:nvPr>
        </p:nvSpPr>
        <p:spPr/>
        <p:txBody>
          <a:bodyPr/>
          <a:lstStyle/>
          <a:p>
            <a:r>
              <a:rPr lang="en-US" dirty="0" smtClean="0"/>
              <a:t>Secretion	</a:t>
            </a:r>
          </a:p>
          <a:p>
            <a:pPr lvl="1"/>
            <a:r>
              <a:rPr lang="en-US" dirty="0" smtClean="0"/>
              <a:t>This is the process </a:t>
            </a:r>
            <a:r>
              <a:rPr lang="en-US" dirty="0"/>
              <a:t>by which substances move into the distal and collecting tubules from blood in the capillaries around these </a:t>
            </a:r>
            <a:r>
              <a:rPr lang="en-US" dirty="0" smtClean="0"/>
              <a:t>tubules</a:t>
            </a:r>
          </a:p>
          <a:p>
            <a:pPr lvl="1"/>
            <a:r>
              <a:rPr lang="en-US" dirty="0" smtClean="0"/>
              <a:t>Secretion moves substances out of the blood and into the tubules where they </a:t>
            </a:r>
          </a:p>
          <a:p>
            <a:pPr marL="393192" lvl="1" indent="0">
              <a:buNone/>
            </a:pPr>
            <a:r>
              <a:rPr lang="en-US" dirty="0" smtClean="0"/>
              <a:t>    mix with other wastes and </a:t>
            </a:r>
          </a:p>
          <a:p>
            <a:pPr marL="393192" lvl="1" indent="0">
              <a:buNone/>
            </a:pPr>
            <a:r>
              <a:rPr lang="en-US" dirty="0"/>
              <a:t> </a:t>
            </a:r>
            <a:r>
              <a:rPr lang="en-US" dirty="0" smtClean="0"/>
              <a:t>   are converted into urine</a:t>
            </a:r>
          </a:p>
          <a:p>
            <a:pPr lvl="1"/>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114800"/>
            <a:ext cx="3286285"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5047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577</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Excretory System</vt:lpstr>
      <vt:lpstr>Function</vt:lpstr>
      <vt:lpstr>The Kidneys</vt:lpstr>
      <vt:lpstr>Nitrogenous Waste</vt:lpstr>
      <vt:lpstr>Nitrogenous Waste</vt:lpstr>
      <vt:lpstr>Nephrons</vt:lpstr>
      <vt:lpstr>Nephrons</vt:lpstr>
      <vt:lpstr>Nephrons</vt:lpstr>
      <vt:lpstr>Nephrons</vt:lpstr>
      <vt:lpstr>Nephrons</vt:lpstr>
      <vt:lpstr>Kidney Stones</vt:lpstr>
      <vt:lpstr>Urethritis</vt:lpstr>
      <vt:lpstr>Sources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Excretory System</dc:title>
  <dc:creator>Doug</dc:creator>
  <cp:lastModifiedBy>Doug</cp:lastModifiedBy>
  <cp:revision>14</cp:revision>
  <dcterms:created xsi:type="dcterms:W3CDTF">2012-04-23T01:54:09Z</dcterms:created>
  <dcterms:modified xsi:type="dcterms:W3CDTF">2012-04-26T06:45:18Z</dcterms:modified>
</cp:coreProperties>
</file>