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D30CA6-C042-4FAA-95A4-4033C3DACFA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A22243-C0D4-4A02-9CCF-B7AAA4874CD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health/PMH0001747/" TargetMode="External"/><Relationship Id="rId3" Type="http://schemas.openxmlformats.org/officeDocument/2006/relationships/hyperlink" Target="http://faculty.ccbcmd.edu/courses/bio141/lecguide/unit4/innate/pamps.html" TargetMode="External"/><Relationship Id="rId7" Type="http://schemas.openxmlformats.org/officeDocument/2006/relationships/hyperlink" Target="http://www.nobelprize.org/educational/medicine/immunity/immune-detail.html" TargetMode="External"/><Relationship Id="rId2" Type="http://schemas.openxmlformats.org/officeDocument/2006/relationships/hyperlink" Target="http://www.thebody.com/content/art178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rary.thinkquest.org/C004367/be7.shtml" TargetMode="External"/><Relationship Id="rId5" Type="http://schemas.openxmlformats.org/officeDocument/2006/relationships/hyperlink" Target="http://www.biology-online.org/1/11_cell_defense_2.htm" TargetMode="External"/><Relationship Id="rId4" Type="http://schemas.openxmlformats.org/officeDocument/2006/relationships/hyperlink" Target="http://click4biology.info/c4b/6/hum6.3.htm" TargetMode="External"/><Relationship Id="rId9" Type="http://schemas.openxmlformats.org/officeDocument/2006/relationships/hyperlink" Target="http://www.mayoclinic.com/health/hiv-aids/DS0000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Todey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 Lymphocytes</a:t>
            </a:r>
          </a:p>
          <a:p>
            <a:pPr lvl="1"/>
            <a:r>
              <a:rPr lang="en-US" dirty="0" smtClean="0"/>
              <a:t>T cells are produced in the bone marrow and move to the thymus where they mature </a:t>
            </a:r>
          </a:p>
          <a:p>
            <a:pPr lvl="1"/>
            <a:r>
              <a:rPr lang="en-US" dirty="0" smtClean="0"/>
              <a:t>T cells form two types of cells:  Helper T cells and Killer T cells</a:t>
            </a:r>
          </a:p>
          <a:p>
            <a:pPr lvl="1"/>
            <a:r>
              <a:rPr lang="en-US" dirty="0" smtClean="0"/>
              <a:t>Helper T cells</a:t>
            </a:r>
          </a:p>
          <a:p>
            <a:pPr lvl="2"/>
            <a:r>
              <a:rPr lang="en-US" dirty="0" smtClean="0"/>
              <a:t>Helper T cells are the regulators of immune defense</a:t>
            </a:r>
          </a:p>
          <a:p>
            <a:pPr lvl="2"/>
            <a:r>
              <a:rPr lang="en-US" dirty="0" smtClean="0"/>
              <a:t>The T cells are activated by a macrophage or dendritic cell which has eaten an invader</a:t>
            </a:r>
          </a:p>
          <a:p>
            <a:pPr lvl="2"/>
            <a:r>
              <a:rPr lang="en-US" dirty="0" smtClean="0"/>
              <a:t>They then activate B cells and the Killer T cells</a:t>
            </a:r>
          </a:p>
          <a:p>
            <a:pPr lvl="1"/>
            <a:r>
              <a:rPr lang="en-US" dirty="0" smtClean="0"/>
              <a:t>Killer T cells</a:t>
            </a:r>
          </a:p>
          <a:p>
            <a:pPr lvl="2"/>
            <a:r>
              <a:rPr lang="en-US" dirty="0" smtClean="0"/>
              <a:t>These cells attack and destroy cells infected by viruses</a:t>
            </a:r>
          </a:p>
        </p:txBody>
      </p:sp>
    </p:spTree>
    <p:extLst>
      <p:ext uri="{BB962C8B-B14F-4D97-AF65-F5344CB8AC3E}">
        <p14:creationId xmlns:p14="http://schemas.microsoft.com/office/powerpoint/2010/main" val="14595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Bacteria</a:t>
            </a:r>
          </a:p>
          <a:p>
            <a:pPr lvl="1"/>
            <a:r>
              <a:rPr lang="en-US" dirty="0" smtClean="0"/>
              <a:t>Some antibiotics kill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microbes while other simply stop their growth</a:t>
            </a:r>
          </a:p>
          <a:p>
            <a:pPr lvl="1"/>
            <a:r>
              <a:rPr lang="en-US" dirty="0" smtClean="0"/>
              <a:t>Antibiotics target the bacterial cell wall, 70S ribosomes, and enzyme specific bacteria thus leaving the eukaryotic cells unaffected</a:t>
            </a:r>
          </a:p>
          <a:p>
            <a:r>
              <a:rPr lang="en-US" dirty="0" smtClean="0"/>
              <a:t>Viruses</a:t>
            </a:r>
          </a:p>
          <a:p>
            <a:pPr lvl="1"/>
            <a:r>
              <a:rPr lang="en-US" dirty="0" smtClean="0"/>
              <a:t>Viruses are unaffected by antibiotics since they do not have metabolic pathways</a:t>
            </a:r>
          </a:p>
          <a:p>
            <a:pPr lvl="1"/>
            <a:r>
              <a:rPr lang="en-US" dirty="0" smtClean="0"/>
              <a:t>They can only be treated by a specific anti-microbial agent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79714"/>
            <a:ext cx="4838700" cy="181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0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HIV damages the immune system and reduces the body’s ability to fight infection</a:t>
            </a:r>
          </a:p>
          <a:p>
            <a:r>
              <a:rPr lang="en-US" dirty="0" smtClean="0"/>
              <a:t>Symptoms include fever, rashes, headache, sore throat, joint pain, night sweats or diarrhea</a:t>
            </a:r>
          </a:p>
          <a:p>
            <a:r>
              <a:rPr lang="en-US" dirty="0" smtClean="0"/>
              <a:t>Approximately 34 million people worldwide have HIV/AIDS</a:t>
            </a:r>
          </a:p>
          <a:p>
            <a:r>
              <a:rPr lang="en-US" dirty="0" smtClean="0"/>
              <a:t>There is no cure for HIV/AIDS, but drugs can be used to control the virus</a:t>
            </a:r>
          </a:p>
          <a:p>
            <a:pPr lvl="1"/>
            <a:r>
              <a:rPr lang="en-US" dirty="0" smtClean="0"/>
              <a:t>Anti-HIV drugs include </a:t>
            </a:r>
            <a:r>
              <a:rPr lang="it-IT" dirty="0"/>
              <a:t>Non-nucleoside reverse transcriptase inhibitors (NNRTIs)</a:t>
            </a:r>
            <a:r>
              <a:rPr lang="en-US" dirty="0" smtClean="0"/>
              <a:t>, </a:t>
            </a:r>
            <a:r>
              <a:rPr lang="en-US" dirty="0"/>
              <a:t>Nucleoside reverse transcriptase inhibitors (NRTIs)</a:t>
            </a:r>
            <a:r>
              <a:rPr lang="en-US" dirty="0" smtClean="0"/>
              <a:t>, </a:t>
            </a:r>
            <a:r>
              <a:rPr lang="en-US" dirty="0"/>
              <a:t>Protease inhibitors (PIs), Entry or fusion inhibitors, and </a:t>
            </a:r>
            <a:r>
              <a:rPr lang="en-US" dirty="0" err="1"/>
              <a:t>Integrase</a:t>
            </a:r>
            <a:r>
              <a:rPr lang="en-US" dirty="0"/>
              <a:t> inhibitors</a:t>
            </a:r>
          </a:p>
        </p:txBody>
      </p:sp>
    </p:spTree>
    <p:extLst>
      <p:ext uri="{BB962C8B-B14F-4D97-AF65-F5344CB8AC3E}">
        <p14:creationId xmlns:p14="http://schemas.microsoft.com/office/powerpoint/2010/main" val="32685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Sclerosis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an autoimmune disorder that causes damage to the myelin sheath, the protective covering surrounding nerve cells. When they are damaged, nerve signals slow down or stop</a:t>
            </a:r>
          </a:p>
          <a:p>
            <a:r>
              <a:rPr lang="en-US" dirty="0" smtClean="0"/>
              <a:t>Symptoms vary according to what nerves are damaged</a:t>
            </a:r>
          </a:p>
          <a:p>
            <a:pPr lvl="1"/>
            <a:r>
              <a:rPr lang="en-US" dirty="0" smtClean="0"/>
              <a:t>They can include muscle spasms, double vision, facial pain, numbness, tingling, hearing loss or slurred speech</a:t>
            </a:r>
          </a:p>
          <a:p>
            <a:r>
              <a:rPr lang="en-US" dirty="0" smtClean="0"/>
              <a:t>MS affects over 350,000 people in the US</a:t>
            </a:r>
          </a:p>
          <a:p>
            <a:r>
              <a:rPr lang="en-US" dirty="0" smtClean="0"/>
              <a:t>There is no known cure for MS</a:t>
            </a:r>
          </a:p>
          <a:p>
            <a:pPr lvl="1"/>
            <a:r>
              <a:rPr lang="en-US" dirty="0" smtClean="0"/>
              <a:t>Therapies can slow the disease </a:t>
            </a:r>
          </a:p>
          <a:p>
            <a:pPr lvl="1"/>
            <a:r>
              <a:rPr lang="en-US" dirty="0" smtClean="0"/>
              <a:t>The main function of treatment is to </a:t>
            </a:r>
          </a:p>
          <a:p>
            <a:pPr marL="393192" lvl="1" indent="0">
              <a:buNone/>
            </a:pPr>
            <a:r>
              <a:rPr lang="en-US" dirty="0" smtClean="0"/>
              <a:t>    control symptoms and lead a normal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lifestyle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20669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3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  <a:hlinkClick r:id="rId2"/>
              </a:rPr>
              <a:t>http://www.thebody.com/content/art1788.html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hlinkClick r:id="rId3"/>
              </a:rPr>
              <a:t>http://faculty.ccbcmd.edu/courses/bio141/lecguide/unit4/innate/pamps.html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http://click4biology.info/c4b/6/hum6.3.htm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http://www.biology-online.org/1/11_cell_defense_2.htm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http://library.thinkquest.org/C004367/be7.shtml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http://www.nobelprize.org/educational/medicine/immunity//immune-detail.html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http://www.ncbi.nlm.nih.gov/pubmedhealth/PMH0001747/</a:t>
            </a:r>
            <a:endParaRPr lang="en-US" dirty="0" smtClean="0"/>
          </a:p>
          <a:p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www.mayoclinic.com/health/hiv-aids/DS00005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function is to use many different types of cells to protect the body from bacterial, parasitic, fungal and viral infections and prevent the growth of tumors</a:t>
            </a:r>
          </a:p>
          <a:p>
            <a:r>
              <a:rPr lang="en-US" dirty="0" smtClean="0"/>
              <a:t>These cells can engulf bacteria, kill parasites and tumor cells, and kill viral-infected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Marrow</a:t>
            </a:r>
          </a:p>
          <a:p>
            <a:pPr lvl="1"/>
            <a:r>
              <a:rPr lang="en-US" dirty="0" smtClean="0"/>
              <a:t>Hematopoiesis </a:t>
            </a:r>
            <a:r>
              <a:rPr lang="en-US" dirty="0" smtClean="0"/>
              <a:t>forms all of the cells of the immune system from bone marrow</a:t>
            </a:r>
          </a:p>
          <a:p>
            <a:r>
              <a:rPr lang="en-US" dirty="0" smtClean="0"/>
              <a:t>Thymus</a:t>
            </a:r>
          </a:p>
          <a:p>
            <a:pPr lvl="1"/>
            <a:r>
              <a:rPr lang="en-US" dirty="0" smtClean="0"/>
              <a:t>Produce mature T cells</a:t>
            </a:r>
            <a:endParaRPr lang="en-US" dirty="0" smtClean="0"/>
          </a:p>
          <a:p>
            <a:r>
              <a:rPr lang="en-US" dirty="0" smtClean="0"/>
              <a:t>Spleen</a:t>
            </a:r>
          </a:p>
          <a:p>
            <a:pPr lvl="1"/>
            <a:r>
              <a:rPr lang="en-US" dirty="0" smtClean="0"/>
              <a:t>Provides a filter for blood</a:t>
            </a:r>
            <a:endParaRPr lang="en-US" dirty="0" smtClean="0"/>
          </a:p>
          <a:p>
            <a:r>
              <a:rPr lang="en-US" dirty="0" smtClean="0"/>
              <a:t>Lymph </a:t>
            </a:r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Functions as a filter for the bodily fluid, lymph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 recognizes pathogens by </a:t>
            </a:r>
            <a:r>
              <a:rPr lang="en-US" dirty="0"/>
              <a:t>recognizing molecules unique to groups of related microorganisms and are not associated with human </a:t>
            </a:r>
            <a:r>
              <a:rPr lang="en-US" dirty="0" smtClean="0"/>
              <a:t>cells 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unique microbial molecules are called pathogen-associated molecular patterns or </a:t>
            </a:r>
            <a:r>
              <a:rPr lang="en-US" dirty="0" smtClean="0"/>
              <a:t>PAMPs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dditionally, </a:t>
            </a:r>
            <a:r>
              <a:rPr lang="en-US" dirty="0"/>
              <a:t>unique molecules displayed on stressed, injured, infected, or transformed human cells also be recognized as a part of innate </a:t>
            </a:r>
            <a:r>
              <a:rPr lang="en-US" dirty="0" smtClean="0"/>
              <a:t>immunity 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are often referred to as damage-associated molecular patterns or DAMP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Antigens</a:t>
            </a:r>
          </a:p>
          <a:p>
            <a:pPr lvl="1"/>
            <a:r>
              <a:rPr lang="en-US" dirty="0" smtClean="0"/>
              <a:t>This is often used to describe something that has infected the body</a:t>
            </a:r>
          </a:p>
          <a:p>
            <a:pPr lvl="1"/>
            <a:r>
              <a:rPr lang="en-US" dirty="0" smtClean="0"/>
              <a:t>It is also often named as a </a:t>
            </a:r>
            <a:r>
              <a:rPr lang="en-US" dirty="0"/>
              <a:t>molecule (protein, glycoprotein, lipoprotein or polysaccharide) on the outer surface of a cell</a:t>
            </a:r>
            <a:endParaRPr lang="en-US" dirty="0" smtClean="0"/>
          </a:p>
          <a:p>
            <a:r>
              <a:rPr lang="en-US" dirty="0" smtClean="0"/>
              <a:t>Antibodies</a:t>
            </a:r>
          </a:p>
          <a:p>
            <a:pPr lvl="1"/>
            <a:r>
              <a:rPr lang="en-US" dirty="0" smtClean="0"/>
              <a:t>Antibodies are proteins </a:t>
            </a:r>
            <a:r>
              <a:rPr lang="en-US" dirty="0"/>
              <a:t>secreted from lymphocytes that destroy pathogen and antigen </a:t>
            </a:r>
            <a:r>
              <a:rPr lang="en-US" dirty="0" smtClean="0"/>
              <a:t>infections</a:t>
            </a:r>
          </a:p>
          <a:p>
            <a:pPr lvl="1"/>
            <a:r>
              <a:rPr lang="en-US" dirty="0" smtClean="0"/>
              <a:t>They bind specifically to an antigen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Innate Immunity</a:t>
            </a:r>
          </a:p>
          <a:p>
            <a:pPr lvl="1"/>
            <a:r>
              <a:rPr lang="en-US" dirty="0" smtClean="0"/>
              <a:t>This prevents the entry of microorganisms into tissue, or if they have gained entry, destroying them before the disease occurs</a:t>
            </a:r>
          </a:p>
          <a:p>
            <a:pPr lvl="1"/>
            <a:r>
              <a:rPr lang="en-US" dirty="0" smtClean="0"/>
              <a:t>Examples of this include skin, mucous membranes, coughing and vomiting</a:t>
            </a:r>
          </a:p>
          <a:p>
            <a:r>
              <a:rPr lang="en-US" dirty="0" smtClean="0"/>
              <a:t>Acquired Immunity</a:t>
            </a:r>
          </a:p>
          <a:p>
            <a:pPr lvl="1"/>
            <a:r>
              <a:rPr lang="en-US" dirty="0" smtClean="0"/>
              <a:t>This is also called adaptive immunity because the immune system adapts to certain infections</a:t>
            </a:r>
          </a:p>
          <a:p>
            <a:pPr lvl="1"/>
            <a:r>
              <a:rPr lang="en-US" dirty="0"/>
              <a:t>Examples include </a:t>
            </a:r>
            <a:r>
              <a:rPr lang="en-US" dirty="0" smtClean="0"/>
              <a:t>immunological recognition, self/non-self discrimination, immunological specificity, and immunological memory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Immunity</a:t>
            </a:r>
          </a:p>
          <a:p>
            <a:pPr lvl="1"/>
            <a:r>
              <a:rPr lang="en-US" dirty="0" smtClean="0"/>
              <a:t>This is the process of injecting dead or weakened antigens into the body.  The body kills the pathogens and stores the T cells as memory cells to prevent the body from being infected by that antigen again</a:t>
            </a:r>
          </a:p>
          <a:p>
            <a:pPr lvl="1"/>
            <a:r>
              <a:rPr lang="en-US" dirty="0" smtClean="0"/>
              <a:t>Example:  vaccines</a:t>
            </a:r>
          </a:p>
          <a:p>
            <a:r>
              <a:rPr lang="en-US" dirty="0" smtClean="0"/>
              <a:t>Passive Immunity</a:t>
            </a:r>
          </a:p>
          <a:p>
            <a:pPr lvl="1"/>
            <a:r>
              <a:rPr lang="en-US" dirty="0" smtClean="0"/>
              <a:t>This is immunity to particular pathogens that has been passed on from parent to offspring</a:t>
            </a:r>
          </a:p>
          <a:p>
            <a:pPr lvl="1"/>
            <a:r>
              <a:rPr lang="en-US" dirty="0" smtClean="0"/>
              <a:t>Example:  antibodies in mother’s milk and placenta passed on to the baby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Humoral</a:t>
            </a:r>
            <a:r>
              <a:rPr lang="en-US" dirty="0" smtClean="0"/>
              <a:t> Immunity</a:t>
            </a:r>
          </a:p>
          <a:p>
            <a:pPr lvl="1"/>
            <a:r>
              <a:rPr lang="en-US" dirty="0" smtClean="0"/>
              <a:t>This deals with infections in the blood and body tissue</a:t>
            </a:r>
          </a:p>
          <a:p>
            <a:pPr lvl="1"/>
            <a:r>
              <a:rPr lang="en-US" dirty="0" smtClean="0"/>
              <a:t>It’s managed mainly by B cells with help from T cells</a:t>
            </a:r>
          </a:p>
          <a:p>
            <a:pPr lvl="1"/>
            <a:r>
              <a:rPr lang="en-US" dirty="0" smtClean="0"/>
              <a:t>It is also called the antibody-mediated system because it uses antibodies</a:t>
            </a:r>
            <a:endParaRPr lang="en-US" dirty="0" smtClean="0"/>
          </a:p>
          <a:p>
            <a:r>
              <a:rPr lang="en-US" dirty="0" smtClean="0"/>
              <a:t>Cell-mediated Immunity</a:t>
            </a:r>
          </a:p>
          <a:p>
            <a:pPr lvl="1"/>
            <a:r>
              <a:rPr lang="en-US" dirty="0" smtClean="0"/>
              <a:t>This deals with already infected body cells</a:t>
            </a:r>
          </a:p>
          <a:p>
            <a:pPr lvl="1"/>
            <a:r>
              <a:rPr lang="en-US" dirty="0" smtClean="0"/>
              <a:t>It’s managed by T cells</a:t>
            </a:r>
          </a:p>
          <a:p>
            <a:pPr lvl="1"/>
            <a:r>
              <a:rPr lang="en-US" dirty="0" smtClean="0"/>
              <a:t>Cytotoxic T cells recognize infected cells and destroy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 Lymphocytes</a:t>
            </a:r>
          </a:p>
          <a:p>
            <a:pPr lvl="1"/>
            <a:r>
              <a:rPr lang="en-US" dirty="0" smtClean="0"/>
              <a:t>The B cell searches for an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an antigen matching its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receptors and when it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connects, a signal is set off</a:t>
            </a:r>
          </a:p>
          <a:p>
            <a:pPr lvl="1"/>
            <a:r>
              <a:rPr lang="en-US" dirty="0" smtClean="0"/>
              <a:t>When it also finds proteins produced by helper T cells, it becomes fully activated and divides creating plasma cells and B memory cells</a:t>
            </a:r>
          </a:p>
          <a:p>
            <a:pPr lvl="1"/>
            <a:r>
              <a:rPr lang="en-US" dirty="0" smtClean="0"/>
              <a:t>The plasma cell releases antibodies to destroy invaders</a:t>
            </a:r>
          </a:p>
          <a:p>
            <a:pPr lvl="1"/>
            <a:r>
              <a:rPr lang="en-US" dirty="0" smtClean="0"/>
              <a:t>The memory cell has a longer life span allowing it to “remember” certain invaders providing for a faster response time to destroy the invader the second time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1"/>
          <a:stretch/>
        </p:blipFill>
        <p:spPr bwMode="auto">
          <a:xfrm>
            <a:off x="5105400" y="990600"/>
            <a:ext cx="3688555" cy="2659609"/>
          </a:xfrm>
          <a:prstGeom prst="snip1Rect">
            <a:avLst>
              <a:gd name="adj" fmla="val 368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5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855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Immune System</vt:lpstr>
      <vt:lpstr>Functions</vt:lpstr>
      <vt:lpstr>Major Organs</vt:lpstr>
      <vt:lpstr>Pathogens</vt:lpstr>
      <vt:lpstr>Pathogens</vt:lpstr>
      <vt:lpstr>Immunity</vt:lpstr>
      <vt:lpstr>Immunity</vt:lpstr>
      <vt:lpstr>Immunity</vt:lpstr>
      <vt:lpstr>Lymphocytes</vt:lpstr>
      <vt:lpstr>Lymphocytes</vt:lpstr>
      <vt:lpstr>Antibiotics</vt:lpstr>
      <vt:lpstr>HIV/AIDS</vt:lpstr>
      <vt:lpstr>Multiple Sclerosis 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Joe Cech</dc:creator>
  <cp:lastModifiedBy>Doug</cp:lastModifiedBy>
  <cp:revision>14</cp:revision>
  <dcterms:created xsi:type="dcterms:W3CDTF">2012-03-05T18:12:04Z</dcterms:created>
  <dcterms:modified xsi:type="dcterms:W3CDTF">2012-04-24T05:38:20Z</dcterms:modified>
</cp:coreProperties>
</file>