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4" r:id="rId10"/>
    <p:sldId id="265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8E7A-7773-4F56-BC12-727BAA3B0316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5A817-70B2-4EC7-89CE-365D53A39E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8E7A-7773-4F56-BC12-727BAA3B0316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5A817-70B2-4EC7-89CE-365D53A39E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8E7A-7773-4F56-BC12-727BAA3B0316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5A817-70B2-4EC7-89CE-365D53A39E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8E7A-7773-4F56-BC12-727BAA3B0316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5A817-70B2-4EC7-89CE-365D53A39E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8E7A-7773-4F56-BC12-727BAA3B0316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5A817-70B2-4EC7-89CE-365D53A39E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8E7A-7773-4F56-BC12-727BAA3B0316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5A817-70B2-4EC7-89CE-365D53A39E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8E7A-7773-4F56-BC12-727BAA3B0316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5A817-70B2-4EC7-89CE-365D53A39E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8E7A-7773-4F56-BC12-727BAA3B0316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5A817-70B2-4EC7-89CE-365D53A39E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8E7A-7773-4F56-BC12-727BAA3B0316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5A817-70B2-4EC7-89CE-365D53A39E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8E7A-7773-4F56-BC12-727BAA3B0316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5A817-70B2-4EC7-89CE-365D53A39E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8E7A-7773-4F56-BC12-727BAA3B0316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E5A817-70B2-4EC7-89CE-365D53A39EE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458E7A-7773-4F56-BC12-727BAA3B0316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E5A817-70B2-4EC7-89CE-365D53A39EE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yoclinic.com/health/scoliosis/DS00194" TargetMode="External"/><Relationship Id="rId3" Type="http://schemas.openxmlformats.org/officeDocument/2006/relationships/hyperlink" Target="http://diane-ursu.suite101.com/functions-of-bone-a158878" TargetMode="External"/><Relationship Id="rId7" Type="http://schemas.openxmlformats.org/officeDocument/2006/relationships/hyperlink" Target="http://www.ncbi.nlm.nih.gov/pubmedhealth/PMH0001400/" TargetMode="External"/><Relationship Id="rId2" Type="http://schemas.openxmlformats.org/officeDocument/2006/relationships/hyperlink" Target="http://www.livestrong.com/article/115165-functions-skeleto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iffsnotes.com/study_guide/Skeletons-in-Animals.topicArticleId-8741,articleId-8716.html" TargetMode="External"/><Relationship Id="rId5" Type="http://schemas.openxmlformats.org/officeDocument/2006/relationships/hyperlink" Target="http://www.sportingperformance.co.uk/skeletalandmuscular.htm" TargetMode="External"/><Relationship Id="rId4" Type="http://schemas.openxmlformats.org/officeDocument/2006/relationships/hyperlink" Target="http://www.brianmac.co.uk/physiol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Skeletal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Douglas </a:t>
            </a:r>
            <a:r>
              <a:rPr lang="en-US" dirty="0" err="1" smtClean="0"/>
              <a:t>Todey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34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Scoliosis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This is a sideways curvature of the </a:t>
            </a:r>
          </a:p>
          <a:p>
            <a:pPr marL="0" indent="0">
              <a:buNone/>
            </a:pPr>
            <a:r>
              <a:rPr lang="en-US" dirty="0" smtClean="0"/>
              <a:t>    spine that normally occurs during </a:t>
            </a:r>
          </a:p>
          <a:p>
            <a:pPr marL="0" indent="0">
              <a:buNone/>
            </a:pPr>
            <a:r>
              <a:rPr lang="en-US" dirty="0" smtClean="0"/>
              <a:t>    the growth spurt before puberty </a:t>
            </a:r>
          </a:p>
          <a:p>
            <a:r>
              <a:rPr lang="en-US" dirty="0" smtClean="0"/>
              <a:t>Symptoms include uneven shoulders,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uneven waist, or one hip being higher than the other</a:t>
            </a:r>
          </a:p>
          <a:p>
            <a:r>
              <a:rPr lang="en-US" dirty="0" smtClean="0"/>
              <a:t>Approximately 2-4% of people worldwide have scoliosis</a:t>
            </a:r>
          </a:p>
          <a:p>
            <a:r>
              <a:rPr lang="en-US" dirty="0" smtClean="0"/>
              <a:t>Most cases will have mild curves and will only require a brace, but sometimes surgery will be needed to straighten the spine.  The most common form of surgery is spinal fusion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780" y="1219200"/>
            <a:ext cx="2280745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3664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http://www.livestrong.com/article/115165-functions-skeleton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diane-ursu.suite101.com/functions-of-bone-a158878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www.brianmac.co.uk/physiol.htm</a:t>
            </a:r>
            <a:endParaRPr lang="en-US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www.sportingperformance.co.uk/skeletalandmuscular.htm</a:t>
            </a:r>
            <a:endParaRPr lang="en-US" dirty="0" smtClean="0"/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www.cliffsnotes.com/study_guide/Skeletons-in-Animals.topicArticleId-8741,articleId-8716.html</a:t>
            </a:r>
            <a:endParaRPr lang="en-US" dirty="0" smtClean="0"/>
          </a:p>
          <a:p>
            <a:r>
              <a:rPr lang="en-US" dirty="0">
                <a:hlinkClick r:id="rId7"/>
              </a:rPr>
              <a:t>http://www.ncbi.nlm.nih.gov/pubmedhealth/PMH0001400</a:t>
            </a:r>
            <a:r>
              <a:rPr lang="en-US" dirty="0" smtClean="0">
                <a:hlinkClick r:id="rId7"/>
              </a:rPr>
              <a:t>/</a:t>
            </a:r>
            <a:endParaRPr lang="en-US" dirty="0" smtClean="0"/>
          </a:p>
          <a:p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www.mayoclinic.com/health/scoliosis/DS00194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614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shape to the human body</a:t>
            </a:r>
          </a:p>
          <a:p>
            <a:r>
              <a:rPr lang="en-US" dirty="0" smtClean="0"/>
              <a:t>Support the body and hold internal organs in their place </a:t>
            </a:r>
          </a:p>
          <a:p>
            <a:r>
              <a:rPr lang="en-US" dirty="0" smtClean="0"/>
              <a:t>Work with the muscular system to create bodily movement</a:t>
            </a:r>
          </a:p>
          <a:p>
            <a:r>
              <a:rPr lang="en-US" dirty="0" smtClean="0"/>
              <a:t>Protect vital organs</a:t>
            </a:r>
          </a:p>
          <a:p>
            <a:r>
              <a:rPr lang="en-US" dirty="0" smtClean="0"/>
              <a:t>Store and produce red blood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184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Bones</a:t>
            </a:r>
          </a:p>
          <a:p>
            <a:pPr lvl="1"/>
            <a:r>
              <a:rPr lang="en-US" dirty="0" smtClean="0"/>
              <a:t>Support, protect, and allow the body to move about</a:t>
            </a:r>
          </a:p>
          <a:p>
            <a:pPr lvl="1"/>
            <a:r>
              <a:rPr lang="en-US" dirty="0" smtClean="0"/>
              <a:t>Allow red blood cells to form</a:t>
            </a:r>
          </a:p>
          <a:p>
            <a:pPr lvl="1"/>
            <a:r>
              <a:rPr lang="en-US" dirty="0" smtClean="0"/>
              <a:t>Osteocytes release calcium into the blood and build bone matrix from excess blood calcium</a:t>
            </a:r>
          </a:p>
          <a:p>
            <a:r>
              <a:rPr lang="en-US" dirty="0" smtClean="0"/>
              <a:t>Ligaments</a:t>
            </a:r>
          </a:p>
          <a:p>
            <a:pPr lvl="1"/>
            <a:r>
              <a:rPr lang="en-US" dirty="0" smtClean="0"/>
              <a:t>These are tough fibrous bands of tissue that connect bones together and stabilize joints</a:t>
            </a:r>
          </a:p>
          <a:p>
            <a:pPr lvl="1"/>
            <a:r>
              <a:rPr lang="en-US" dirty="0" smtClean="0"/>
              <a:t>They also prevent excessive movement of joints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119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Movement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Muscles</a:t>
            </a:r>
          </a:p>
          <a:p>
            <a:pPr lvl="1"/>
            <a:r>
              <a:rPr lang="en-US" dirty="0" smtClean="0"/>
              <a:t>Skeletal muscle are attached to bone and allow the body to move </a:t>
            </a:r>
          </a:p>
          <a:p>
            <a:pPr lvl="1"/>
            <a:r>
              <a:rPr lang="en-US" dirty="0" smtClean="0"/>
              <a:t>Muscles generate the force for movement</a:t>
            </a:r>
          </a:p>
          <a:p>
            <a:r>
              <a:rPr lang="en-US" dirty="0" smtClean="0"/>
              <a:t>Tendons</a:t>
            </a:r>
          </a:p>
          <a:p>
            <a:pPr lvl="1"/>
            <a:r>
              <a:rPr lang="en-US" dirty="0" smtClean="0"/>
              <a:t>Tendons connect the end of a muscle to the bone </a:t>
            </a:r>
          </a:p>
          <a:p>
            <a:pPr lvl="1"/>
            <a:r>
              <a:rPr lang="en-US" dirty="0" smtClean="0"/>
              <a:t>They sometimes run across joints and contribute to the range of movement of the joint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647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Hydrostatic Skeleton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water-based skeleton</a:t>
            </a:r>
          </a:p>
          <a:p>
            <a:r>
              <a:rPr lang="en-US" dirty="0" smtClean="0"/>
              <a:t>These do not have hard structures, instead, the muscles surround a fluid-filled body cavity</a:t>
            </a:r>
          </a:p>
          <a:p>
            <a:pPr lvl="1"/>
            <a:r>
              <a:rPr lang="en-US" dirty="0"/>
              <a:t>Example:  worms</a:t>
            </a:r>
          </a:p>
          <a:p>
            <a:pPr lvl="1"/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733800"/>
            <a:ext cx="2571750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4829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Exoskeleton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/>
              <a:t>is a hard, protective covering that covers the entire organism</a:t>
            </a:r>
          </a:p>
          <a:p>
            <a:pPr lvl="1"/>
            <a:r>
              <a:rPr lang="en-US" dirty="0"/>
              <a:t>Example:  clams</a:t>
            </a:r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214812"/>
            <a:ext cx="197167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124200"/>
            <a:ext cx="250507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3544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Endoskeleton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/>
              <a:t>system is a framework of </a:t>
            </a:r>
          </a:p>
          <a:p>
            <a:pPr marL="0" indent="0">
              <a:buNone/>
            </a:pPr>
            <a:r>
              <a:rPr lang="en-US" dirty="0" smtClean="0"/>
              <a:t>    bones </a:t>
            </a:r>
            <a:r>
              <a:rPr lang="en-US" dirty="0"/>
              <a:t>and cartilage that is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inside </a:t>
            </a:r>
            <a:r>
              <a:rPr lang="en-US" dirty="0"/>
              <a:t>the </a:t>
            </a:r>
            <a:r>
              <a:rPr lang="en-US" dirty="0" smtClean="0"/>
              <a:t>organism</a:t>
            </a:r>
          </a:p>
          <a:p>
            <a:pPr lvl="1"/>
            <a:r>
              <a:rPr lang="en-US" dirty="0"/>
              <a:t>Example:  humans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371600"/>
            <a:ext cx="2528887" cy="4495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998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Bone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6009" r="14870" b="44887"/>
          <a:stretch/>
        </p:blipFill>
        <p:spPr>
          <a:xfrm>
            <a:off x="2209800" y="2057400"/>
            <a:ext cx="4643763" cy="3886201"/>
          </a:xfrm>
        </p:spPr>
      </p:pic>
    </p:spTree>
    <p:extLst>
      <p:ext uri="{BB962C8B-B14F-4D97-AF65-F5344CB8AC3E}">
        <p14:creationId xmlns:p14="http://schemas.microsoft.com/office/powerpoint/2010/main" val="101356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Osteoporosis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is a condition in which bones </a:t>
            </a:r>
          </a:p>
          <a:p>
            <a:pPr marL="0" indent="0">
              <a:buNone/>
            </a:pPr>
            <a:r>
              <a:rPr lang="en-US" dirty="0" smtClean="0"/>
              <a:t>    become brittle and weak due to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extensive loss of bone tissue</a:t>
            </a:r>
          </a:p>
          <a:p>
            <a:r>
              <a:rPr lang="en-US" dirty="0" smtClean="0"/>
              <a:t>In the early stages, there are no symptoms, but in later stages symptoms include bone tenderness, fractures, loss of height, low back pain and neck pain</a:t>
            </a:r>
          </a:p>
          <a:p>
            <a:r>
              <a:rPr lang="en-US" dirty="0" smtClean="0"/>
              <a:t>1 out of 5 women in the US have osteoporosis</a:t>
            </a:r>
          </a:p>
          <a:p>
            <a:r>
              <a:rPr lang="en-US" dirty="0" smtClean="0"/>
              <a:t>Treatment options include some types of medication, exercising more and eating foods high in calcium and Vitamin D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9906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158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1708</TotalTime>
  <Words>389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Skeletal System</vt:lpstr>
      <vt:lpstr>Functions</vt:lpstr>
      <vt:lpstr>Human Movement</vt:lpstr>
      <vt:lpstr>Human Movement</vt:lpstr>
      <vt:lpstr>Hydrostatic Skeleton</vt:lpstr>
      <vt:lpstr>Exoskeleton</vt:lpstr>
      <vt:lpstr>Endoskeleton</vt:lpstr>
      <vt:lpstr>Long Bone</vt:lpstr>
      <vt:lpstr>Osteoporosis</vt:lpstr>
      <vt:lpstr>Scoliosis</vt:lpstr>
      <vt:lpstr>Sources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Skeletal System</dc:title>
  <dc:creator>Doug</dc:creator>
  <cp:lastModifiedBy>Doug</cp:lastModifiedBy>
  <cp:revision>10</cp:revision>
  <dcterms:created xsi:type="dcterms:W3CDTF">2012-04-21T21:25:32Z</dcterms:created>
  <dcterms:modified xsi:type="dcterms:W3CDTF">2012-04-26T05:27:23Z</dcterms:modified>
</cp:coreProperties>
</file>