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8" r:id="rId20"/>
    <p:sldId id="277" r:id="rId21"/>
    <p:sldId id="276" r:id="rId22"/>
    <p:sldId id="279" r:id="rId23"/>
    <p:sldId id="280" r:id="rId24"/>
    <p:sldId id="272" r:id="rId25"/>
    <p:sldId id="281" r:id="rId26"/>
    <p:sldId id="282" r:id="rId27"/>
    <p:sldId id="283" r:id="rId28"/>
    <p:sldId id="284" r:id="rId29"/>
    <p:sldId id="285" r:id="rId30"/>
    <p:sldId id="286" r:id="rId31"/>
    <p:sldId id="288" r:id="rId32"/>
    <p:sldId id="289" r:id="rId33"/>
    <p:sldId id="290" r:id="rId34"/>
    <p:sldId id="287"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3" r:id="rId57"/>
    <p:sldId id="314" r:id="rId58"/>
    <p:sldId id="315" r:id="rId59"/>
    <p:sldId id="316" r:id="rId60"/>
    <p:sldId id="317" r:id="rId61"/>
    <p:sldId id="318" r:id="rId62"/>
    <p:sldId id="319" r:id="rId63"/>
    <p:sldId id="320" r:id="rId64"/>
    <p:sldId id="321"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50" r:id="rId92"/>
    <p:sldId id="351" r:id="rId93"/>
    <p:sldId id="352" r:id="rId94"/>
    <p:sldId id="353" r:id="rId95"/>
    <p:sldId id="354" r:id="rId96"/>
    <p:sldId id="355" r:id="rId97"/>
    <p:sldId id="349"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p:scale>
          <a:sx n="66" d="100"/>
          <a:sy n="66" d="100"/>
        </p:scale>
        <p:origin x="-1494" y="-180"/>
      </p:cViewPr>
      <p:guideLst>
        <p:guide orient="horz" pos="2160"/>
        <p:guide pos="2880"/>
      </p:guideLst>
    </p:cSldViewPr>
  </p:slideViewPr>
  <p:outlineViewPr>
    <p:cViewPr>
      <p:scale>
        <a:sx n="33" d="100"/>
        <a:sy n="33" d="100"/>
      </p:scale>
      <p:origin x="0" y="79986"/>
    </p:cViewPr>
  </p:outlineViewPr>
  <p:notesTextViewPr>
    <p:cViewPr>
      <p:scale>
        <a:sx n="1" d="1"/>
        <a:sy n="1" d="1"/>
      </p:scale>
      <p:origin x="0" y="0"/>
    </p:cViewPr>
  </p:notesTextViewPr>
  <p:sorterViewPr>
    <p:cViewPr>
      <p:scale>
        <a:sx n="100" d="100"/>
        <a:sy n="100" d="100"/>
      </p:scale>
      <p:origin x="0" y="162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76887C-E1C6-46A2-9312-BAB13D470818}" type="datetimeFigureOut">
              <a:rPr lang="en-US" smtClean="0"/>
              <a:pPr/>
              <a:t>4/25/2012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A2CBE9-19B2-4516-A435-72D66E4C42E0}" type="slidenum">
              <a:rPr lang="en-US" smtClean="0"/>
              <a:pPr/>
              <a:t>‹#›</a:t>
            </a:fld>
            <a:endParaRPr lang="en-US"/>
          </a:p>
        </p:txBody>
      </p:sp>
    </p:spTree>
    <p:extLst>
      <p:ext uri="{BB962C8B-B14F-4D97-AF65-F5344CB8AC3E}">
        <p14:creationId xmlns:p14="http://schemas.microsoft.com/office/powerpoint/2010/main" val="2903148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2CBE9-19B2-4516-A435-72D66E4C42E0}" type="slidenum">
              <a:rPr lang="en-US" smtClean="0"/>
              <a:pPr/>
              <a:t>23</a:t>
            </a:fld>
            <a:endParaRPr lang="en-US"/>
          </a:p>
        </p:txBody>
      </p:sp>
    </p:spTree>
    <p:extLst>
      <p:ext uri="{BB962C8B-B14F-4D97-AF65-F5344CB8AC3E}">
        <p14:creationId xmlns:p14="http://schemas.microsoft.com/office/powerpoint/2010/main" val="155636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E5EE3D-C3FC-4C89-AEBD-F46E8712FFD4}"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2B9A-5ADA-42ED-AB4E-967E1E286DE0}" type="slidenum">
              <a:rPr lang="en-US" smtClean="0"/>
              <a:pPr/>
              <a:t>‹#›</a:t>
            </a:fld>
            <a:endParaRPr lang="en-US"/>
          </a:p>
        </p:txBody>
      </p:sp>
    </p:spTree>
    <p:extLst>
      <p:ext uri="{BB962C8B-B14F-4D97-AF65-F5344CB8AC3E}">
        <p14:creationId xmlns:p14="http://schemas.microsoft.com/office/powerpoint/2010/main" val="248336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5EE3D-C3FC-4C89-AEBD-F46E8712FFD4}"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2B9A-5ADA-42ED-AB4E-967E1E286DE0}" type="slidenum">
              <a:rPr lang="en-US" smtClean="0"/>
              <a:pPr/>
              <a:t>‹#›</a:t>
            </a:fld>
            <a:endParaRPr lang="en-US"/>
          </a:p>
        </p:txBody>
      </p:sp>
    </p:spTree>
    <p:extLst>
      <p:ext uri="{BB962C8B-B14F-4D97-AF65-F5344CB8AC3E}">
        <p14:creationId xmlns:p14="http://schemas.microsoft.com/office/powerpoint/2010/main" val="284829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5EE3D-C3FC-4C89-AEBD-F46E8712FFD4}"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2B9A-5ADA-42ED-AB4E-967E1E286DE0}" type="slidenum">
              <a:rPr lang="en-US" smtClean="0"/>
              <a:pPr/>
              <a:t>‹#›</a:t>
            </a:fld>
            <a:endParaRPr lang="en-US"/>
          </a:p>
        </p:txBody>
      </p:sp>
    </p:spTree>
    <p:extLst>
      <p:ext uri="{BB962C8B-B14F-4D97-AF65-F5344CB8AC3E}">
        <p14:creationId xmlns:p14="http://schemas.microsoft.com/office/powerpoint/2010/main" val="408192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5EE3D-C3FC-4C89-AEBD-F46E8712FFD4}"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2B9A-5ADA-42ED-AB4E-967E1E286DE0}" type="slidenum">
              <a:rPr lang="en-US" smtClean="0"/>
              <a:pPr/>
              <a:t>‹#›</a:t>
            </a:fld>
            <a:endParaRPr lang="en-US"/>
          </a:p>
        </p:txBody>
      </p:sp>
    </p:spTree>
    <p:extLst>
      <p:ext uri="{BB962C8B-B14F-4D97-AF65-F5344CB8AC3E}">
        <p14:creationId xmlns:p14="http://schemas.microsoft.com/office/powerpoint/2010/main" val="32829954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5EE3D-C3FC-4C89-AEBD-F46E8712FFD4}" type="datetimeFigureOut">
              <a:rPr lang="en-US" smtClean="0"/>
              <a:pPr/>
              <a:t>4/25/2012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2B9A-5ADA-42ED-AB4E-967E1E286DE0}" type="slidenum">
              <a:rPr lang="en-US" smtClean="0"/>
              <a:pPr/>
              <a:t>‹#›</a:t>
            </a:fld>
            <a:endParaRPr lang="en-US"/>
          </a:p>
        </p:txBody>
      </p:sp>
    </p:spTree>
    <p:extLst>
      <p:ext uri="{BB962C8B-B14F-4D97-AF65-F5344CB8AC3E}">
        <p14:creationId xmlns:p14="http://schemas.microsoft.com/office/powerpoint/2010/main" val="862774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E5EE3D-C3FC-4C89-AEBD-F46E8712FFD4}" type="datetimeFigureOut">
              <a:rPr lang="en-US" smtClean="0"/>
              <a:pPr/>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B2B9A-5ADA-42ED-AB4E-967E1E286DE0}" type="slidenum">
              <a:rPr lang="en-US" smtClean="0"/>
              <a:pPr/>
              <a:t>‹#›</a:t>
            </a:fld>
            <a:endParaRPr lang="en-US"/>
          </a:p>
        </p:txBody>
      </p:sp>
    </p:spTree>
    <p:extLst>
      <p:ext uri="{BB962C8B-B14F-4D97-AF65-F5344CB8AC3E}">
        <p14:creationId xmlns:p14="http://schemas.microsoft.com/office/powerpoint/2010/main" val="81336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E5EE3D-C3FC-4C89-AEBD-F46E8712FFD4}" type="datetimeFigureOut">
              <a:rPr lang="en-US" smtClean="0"/>
              <a:pPr/>
              <a:t>4/25/2012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9B2B9A-5ADA-42ED-AB4E-967E1E286DE0}" type="slidenum">
              <a:rPr lang="en-US" smtClean="0"/>
              <a:pPr/>
              <a:t>‹#›</a:t>
            </a:fld>
            <a:endParaRPr lang="en-US"/>
          </a:p>
        </p:txBody>
      </p:sp>
    </p:spTree>
    <p:extLst>
      <p:ext uri="{BB962C8B-B14F-4D97-AF65-F5344CB8AC3E}">
        <p14:creationId xmlns:p14="http://schemas.microsoft.com/office/powerpoint/2010/main" val="120486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E5EE3D-C3FC-4C89-AEBD-F46E8712FFD4}" type="datetimeFigureOut">
              <a:rPr lang="en-US" smtClean="0"/>
              <a:pPr/>
              <a:t>4/25/2012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9B2B9A-5ADA-42ED-AB4E-967E1E286DE0}" type="slidenum">
              <a:rPr lang="en-US" smtClean="0"/>
              <a:pPr/>
              <a:t>‹#›</a:t>
            </a:fld>
            <a:endParaRPr lang="en-US"/>
          </a:p>
        </p:txBody>
      </p:sp>
    </p:spTree>
    <p:extLst>
      <p:ext uri="{BB962C8B-B14F-4D97-AF65-F5344CB8AC3E}">
        <p14:creationId xmlns:p14="http://schemas.microsoft.com/office/powerpoint/2010/main" val="65372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5EE3D-C3FC-4C89-AEBD-F46E8712FFD4}" type="datetimeFigureOut">
              <a:rPr lang="en-US" smtClean="0"/>
              <a:pPr/>
              <a:t>4/25/2012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9B2B9A-5ADA-42ED-AB4E-967E1E286DE0}" type="slidenum">
              <a:rPr lang="en-US" smtClean="0"/>
              <a:pPr/>
              <a:t>‹#›</a:t>
            </a:fld>
            <a:endParaRPr lang="en-US"/>
          </a:p>
        </p:txBody>
      </p:sp>
    </p:spTree>
    <p:extLst>
      <p:ext uri="{BB962C8B-B14F-4D97-AF65-F5344CB8AC3E}">
        <p14:creationId xmlns:p14="http://schemas.microsoft.com/office/powerpoint/2010/main" val="275637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5EE3D-C3FC-4C89-AEBD-F46E8712FFD4}" type="datetimeFigureOut">
              <a:rPr lang="en-US" smtClean="0"/>
              <a:pPr/>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B2B9A-5ADA-42ED-AB4E-967E1E286DE0}" type="slidenum">
              <a:rPr lang="en-US" smtClean="0"/>
              <a:pPr/>
              <a:t>‹#›</a:t>
            </a:fld>
            <a:endParaRPr lang="en-US"/>
          </a:p>
        </p:txBody>
      </p:sp>
    </p:spTree>
    <p:extLst>
      <p:ext uri="{BB962C8B-B14F-4D97-AF65-F5344CB8AC3E}">
        <p14:creationId xmlns:p14="http://schemas.microsoft.com/office/powerpoint/2010/main" val="140673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5EE3D-C3FC-4C89-AEBD-F46E8712FFD4}" type="datetimeFigureOut">
              <a:rPr lang="en-US" smtClean="0"/>
              <a:pPr/>
              <a:t>4/25/2012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B2B9A-5ADA-42ED-AB4E-967E1E286DE0}" type="slidenum">
              <a:rPr lang="en-US" smtClean="0"/>
              <a:pPr/>
              <a:t>‹#›</a:t>
            </a:fld>
            <a:endParaRPr lang="en-US"/>
          </a:p>
        </p:txBody>
      </p:sp>
    </p:spTree>
    <p:extLst>
      <p:ext uri="{BB962C8B-B14F-4D97-AF65-F5344CB8AC3E}">
        <p14:creationId xmlns:p14="http://schemas.microsoft.com/office/powerpoint/2010/main" val="400706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lumMod val="85000"/>
                <a:alpha val="71000"/>
              </a:srgbClr>
            </a:gs>
            <a:gs pos="45000">
              <a:srgbClr val="FFFF00">
                <a:alpha val="77000"/>
              </a:srgbClr>
            </a:gs>
            <a:gs pos="70000">
              <a:srgbClr val="FFFF00">
                <a:alpha val="68000"/>
              </a:srgbClr>
            </a:gs>
            <a:gs pos="100000">
              <a:srgbClr val="C00000">
                <a:alpha val="86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5EE3D-C3FC-4C89-AEBD-F46E8712FFD4}" type="datetimeFigureOut">
              <a:rPr lang="en-US" smtClean="0"/>
              <a:pPr/>
              <a:t>4/25/2012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B2B9A-5ADA-42ED-AB4E-967E1E286DE0}" type="slidenum">
              <a:rPr lang="en-US" smtClean="0"/>
              <a:pPr/>
              <a:t>‹#›</a:t>
            </a:fld>
            <a:endParaRPr lang="en-US"/>
          </a:p>
        </p:txBody>
      </p:sp>
    </p:spTree>
    <p:extLst>
      <p:ext uri="{BB962C8B-B14F-4D97-AF65-F5344CB8AC3E}">
        <p14:creationId xmlns:p14="http://schemas.microsoft.com/office/powerpoint/2010/main" val="4001290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hingsithinkithunk.com/2010/06/09/renaissance-man/"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colonrectal.net/cancermanagement.htm" TargetMode="External"/><Relationship Id="rId1" Type="http://schemas.openxmlformats.org/officeDocument/2006/relationships/slideLayout" Target="../slideLayouts/slideLayout2.xml"/><Relationship Id="rId4" Type="http://schemas.openxmlformats.org/officeDocument/2006/relationships/hyperlink" Target="http://www.health.com/health/library/mdp/0,,tp13131,00.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sharecare.com/question/role-of-anus-in-digestion" TargetMode="External"/><Relationship Id="rId1" Type="http://schemas.openxmlformats.org/officeDocument/2006/relationships/slideLayout" Target="../slideLayouts/slideLayout2.xml"/><Relationship Id="rId4" Type="http://schemas.openxmlformats.org/officeDocument/2006/relationships/hyperlink" Target="http://www.health.com/health/library/mdp/0,,tp13131,00.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nlm.nih.gov/medlineplus/salivaryglanddisorders.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medicalcenter.osu.edu/patientcare/healthcare_services/liver_biliary_pancreatic_disease/liver_anatomy_function/Pages/index.aspx" TargetMode="External"/><Relationship Id="rId1" Type="http://schemas.openxmlformats.org/officeDocument/2006/relationships/slideLayout" Target="../slideLayouts/slideLayout2.xml"/><Relationship Id="rId4" Type="http://schemas.openxmlformats.org/officeDocument/2006/relationships/hyperlink" Target="http://www.webmd.com/digestive-disorders/picture-of-the-liv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idph.state.il.us/cancer/factsheets/pancreatic.htm" TargetMode="External"/><Relationship Id="rId1" Type="http://schemas.openxmlformats.org/officeDocument/2006/relationships/slideLayout" Target="../slideLayouts/slideLayout2.xml"/><Relationship Id="rId4" Type="http://schemas.openxmlformats.org/officeDocument/2006/relationships/hyperlink" Target="http://www.webmd.com/digestive-disorders/picture-of-the-pancrea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allbladderattack.com/gallbladder.shtml" TargetMode="External"/><Relationship Id="rId1" Type="http://schemas.openxmlformats.org/officeDocument/2006/relationships/slideLayout" Target="../slideLayouts/slideLayout2.xml"/><Relationship Id="rId4" Type="http://schemas.openxmlformats.org/officeDocument/2006/relationships/hyperlink" Target="http://www.pain-relief-treatments.com/gallbladder-pain.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answers.yahoo.com/question/index?qid=20090410115700AAZavwQ" TargetMode="External"/><Relationship Id="rId1" Type="http://schemas.openxmlformats.org/officeDocument/2006/relationships/slideLayout" Target="../slideLayouts/slideLayout2.xml"/><Relationship Id="rId4" Type="http://schemas.openxmlformats.org/officeDocument/2006/relationships/hyperlink" Target="http://www.nature.com/gimo/contents/pt1/fig_tab/gimo14_F1.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ibguides.com/biology/notes/diges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iki.answers.com/Q/What_are_the_functions_of_amylase_protease_and_lipase" TargetMode="External"/><Relationship Id="rId1" Type="http://schemas.openxmlformats.org/officeDocument/2006/relationships/slideLayout" Target="../slideLayouts/slideLayout2.xml"/><Relationship Id="rId4" Type="http://schemas.openxmlformats.org/officeDocument/2006/relationships/hyperlink" Target="http://upload.wikimedia.org/wikipedia/commons/a/ae/GLO1_Homo_sapiens_small_fast.gif"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slide" Target="slide24.xml"/><Relationship Id="rId7" Type="http://schemas.openxmlformats.org/officeDocument/2006/relationships/slide" Target="slide58.xml"/><Relationship Id="rId12" Type="http://schemas.openxmlformats.org/officeDocument/2006/relationships/slide" Target="slide8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3.xml"/><Relationship Id="rId11" Type="http://schemas.openxmlformats.org/officeDocument/2006/relationships/slide" Target="slide79.xml"/><Relationship Id="rId5" Type="http://schemas.openxmlformats.org/officeDocument/2006/relationships/slide" Target="slide43.xml"/><Relationship Id="rId10" Type="http://schemas.openxmlformats.org/officeDocument/2006/relationships/slide" Target="slide73.xml"/><Relationship Id="rId4" Type="http://schemas.openxmlformats.org/officeDocument/2006/relationships/slide" Target="slide37.xml"/><Relationship Id="rId9" Type="http://schemas.openxmlformats.org/officeDocument/2006/relationships/slide" Target="slide70.xml"/></Relationships>
</file>

<file path=ppt/slides/_rels/slide20.xml.rels><?xml version="1.0" encoding="UTF-8" standalone="yes"?>
<Relationships xmlns="http://schemas.openxmlformats.org/package/2006/relationships"><Relationship Id="rId2" Type="http://schemas.openxmlformats.org/officeDocument/2006/relationships/hyperlink" Target="http://wiki.answers.com/Q/What_is_physical_digestion_and_chemical_diges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mmeade.com/cheat/digestion.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ymptomsofstomachulcer.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gallstone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fi.edu/learn/heart/vessels/vessel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dummies.com/how-to/content/the-path-of-blood-through-the-human-body.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anthro.palomar.edu/blood/blood_components.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anthro.palomar.edu/blood/blood_components.htm" TargetMode="External"/><Relationship Id="rId1" Type="http://schemas.openxmlformats.org/officeDocument/2006/relationships/slideLayout" Target="../slideLayouts/slideLayout2.xml"/><Relationship Id="rId4" Type="http://schemas.openxmlformats.org/officeDocument/2006/relationships/hyperlink" Target="http://www.nature.com/icb/journal/v87/n5/fig_tab/icb200927ft.html"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www2.gsu.edu/~bioasx/closeopen.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2.gsu.edu/~bioasx/closeopen.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2.gsu.edu/~bioasx/closeopen.html" TargetMode="External"/><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2.gsu.edu/~bioasx/closeopen.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2.gsu.edu/~bioasx/closeopen.html" TargetMode="External"/><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2.gsu.edu/~bioasx/closeopen.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ncbi.nlm.nih.gov/pubmedhealth/PMH0001224/" TargetMode="External"/><Relationship Id="rId1" Type="http://schemas.openxmlformats.org/officeDocument/2006/relationships/slideLayout" Target="../slideLayouts/slideLayout2.xml"/><Relationship Id="rId4" Type="http://schemas.openxmlformats.org/officeDocument/2006/relationships/hyperlink" Target="http://www.hearthealthyonline.com/cholesterol/cholesterol-basics/atherosclerosis-enemy-within_1.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ncbi.nlm.nih.gov/pubmedhealth/PMH0001502/" TargetMode="External"/><Relationship Id="rId1" Type="http://schemas.openxmlformats.org/officeDocument/2006/relationships/slideLayout" Target="../slideLayouts/slideLayout2.xml"/><Relationship Id="rId4" Type="http://schemas.openxmlformats.org/officeDocument/2006/relationships/hyperlink" Target="http://mykentuckyheart.com/information/Hypertension.htm"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biology.clc.uc.edu/courses/bio105/respirat.htm" TargetMode="External"/><Relationship Id="rId1" Type="http://schemas.openxmlformats.org/officeDocument/2006/relationships/slideLayout" Target="../slideLayouts/slideLayout2.xml"/><Relationship Id="rId4" Type="http://schemas.openxmlformats.org/officeDocument/2006/relationships/hyperlink" Target="http://creationwiki.org/pool/images/7/70/Human_respiratory_system_2.jp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fi.edu/learn/heart/systems/respiration.html" TargetMode="External"/><Relationship Id="rId2" Type="http://schemas.openxmlformats.org/officeDocument/2006/relationships/hyperlink" Target="http://www.bio.davidson.edu/courses/molbio/molstudents/spring2005/heiner/hemoglobi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f/f6/Illu_mouth.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dummies.com/how-to/content/understanding-how-animals-breathe.html"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ncbi.nlm.nih.gov/pubmedhealth/PMH0001196/" TargetMode="External"/><Relationship Id="rId1" Type="http://schemas.openxmlformats.org/officeDocument/2006/relationships/slideLayout" Target="../slideLayouts/slideLayout2.xml"/><Relationship Id="rId4" Type="http://schemas.openxmlformats.org/officeDocument/2006/relationships/hyperlink" Target="http://www.shutterstock.com/pic-74674165/stock-vector-anatomy-of-asthma.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ncbi.nlm.nih.gov/pubmedhealth/PMH0001141/" TargetMode="External"/><Relationship Id="rId1" Type="http://schemas.openxmlformats.org/officeDocument/2006/relationships/slideLayout" Target="../slideLayouts/slideLayout2.xml"/><Relationship Id="rId4" Type="http://schemas.openxmlformats.org/officeDocument/2006/relationships/hyperlink" Target="http://www.ecureme.com/atlas/data/tuberculosis550_ab.ht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uhaweb.hartford.edu/bugl/immune.htm"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buzzle.com/articles/organs-of-the-immune-system.html" TargetMode="External"/><Relationship Id="rId1" Type="http://schemas.openxmlformats.org/officeDocument/2006/relationships/slideLayout" Target="../slideLayouts/slideLayout2.xml"/><Relationship Id="rId4" Type="http://schemas.openxmlformats.org/officeDocument/2006/relationships/hyperlink" Target="http://yang-sheng.com/?p=2085"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cs.unm.edu/~immsec/html-imm/introduction.html" TargetMode="External"/><Relationship Id="rId1" Type="http://schemas.openxmlformats.org/officeDocument/2006/relationships/slideLayout" Target="../slideLayouts/slideLayout2.xml"/><Relationship Id="rId4" Type="http://schemas.openxmlformats.org/officeDocument/2006/relationships/hyperlink" Target="http://www.nature.com/ni/journal/v9/n6/fig_tab/ni.f.203_F2.html"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www.microbiologybytes.com/iandi/1b.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infoplease.com/ce6/sci/A0858765.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forums.studentdoctor.net/showthread.php?t=53216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users.rcn.com/jkimball.ma.ultranet/BiologyPages/B/B_and_Tcells.html" TargetMode="External"/><Relationship Id="rId1" Type="http://schemas.openxmlformats.org/officeDocument/2006/relationships/slideLayout" Target="../slideLayouts/slideLayout2.xml"/><Relationship Id="rId4" Type="http://schemas.openxmlformats.org/officeDocument/2006/relationships/hyperlink" Target="http://upload.wikimedia.org/wikipedia/commons/8/89/SEM_Lymphocyte.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medicinenet.com/nasopharyngeal_cancer/article.htm" TargetMode="External"/><Relationship Id="rId1" Type="http://schemas.openxmlformats.org/officeDocument/2006/relationships/slideLayout" Target="../slideLayouts/slideLayout2.xml"/><Relationship Id="rId4" Type="http://schemas.openxmlformats.org/officeDocument/2006/relationships/hyperlink" Target="http://upload.wikimedia.org/wikipedia/commons/4/4a/Illu_pharynx.jp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hyperlink" Target="http://health.howstuffworks.com/medicine/medication/question88.htm" TargetMode="External"/><Relationship Id="rId1" Type="http://schemas.openxmlformats.org/officeDocument/2006/relationships/slideLayout" Target="../slideLayouts/slideLayout2.xml"/><Relationship Id="rId4" Type="http://schemas.openxmlformats.org/officeDocument/2006/relationships/hyperlink" Target="http://textbookofbacteriology.net/themicrobialworld/bactresanti.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niams.nih.gov/health_info/Autoimmune/default.asp" TargetMode="External"/><Relationship Id="rId1" Type="http://schemas.openxmlformats.org/officeDocument/2006/relationships/slideLayout" Target="../slideLayouts/slideLayout2.xml"/><Relationship Id="rId4" Type="http://schemas.openxmlformats.org/officeDocument/2006/relationships/hyperlink" Target="http://www.womenshealth.gov/publications/our-publications/fact-sheet/autoimmune-diseases.cf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ncbi.nlm.nih.gov/pubmedhealth/PMH0001620/" TargetMode="External"/><Relationship Id="rId1" Type="http://schemas.openxmlformats.org/officeDocument/2006/relationships/slideLayout" Target="../slideLayouts/slideLayout2.xml"/><Relationship Id="rId4" Type="http://schemas.openxmlformats.org/officeDocument/2006/relationships/hyperlink" Target="http://medicalpictures.net/aids-pictures/"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ex-anatomy.org/nitro.html" TargetMode="External"/><Relationship Id="rId1" Type="http://schemas.openxmlformats.org/officeDocument/2006/relationships/slideLayout" Target="../slideLayouts/slideLayout2.xml"/><Relationship Id="rId5" Type="http://schemas.openxmlformats.org/officeDocument/2006/relationships/hyperlink" Target="http://bio1152.nicerweb.com/Locked/media/ch44/osmoregulation.html" TargetMode="External"/><Relationship Id="rId4" Type="http://schemas.microsoft.com/office/2007/relationships/hdphoto" Target="../media/hdphoto3.wdp"/></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answers.com/topic/what-are-the-major-parts-of-the-nephron"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kidney.niddk.nih.gov/kudiseases/pubs/proteinuria/" TargetMode="External"/><Relationship Id="rId1" Type="http://schemas.openxmlformats.org/officeDocument/2006/relationships/slideLayout" Target="../slideLayouts/slideLayout2.xml"/><Relationship Id="rId4" Type="http://schemas.openxmlformats.org/officeDocument/2006/relationships/hyperlink" Target="http://www.gendenk.org/proteinuria-interferes.html"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emedicinehealth.com/chronic_kidney_disease/article_em.htm" TargetMode="External"/><Relationship Id="rId1" Type="http://schemas.openxmlformats.org/officeDocument/2006/relationships/slideLayout" Target="../slideLayouts/slideLayout2.xml"/><Relationship Id="rId4" Type="http://schemas.openxmlformats.org/officeDocument/2006/relationships/hyperlink" Target="http://reidhosp.adam.com/content.aspx?productId=39&amp;pid=1&amp;gid=000494"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nlm.nih.gov/medlineplus/ency/imagepages/19841.htm"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ebmd.com/digestive-disorders/picture-of-the-esophagu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teachpe.com/anatomy/sliding_filament.php"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ninds.nih.gov/disorders/md/md.htm" TargetMode="External"/><Relationship Id="rId1" Type="http://schemas.openxmlformats.org/officeDocument/2006/relationships/slideLayout" Target="../slideLayouts/slideLayout2.xml"/><Relationship Id="rId4" Type="http://schemas.openxmlformats.org/officeDocument/2006/relationships/hyperlink" Target="http://www.hvrsd.org/chs/staff/guise/Webpage%20Pics/muscular%20dystrophy.jp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ncbi.nlm.nih.gov/pubmedhealth/PMH0001731/" TargetMode="External"/><Relationship Id="rId1" Type="http://schemas.openxmlformats.org/officeDocument/2006/relationships/slideLayout" Target="../slideLayouts/slideLayout2.xml"/><Relationship Id="rId4" Type="http://schemas.openxmlformats.org/officeDocument/2006/relationships/hyperlink" Target="http://www.disease-picture.com/wp-content/uploads/2007/8/16/myasthenia-gravis-acetylcholine-receptorar.jp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buzzle.com/articles/skeletal-system-functions.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bbiology.wetpaint.com/page/Outline+the+roles+of+bones,+ligaments,+muscles,+tendons+&amp;+nerves+in+movement" TargetMode="External"/><Relationship Id="rId1" Type="http://schemas.openxmlformats.org/officeDocument/2006/relationships/slideLayout" Target="../slideLayouts/slideLayout2.xml"/><Relationship Id="rId4" Type="http://schemas.openxmlformats.org/officeDocument/2006/relationships/hyperlink" Target="http://reginanuzzo.com/?tag=computation"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answers.com/topic/what-are-the-three-main-types-of-skeletal-systems" TargetMode="External"/><Relationship Id="rId1" Type="http://schemas.openxmlformats.org/officeDocument/2006/relationships/slideLayout" Target="../slideLayouts/slideLayout2.xml"/><Relationship Id="rId4" Type="http://schemas.openxmlformats.org/officeDocument/2006/relationships/hyperlink" Target="http://www.planarians.or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answers.com/topic/what-are-the-three-main-types-of-skeletal-systems" TargetMode="External"/><Relationship Id="rId1" Type="http://schemas.openxmlformats.org/officeDocument/2006/relationships/slideLayout" Target="../slideLayouts/slideLayout2.xml"/><Relationship Id="rId4" Type="http://schemas.openxmlformats.org/officeDocument/2006/relationships/hyperlink" Target="http://softsolder.com/2009/07/08/staghorn-beetle/"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answers.com/topic/what-are-the-three-main-types-of-skeletal-systems" TargetMode="External"/><Relationship Id="rId1" Type="http://schemas.openxmlformats.org/officeDocument/2006/relationships/slideLayout" Target="../slideLayouts/slideLayout2.xml"/><Relationship Id="rId4" Type="http://schemas.openxmlformats.org/officeDocument/2006/relationships/hyperlink" Target="http://www.edc.uri.edu/restoration/html/gallery/invert/sea.htm"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ncbi.nlm.nih.gov/pubmedhealth/PMH0001400/" TargetMode="External"/><Relationship Id="rId1" Type="http://schemas.openxmlformats.org/officeDocument/2006/relationships/slideLayout" Target="../slideLayouts/slideLayout2.xml"/><Relationship Id="rId4" Type="http://schemas.openxmlformats.org/officeDocument/2006/relationships/hyperlink" Target="http://www.hygenicblog.com/2011/04/25/osteoporosis-exercise-program-with-elastic-resistance-can-reduce-fall-risk-factors/"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ncbi.nlm.nih.gov/pubmedhealth/PMH0002223/" TargetMode="External"/><Relationship Id="rId1" Type="http://schemas.openxmlformats.org/officeDocument/2006/relationships/slideLayout" Target="../slideLayouts/slideLayout2.xml"/><Relationship Id="rId4" Type="http://schemas.openxmlformats.org/officeDocument/2006/relationships/hyperlink" Target="http://www.ncbi.nlm.nih.gov/pubmedhealth/PMH0002223/figure/A001243.B17128/?report=objectonl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webmd.com/digestive-disorders/picture-of-the-stomach"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faculty.clintoncc.suny.edu/faculty/michael.gregory/files/bio%20102/bio%20102%20lectures/sensory%20systems/sensory.ht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en.wikipedia.org/wiki/Rhodopsin" TargetMode="External"/><Relationship Id="rId1" Type="http://schemas.openxmlformats.org/officeDocument/2006/relationships/slideLayout" Target="../slideLayouts/slideLayout2.xml"/><Relationship Id="rId4" Type="http://schemas.openxmlformats.org/officeDocument/2006/relationships/hyperlink" Target="http://upload.wikimedia.org/wikipedia/commons/4/41/Rhodopsin-transducin.pn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kidshealth.org/teen/your_body/body_basics/endocrine.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hyperlink" Target="http://www.nativeremedies.com/articles/endocrine-system-and-homeostasis.html" TargetMode="External"/><Relationship Id="rId1" Type="http://schemas.openxmlformats.org/officeDocument/2006/relationships/slideLayout" Target="../slideLayouts/slideLayout2.xml"/><Relationship Id="rId4" Type="http://schemas.openxmlformats.org/officeDocument/2006/relationships/hyperlink" Target="http://www.augustatech.edu/anatomy/chapter%201.html"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answers.yahoo.com/question/index?qid=20080114130856AAAQNX9" TargetMode="External"/><Relationship Id="rId1" Type="http://schemas.openxmlformats.org/officeDocument/2006/relationships/slideLayout" Target="../slideLayouts/slideLayout2.xml"/><Relationship Id="rId4" Type="http://schemas.openxmlformats.org/officeDocument/2006/relationships/hyperlink" Target="http://scienceray.com/biology/human-biology/homeostasis-in-humans/"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hormone.org/endocrine_system.cfm" TargetMode="External"/><Relationship Id="rId1" Type="http://schemas.openxmlformats.org/officeDocument/2006/relationships/slideLayout" Target="../slideLayouts/slideLayout2.xml"/><Relationship Id="rId4" Type="http://schemas.openxmlformats.org/officeDocument/2006/relationships/hyperlink" Target="http://upload.wikimedia.org/wikipedia/commons/0/0d/InsulinHexamer.jpg" TargetMode="External"/></Relationships>
</file>

<file path=ppt/slides/_rels/slide77.xml.rels><?xml version="1.0" encoding="UTF-8" standalone="yes"?>
<Relationships xmlns="http://schemas.openxmlformats.org/package/2006/relationships"><Relationship Id="rId2" Type="http://schemas.openxmlformats.org/officeDocument/2006/relationships/hyperlink" Target="http://abcnews.go.com/Health/DiabetesOverview/story?id=3843306"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ncbi.nlm.nih.gov/pubmedhealth/PMH0001396/" TargetMode="External"/><Relationship Id="rId1" Type="http://schemas.openxmlformats.org/officeDocument/2006/relationships/slideLayout" Target="../slideLayouts/slideLayout2.xml"/><Relationship Id="rId4" Type="http://schemas.openxmlformats.org/officeDocument/2006/relationships/hyperlink" Target="http://endocrinesurgery.ucla.edu/patient_education_adm_hyperthyroidism.html"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waterbirthbaby.com/" TargetMode="External"/><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kidshealth.org/kid/htbw/digestive_system.html" TargetMode="External"/><Relationship Id="rId1" Type="http://schemas.openxmlformats.org/officeDocument/2006/relationships/slideLayout" Target="../slideLayouts/slideLayout2.xml"/><Relationship Id="rId4" Type="http://schemas.openxmlformats.org/officeDocument/2006/relationships/hyperlink" Target="http://students.cis.uab.edu/ashjones/index3a.html"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biology.about.com/od/genetics/ss/Asexual-Reproduction.htm" TargetMode="External"/><Relationship Id="rId1" Type="http://schemas.openxmlformats.org/officeDocument/2006/relationships/slideLayout" Target="../slideLayouts/slideLayout2.xml"/><Relationship Id="rId4" Type="http://schemas.openxmlformats.org/officeDocument/2006/relationships/hyperlink" Target="http://www.historyforkids.org/scienceforkids/biology/animals/sponges/hydra.ht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iki.answers.com/Q/Explain_the_process_of_spermatogenesi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users.rcn.com/jkimball.ma.ultranet/BiologyPages/S/Sexual_Reproduction.htm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answers.yahoo.com/question/index?qid=20070828195917AAE6j0y"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iki.answers.com/Q/Is_menstrual_cycle_a_feedback_mechanism" TargetMode="External"/><Relationship Id="rId2" Type="http://schemas.openxmlformats.org/officeDocument/2006/relationships/hyperlink" Target="http://www.netwellness.org/healthtopics/pregnancy/pregmenstrualcycle.cfm" TargetMode="External"/><Relationship Id="rId1" Type="http://schemas.openxmlformats.org/officeDocument/2006/relationships/slideLayout" Target="../slideLayouts/slideLayout2.xml"/><Relationship Id="rId4" Type="http://schemas.openxmlformats.org/officeDocument/2006/relationships/hyperlink" Target="http://www.sumanasinc.com/webcontent/animations/content/ovarianuterine.html" TargetMode="External"/></Relationships>
</file>

<file path=ppt/slides/_rels/slide85.xml.rels><?xml version="1.0" encoding="UTF-8" standalone="yes"?>
<Relationships xmlns="http://schemas.openxmlformats.org/package/2006/relationships"><Relationship Id="rId2" Type="http://schemas.openxmlformats.org/officeDocument/2006/relationships/hyperlink" Target="http://www.biologyreference.com/Ep-Fl/Fetal-Development-Human.html"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ehd.org/dev_article_unit3.php" TargetMode="External"/><Relationship Id="rId1" Type="http://schemas.openxmlformats.org/officeDocument/2006/relationships/slideLayout" Target="../slideLayouts/slideLayout2.xml"/><Relationship Id="rId4" Type="http://schemas.openxmlformats.org/officeDocument/2006/relationships/hyperlink" Target="http://www.stmary.ws/highschool/science/humanbio/q1/CellandTissueNotes.htm"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www.ncbi.nlm.nih.gov/pubmedhealth/PMH0004526/" TargetMode="External"/><Relationship Id="rId1" Type="http://schemas.openxmlformats.org/officeDocument/2006/relationships/slideLayout" Target="../slideLayouts/slideLayout2.xml"/><Relationship Id="rId4" Type="http://schemas.openxmlformats.org/officeDocument/2006/relationships/hyperlink" Target="http://www.msnbc.msn.com/id/36229547/ns/health-sexual_health/t/incurable-gonorrhea-may-be-next-superbug/"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www.cdc.gov/std/syphilis/stdfact-syphilis.htm" TargetMode="External"/><Relationship Id="rId1" Type="http://schemas.openxmlformats.org/officeDocument/2006/relationships/slideLayout" Target="../slideLayouts/slideLayout2.xml"/><Relationship Id="rId4" Type="http://schemas.openxmlformats.org/officeDocument/2006/relationships/hyperlink" Target="http://www.kellykite.com/590/syphilis.html"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www.human-nervous-system.com/" TargetMode="External"/><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my.clevelandclinic.org/anatomy/digestive_system/hic_the_structure_and_function_of_the_digestive_system.aspx" TargetMode="External"/><Relationship Id="rId1" Type="http://schemas.openxmlformats.org/officeDocument/2006/relationships/slideLayout" Target="../slideLayouts/slideLayout2.xml"/><Relationship Id="rId4" Type="http://schemas.openxmlformats.org/officeDocument/2006/relationships/hyperlink" Target="http://www.umm.edu/imagepages/19220.htm"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users.rcn.com/jkimball.ma.ultranet/BiologyPages/P/PNS.html" TargetMode="External"/><Relationship Id="rId1" Type="http://schemas.openxmlformats.org/officeDocument/2006/relationships/slideLayout" Target="../slideLayouts/slideLayout2.xml"/><Relationship Id="rId4" Type="http://schemas.openxmlformats.org/officeDocument/2006/relationships/hyperlink" Target="http://www.umm.edu/imagepages/8679.htm"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virtual.yosemite.cc.ca.us/rdroual/Lecture%20Notes/Unit%205/chapters_14_and_17%20spinal%20cord%20with%20figures.htm"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www.getbodysmart.com/ap/nervoussystem/cns/brain/adultorganization/tutorial.html"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www.dummies.com/how-to/content/understanding-the-transmission-of-nerve-impulses.html"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webspace.ship.edu/cgboer/genpsyneurotransmitters.html" TargetMode="External"/><Relationship Id="rId1" Type="http://schemas.openxmlformats.org/officeDocument/2006/relationships/slideLayout" Target="../slideLayouts/slideLayout2.xml"/><Relationship Id="rId4" Type="http://schemas.openxmlformats.org/officeDocument/2006/relationships/hyperlink" Target="http://upload.wikimedia.org/wikipedia/commons/1/1b/Synapse_Illustration_unlabeled.svg"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www.ncbi.nlm.nih.gov/pubmedhealth/PMH0001775/" TargetMode="External"/><Relationship Id="rId1" Type="http://schemas.openxmlformats.org/officeDocument/2006/relationships/slideLayout" Target="../slideLayouts/slideLayout2.xml"/><Relationship Id="rId4" Type="http://schemas.openxmlformats.org/officeDocument/2006/relationships/hyperlink" Target="http://pet.radiology.uiowa.edu/webpage/research/casestudies/brainhuntingtonsdisease.html"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www.ncbi.nlm.nih.gov/pubmedhealth/PMH0001747/" TargetMode="External"/><Relationship Id="rId1" Type="http://schemas.openxmlformats.org/officeDocument/2006/relationships/slideLayout" Target="../slideLayouts/slideLayout2.xml"/><Relationship Id="rId4" Type="http://schemas.openxmlformats.org/officeDocument/2006/relationships/hyperlink" Target="http://www.life-in-spite-of-ms.com/multiplesclerosispictur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841375"/>
          </a:xfrm>
        </p:spPr>
        <p:txBody>
          <a:bodyPr>
            <a:normAutofit/>
          </a:bodyPr>
          <a:lstStyle/>
          <a:p>
            <a:r>
              <a:rPr lang="en-US" sz="3200" dirty="0" smtClean="0">
                <a:latin typeface="Times New Roman" pitchFamily="18" charset="0"/>
                <a:cs typeface="Times New Roman" pitchFamily="18" charset="0"/>
              </a:rPr>
              <a:t>AP Biology Human Body Systems Project</a:t>
            </a:r>
            <a:endParaRPr lang="en-US" sz="3200"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5638800"/>
            <a:ext cx="6400800" cy="533400"/>
          </a:xfrm>
        </p:spPr>
        <p:txBody>
          <a:bodyPr>
            <a:normAutofit/>
          </a:bodyPr>
          <a:lstStyle/>
          <a:p>
            <a:r>
              <a:rPr lang="en-US" sz="2400" dirty="0" smtClean="0">
                <a:solidFill>
                  <a:schemeClr val="tx1"/>
                </a:solidFill>
                <a:latin typeface="Times New Roman" pitchFamily="18" charset="0"/>
                <a:cs typeface="Times New Roman" pitchFamily="18" charset="0"/>
              </a:rPr>
              <a:t>Jeff Zhang</a:t>
            </a:r>
            <a:endParaRPr lang="en-US" sz="2400" dirty="0">
              <a:solidFill>
                <a:schemeClr val="tx1"/>
              </a:solidFill>
              <a:latin typeface="Times New Roman" pitchFamily="18" charset="0"/>
              <a:cs typeface="Times New Roman" pitchFamily="18" charset="0"/>
            </a:endParaRPr>
          </a:p>
        </p:txBody>
      </p:sp>
      <p:pic>
        <p:nvPicPr>
          <p:cNvPr id="3074" name="Picture 2" descr="http://www.inquisitr.com/wp-content/2012/02/vitruvian-man-leonardo-da-vinc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82880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1200" y="5029200"/>
            <a:ext cx="5943600" cy="369332"/>
          </a:xfrm>
          <a:prstGeom prst="rect">
            <a:avLst/>
          </a:prstGeom>
          <a:noFill/>
        </p:spPr>
        <p:txBody>
          <a:bodyPr wrap="square" rtlCol="0">
            <a:spAutoFit/>
          </a:bodyPr>
          <a:lstStyle/>
          <a:p>
            <a:r>
              <a:rPr lang="en-US" dirty="0">
                <a:hlinkClick r:id="rId3"/>
              </a:rPr>
              <a:t>http://thingsithinkithunk.com/2010/06/09/renaissance-man/</a:t>
            </a:r>
            <a:endParaRPr lang="en-US" dirty="0"/>
          </a:p>
        </p:txBody>
      </p:sp>
    </p:spTree>
    <p:extLst>
      <p:ext uri="{BB962C8B-B14F-4D97-AF65-F5344CB8AC3E}">
        <p14:creationId xmlns:p14="http://schemas.microsoft.com/office/powerpoint/2010/main" val="1137030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Rectum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560637"/>
            <a:ext cx="4114800" cy="3992563"/>
          </a:xfrm>
        </p:spPr>
        <p:txBody>
          <a:bodyPr>
            <a:normAutofit/>
          </a:bodyPr>
          <a:lstStyle/>
          <a:p>
            <a:r>
              <a:rPr lang="en-US" sz="2400" dirty="0" smtClean="0">
                <a:latin typeface="Times New Roman" pitchFamily="18" charset="0"/>
                <a:cs typeface="Times New Roman" pitchFamily="18" charset="0"/>
              </a:rPr>
              <a:t>Connects large intestine to the anus</a:t>
            </a:r>
          </a:p>
          <a:p>
            <a:r>
              <a:rPr lang="en-US" sz="2400" dirty="0" smtClean="0">
                <a:latin typeface="Times New Roman" pitchFamily="18" charset="0"/>
                <a:cs typeface="Times New Roman" pitchFamily="18" charset="0"/>
              </a:rPr>
              <a:t>Holds stool until released</a:t>
            </a:r>
          </a:p>
          <a:p>
            <a:r>
              <a:rPr lang="en-US" sz="2400" dirty="0" smtClean="0">
                <a:latin typeface="Times New Roman" pitchFamily="18" charset="0"/>
                <a:cs typeface="Times New Roman" pitchFamily="18" charset="0"/>
              </a:rPr>
              <a:t>Average: 8 inches long (</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www.colonrectal.net/cancermanagement.htm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7172" name="Picture 4" descr="http://content.revolutionhealth.com/contentimages/n55513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280" y="2362200"/>
            <a:ext cx="385572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07280" y="5105400"/>
            <a:ext cx="3855720" cy="646331"/>
          </a:xfrm>
          <a:prstGeom prst="rect">
            <a:avLst/>
          </a:prstGeom>
          <a:noFill/>
        </p:spPr>
        <p:txBody>
          <a:bodyPr wrap="square" rtlCol="0">
            <a:spAutoFit/>
          </a:bodyPr>
          <a:lstStyle/>
          <a:p>
            <a:r>
              <a:rPr lang="en-US" dirty="0">
                <a:hlinkClick r:id="rId4"/>
              </a:rPr>
              <a:t>http://www.health.com/health/library/mdp/0,,tp13131,00.html</a:t>
            </a:r>
            <a:endParaRPr lang="en-US" dirty="0"/>
          </a:p>
        </p:txBody>
      </p:sp>
    </p:spTree>
    <p:extLst>
      <p:ext uri="{BB962C8B-B14F-4D97-AF65-F5344CB8AC3E}">
        <p14:creationId xmlns:p14="http://schemas.microsoft.com/office/powerpoint/2010/main" val="23986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Anus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0" y="1905000"/>
            <a:ext cx="4114800" cy="4525963"/>
          </a:xfrm>
        </p:spPr>
        <p:txBody>
          <a:bodyPr>
            <a:normAutofit/>
          </a:bodyPr>
          <a:lstStyle/>
          <a:p>
            <a:r>
              <a:rPr lang="en-US" sz="2400" dirty="0" smtClean="0">
                <a:latin typeface="Times New Roman" pitchFamily="18" charset="0"/>
                <a:cs typeface="Times New Roman" pitchFamily="18" charset="0"/>
              </a:rPr>
              <a:t>Final part of digestive system</a:t>
            </a:r>
          </a:p>
          <a:p>
            <a:r>
              <a:rPr lang="en-US" sz="2400" dirty="0" smtClean="0">
                <a:latin typeface="Times New Roman" pitchFamily="18" charset="0"/>
                <a:cs typeface="Times New Roman" pitchFamily="18" charset="0"/>
              </a:rPr>
              <a:t>Internal and External Anal Sphincters</a:t>
            </a:r>
          </a:p>
          <a:p>
            <a:r>
              <a:rPr lang="en-US" sz="2400" dirty="0" smtClean="0">
                <a:latin typeface="Times New Roman" pitchFamily="18" charset="0"/>
                <a:cs typeface="Times New Roman" pitchFamily="18" charset="0"/>
              </a:rPr>
              <a:t>Releases stool</a:t>
            </a:r>
          </a:p>
          <a:p>
            <a:r>
              <a:rPr lang="en-US" sz="2400" dirty="0" smtClean="0">
                <a:latin typeface="Times New Roman" pitchFamily="18" charset="0"/>
                <a:cs typeface="Times New Roman" pitchFamily="18" charset="0"/>
              </a:rPr>
              <a:t>Average: 2 inches long (</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www.sharecare.com/question/role-of-anus-in-digestion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8194" name="Picture 2" descr="http://content.revolutionhealth.com/contentimages/n55513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 y="2362200"/>
            <a:ext cx="3855720"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5029200"/>
            <a:ext cx="3855720" cy="646331"/>
          </a:xfrm>
          <a:prstGeom prst="rect">
            <a:avLst/>
          </a:prstGeom>
          <a:noFill/>
        </p:spPr>
        <p:txBody>
          <a:bodyPr wrap="square" rtlCol="0">
            <a:spAutoFit/>
          </a:bodyPr>
          <a:lstStyle/>
          <a:p>
            <a:r>
              <a:rPr lang="en-US" dirty="0">
                <a:hlinkClick r:id="rId4"/>
              </a:rPr>
              <a:t>http://www.health.com/health/library/mdp/0,,tp13131,00.html</a:t>
            </a:r>
            <a:endParaRPr lang="en-US" dirty="0"/>
          </a:p>
        </p:txBody>
      </p:sp>
    </p:spTree>
    <p:extLst>
      <p:ext uri="{BB962C8B-B14F-4D97-AF65-F5344CB8AC3E}">
        <p14:creationId xmlns:p14="http://schemas.microsoft.com/office/powerpoint/2010/main" val="23986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Salivary Glands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4876800"/>
            <a:ext cx="8229600" cy="1600200"/>
          </a:xfrm>
        </p:spPr>
        <p:txBody>
          <a:bodyPr>
            <a:normAutofit/>
          </a:bodyPr>
          <a:lstStyle/>
          <a:p>
            <a:r>
              <a:rPr lang="en-US" sz="2400" dirty="0" smtClean="0">
                <a:latin typeface="Times New Roman" pitchFamily="18" charset="0"/>
                <a:cs typeface="Times New Roman" pitchFamily="18" charset="0"/>
              </a:rPr>
              <a:t>First part of chemical digestion</a:t>
            </a:r>
          </a:p>
          <a:p>
            <a:r>
              <a:rPr lang="en-US" sz="2400" dirty="0" smtClean="0">
                <a:latin typeface="Times New Roman" pitchFamily="18" charset="0"/>
                <a:cs typeface="Times New Roman" pitchFamily="18" charset="0"/>
              </a:rPr>
              <a:t>Produces saliva to help form the bolus (“ball” of chewed food) and begin digestion of food</a:t>
            </a:r>
            <a:endParaRPr lang="en-US" sz="2400" dirty="0">
              <a:latin typeface="Times New Roman" pitchFamily="18" charset="0"/>
              <a:cs typeface="Times New Roman" pitchFamily="18" charset="0"/>
            </a:endParaRPr>
          </a:p>
        </p:txBody>
      </p:sp>
      <p:pic>
        <p:nvPicPr>
          <p:cNvPr id="9218" name="Picture 2" descr="http://www.nlm.nih.gov/medlineplus/images/salivarygl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90600"/>
            <a:ext cx="3810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4191000"/>
            <a:ext cx="5486400" cy="646331"/>
          </a:xfrm>
          <a:prstGeom prst="rect">
            <a:avLst/>
          </a:prstGeom>
          <a:noFill/>
        </p:spPr>
        <p:txBody>
          <a:bodyPr wrap="square" rtlCol="0">
            <a:spAutoFit/>
          </a:bodyPr>
          <a:lstStyle/>
          <a:p>
            <a:r>
              <a:rPr lang="en-US" dirty="0">
                <a:hlinkClick r:id="rId3"/>
              </a:rPr>
              <a:t>http://www.nlm.nih.gov/medlineplus/salivaryglanddisorders.html</a:t>
            </a:r>
            <a:endParaRPr lang="en-US" dirty="0"/>
          </a:p>
        </p:txBody>
      </p:sp>
    </p:spTree>
    <p:extLst>
      <p:ext uri="{BB962C8B-B14F-4D97-AF65-F5344CB8AC3E}">
        <p14:creationId xmlns:p14="http://schemas.microsoft.com/office/powerpoint/2010/main" val="23986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Liver</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0" y="1600200"/>
            <a:ext cx="4114800" cy="4525963"/>
          </a:xfrm>
        </p:spPr>
        <p:txBody>
          <a:bodyPr>
            <a:normAutofit fontScale="85000" lnSpcReduction="20000"/>
          </a:bodyPr>
          <a:lstStyle/>
          <a:p>
            <a:r>
              <a:rPr lang="en-US" sz="2400" dirty="0" smtClean="0">
                <a:latin typeface="Times New Roman" pitchFamily="18" charset="0"/>
                <a:cs typeface="Times New Roman" pitchFamily="18" charset="0"/>
              </a:rPr>
              <a:t>Main function is to process nutrients absorbed in the small intestine</a:t>
            </a:r>
          </a:p>
          <a:p>
            <a:r>
              <a:rPr lang="en-US" sz="2400" dirty="0" smtClean="0">
                <a:latin typeface="Times New Roman" pitchFamily="18" charset="0"/>
                <a:cs typeface="Times New Roman" pitchFamily="18" charset="0"/>
              </a:rPr>
              <a:t>Produces certain blood plasma proteins</a:t>
            </a:r>
          </a:p>
          <a:p>
            <a:r>
              <a:rPr lang="en-US" sz="2400" dirty="0" smtClean="0">
                <a:latin typeface="Times New Roman" pitchFamily="18" charset="0"/>
                <a:cs typeface="Times New Roman" pitchFamily="18" charset="0"/>
              </a:rPr>
              <a:t>Detoxifies alcohol and ammonia</a:t>
            </a:r>
          </a:p>
          <a:p>
            <a:r>
              <a:rPr lang="en-US" sz="2400" dirty="0" smtClean="0">
                <a:latin typeface="Times New Roman" pitchFamily="18" charset="0"/>
                <a:cs typeface="Times New Roman" pitchFamily="18" charset="0"/>
              </a:rPr>
              <a:t>Breaks down drugs</a:t>
            </a:r>
          </a:p>
          <a:p>
            <a:r>
              <a:rPr lang="en-US" sz="2400" dirty="0" smtClean="0">
                <a:latin typeface="Times New Roman" pitchFamily="18" charset="0"/>
                <a:cs typeface="Times New Roman" pitchFamily="18" charset="0"/>
              </a:rPr>
              <a:t>Process hemoglobin and stores iron</a:t>
            </a:r>
          </a:p>
          <a:p>
            <a:r>
              <a:rPr lang="en-US" sz="2400" dirty="0" smtClean="0">
                <a:latin typeface="Times New Roman" pitchFamily="18" charset="0"/>
                <a:cs typeface="Times New Roman" pitchFamily="18" charset="0"/>
              </a:rPr>
              <a:t>Produces </a:t>
            </a:r>
            <a:r>
              <a:rPr lang="en-US" sz="2400" dirty="0" err="1" smtClean="0">
                <a:latin typeface="Times New Roman" pitchFamily="18" charset="0"/>
                <a:cs typeface="Times New Roman" pitchFamily="18" charset="0"/>
              </a:rPr>
              <a:t>biliverden</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biliruben</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Regulates blood clotting</a:t>
            </a:r>
          </a:p>
          <a:p>
            <a:pPr marL="0"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medicalcenter.osu.edu/patientcare/healthcare_services/liver_biliary_pancreatic_disease/liver_anatomy_function/Pages/index.aspx</a:t>
            </a:r>
            <a:r>
              <a:rPr lang="en-US" sz="2400" dirty="0" smtClean="0">
                <a:latin typeface="Times New Roman" pitchFamily="18" charset="0"/>
                <a:cs typeface="Times New Roman" pitchFamily="18" charset="0"/>
              </a:rPr>
              <a:t>)</a:t>
            </a:r>
          </a:p>
        </p:txBody>
      </p:sp>
      <p:pic>
        <p:nvPicPr>
          <p:cNvPr id="10242" name="Picture 2" descr="http://img.webmd.com/dtmcms/live/webmd/consumer_assets/site_images/articles/image_article_collections/anatomy_pages/liver_illust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4040881"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572000"/>
            <a:ext cx="3964681" cy="646331"/>
          </a:xfrm>
          <a:prstGeom prst="rect">
            <a:avLst/>
          </a:prstGeom>
          <a:noFill/>
        </p:spPr>
        <p:txBody>
          <a:bodyPr wrap="square" rtlCol="0">
            <a:spAutoFit/>
          </a:bodyPr>
          <a:lstStyle/>
          <a:p>
            <a:r>
              <a:rPr lang="en-US" dirty="0">
                <a:hlinkClick r:id="rId4"/>
              </a:rPr>
              <a:t>http://www.webmd.com/digestive-disorders/picture-of-the-liver</a:t>
            </a:r>
            <a:endParaRPr lang="en-US" dirty="0"/>
          </a:p>
        </p:txBody>
      </p:sp>
    </p:spTree>
    <p:extLst>
      <p:ext uri="{BB962C8B-B14F-4D97-AF65-F5344CB8AC3E}">
        <p14:creationId xmlns:p14="http://schemas.microsoft.com/office/powerpoint/2010/main" val="23986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Pancreas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724400" y="1752600"/>
            <a:ext cx="4114800" cy="4525963"/>
          </a:xfrm>
        </p:spPr>
        <p:txBody>
          <a:bodyPr>
            <a:normAutofit/>
          </a:bodyPr>
          <a:lstStyle/>
          <a:p>
            <a:r>
              <a:rPr lang="en-US" sz="2400" dirty="0" smtClean="0">
                <a:latin typeface="Times New Roman" pitchFamily="18" charset="0"/>
                <a:cs typeface="Times New Roman" pitchFamily="18" charset="0"/>
              </a:rPr>
              <a:t>Breaks down proteins, carbohydrates, and fats</a:t>
            </a:r>
          </a:p>
          <a:p>
            <a:r>
              <a:rPr lang="en-US" sz="2400" dirty="0" smtClean="0">
                <a:latin typeface="Times New Roman" pitchFamily="18" charset="0"/>
                <a:cs typeface="Times New Roman" pitchFamily="18" charset="0"/>
              </a:rPr>
              <a:t>Secretes insulin</a:t>
            </a:r>
          </a:p>
          <a:p>
            <a:r>
              <a:rPr lang="en-US" sz="2400" dirty="0" smtClean="0">
                <a:latin typeface="Times New Roman" pitchFamily="18" charset="0"/>
                <a:cs typeface="Times New Roman" pitchFamily="18" charset="0"/>
              </a:rPr>
              <a:t>Produces chemicals that help neutralize stomach acids</a:t>
            </a:r>
          </a:p>
          <a:p>
            <a:r>
              <a:rPr lang="en-US" sz="2400" dirty="0" smtClean="0">
                <a:latin typeface="Times New Roman" pitchFamily="18" charset="0"/>
                <a:cs typeface="Times New Roman" pitchFamily="18" charset="0"/>
              </a:rPr>
              <a:t>Average: 6 inches long (</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www.idph.state.il.us/cancer/factsheets/pancreatic.htm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11266" name="Picture 2" descr="http://img.webmd.com/dtmcms/live/webmd/consumer_assets/site_images/articles/image_article_collections/anatomy_pages/Pancrea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12" y="1828800"/>
            <a:ext cx="3816388"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7012" y="4800600"/>
            <a:ext cx="3816388" cy="646331"/>
          </a:xfrm>
          <a:prstGeom prst="rect">
            <a:avLst/>
          </a:prstGeom>
          <a:noFill/>
        </p:spPr>
        <p:txBody>
          <a:bodyPr wrap="square" rtlCol="0">
            <a:spAutoFit/>
          </a:bodyPr>
          <a:lstStyle/>
          <a:p>
            <a:r>
              <a:rPr lang="en-US" dirty="0">
                <a:hlinkClick r:id="rId4"/>
              </a:rPr>
              <a:t>http://www.webmd.com/digestive-disorders/picture-of-the-pancreas</a:t>
            </a:r>
            <a:endParaRPr lang="en-US" dirty="0"/>
          </a:p>
        </p:txBody>
      </p:sp>
    </p:spTree>
    <p:extLst>
      <p:ext uri="{BB962C8B-B14F-4D97-AF65-F5344CB8AC3E}">
        <p14:creationId xmlns:p14="http://schemas.microsoft.com/office/powerpoint/2010/main" val="239862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Gallbladder</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1295400"/>
          </a:xfrm>
        </p:spPr>
        <p:txBody>
          <a:bodyPr>
            <a:normAutofit/>
          </a:bodyPr>
          <a:lstStyle/>
          <a:p>
            <a:r>
              <a:rPr lang="en-US" sz="2400" dirty="0" smtClean="0">
                <a:latin typeface="Times New Roman" pitchFamily="18" charset="0"/>
                <a:cs typeface="Times New Roman" pitchFamily="18" charset="0"/>
              </a:rPr>
              <a:t>Stores and releases </a:t>
            </a:r>
            <a:r>
              <a:rPr lang="en-US" sz="2400" dirty="0" err="1" smtClean="0">
                <a:latin typeface="Times New Roman" pitchFamily="18" charset="0"/>
                <a:cs typeface="Times New Roman" pitchFamily="18" charset="0"/>
              </a:rPr>
              <a:t>biliverden</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biliruben</a:t>
            </a:r>
            <a:r>
              <a:rPr lang="en-US" sz="2400" dirty="0" smtClean="0">
                <a:latin typeface="Times New Roman" pitchFamily="18" charset="0"/>
                <a:cs typeface="Times New Roman" pitchFamily="18" charset="0"/>
              </a:rPr>
              <a:t> into the duodenum to help digest fats (</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www.gallbladderattack.com/gallbladder.shtml</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12290" name="Picture 2" descr="http://www.gallbladderguy.com/images/gallblad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514600"/>
            <a:ext cx="4000500" cy="31718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1200" y="5715000"/>
            <a:ext cx="5791200" cy="646331"/>
          </a:xfrm>
          <a:prstGeom prst="rect">
            <a:avLst/>
          </a:prstGeom>
          <a:noFill/>
        </p:spPr>
        <p:txBody>
          <a:bodyPr wrap="square" rtlCol="0">
            <a:spAutoFit/>
          </a:bodyPr>
          <a:lstStyle/>
          <a:p>
            <a:r>
              <a:rPr lang="en-US" dirty="0">
                <a:hlinkClick r:id="rId4"/>
              </a:rPr>
              <a:t>http://www.pain-relief-treatments.com/gallbladder-pain.html</a:t>
            </a:r>
            <a:endParaRPr lang="en-US" dirty="0"/>
          </a:p>
        </p:txBody>
      </p:sp>
    </p:spTree>
    <p:extLst>
      <p:ext uri="{BB962C8B-B14F-4D97-AF65-F5344CB8AC3E}">
        <p14:creationId xmlns:p14="http://schemas.microsoft.com/office/powerpoint/2010/main" val="239862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Sphincters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4114800" cy="4525963"/>
          </a:xfrm>
        </p:spPr>
        <p:txBody>
          <a:bodyPr>
            <a:normAutofit/>
          </a:bodyPr>
          <a:lstStyle/>
          <a:p>
            <a:r>
              <a:rPr lang="en-US" sz="2400" dirty="0" smtClean="0">
                <a:latin typeface="Times New Roman" pitchFamily="18" charset="0"/>
                <a:cs typeface="Times New Roman" pitchFamily="18" charset="0"/>
              </a:rPr>
              <a:t>Controls the release of food from one organ to another</a:t>
            </a:r>
          </a:p>
          <a:p>
            <a:r>
              <a:rPr lang="en-US" sz="2400" dirty="0" smtClean="0">
                <a:latin typeface="Times New Roman" pitchFamily="18" charset="0"/>
                <a:cs typeface="Times New Roman" pitchFamily="18" charset="0"/>
              </a:rPr>
              <a:t>Includes: Pyloric Sphincter, </a:t>
            </a:r>
            <a:r>
              <a:rPr lang="en-US" sz="2400" dirty="0" err="1" smtClean="0">
                <a:latin typeface="Times New Roman" pitchFamily="18" charset="0"/>
                <a:cs typeface="Times New Roman" pitchFamily="18" charset="0"/>
              </a:rPr>
              <a:t>Ileocecal</a:t>
            </a:r>
            <a:r>
              <a:rPr lang="en-US" sz="2400" dirty="0" smtClean="0">
                <a:latin typeface="Times New Roman" pitchFamily="18" charset="0"/>
                <a:cs typeface="Times New Roman" pitchFamily="18" charset="0"/>
              </a:rPr>
              <a:t> Sphincter, Urethral Sphincter, </a:t>
            </a:r>
            <a:r>
              <a:rPr lang="en-US" sz="2400" dirty="0" err="1" smtClean="0">
                <a:latin typeface="Times New Roman" pitchFamily="18" charset="0"/>
                <a:cs typeface="Times New Roman" pitchFamily="18" charset="0"/>
              </a:rPr>
              <a:t>Glisson’s</a:t>
            </a:r>
            <a:r>
              <a:rPr lang="en-US" sz="2400" dirty="0" smtClean="0">
                <a:latin typeface="Times New Roman" pitchFamily="18" charset="0"/>
                <a:cs typeface="Times New Roman" pitchFamily="18" charset="0"/>
              </a:rPr>
              <a:t> Sphincter, and the Internal and External Anal Sphincters (</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answers.yahoo.com/question/index?qid=20090410115700AAZavwQ</a:t>
            </a:r>
            <a:r>
              <a:rPr lang="en-US" sz="2400" dirty="0" smtClean="0">
                <a:latin typeface="Times New Roman" pitchFamily="18" charset="0"/>
                <a:cs typeface="Times New Roman" pitchFamily="18" charset="0"/>
              </a:rPr>
              <a:t>)</a:t>
            </a:r>
          </a:p>
        </p:txBody>
      </p:sp>
      <p:pic>
        <p:nvPicPr>
          <p:cNvPr id="13314" name="Picture 2" descr="http://www.nature.com/gimo/contents/pt1/images/gimo14-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3810000" cy="2743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6800" y="4648200"/>
            <a:ext cx="3810000" cy="646331"/>
          </a:xfrm>
          <a:prstGeom prst="rect">
            <a:avLst/>
          </a:prstGeom>
          <a:noFill/>
        </p:spPr>
        <p:txBody>
          <a:bodyPr wrap="square" rtlCol="0">
            <a:spAutoFit/>
          </a:bodyPr>
          <a:lstStyle/>
          <a:p>
            <a:r>
              <a:rPr lang="en-US" dirty="0">
                <a:hlinkClick r:id="rId4"/>
              </a:rPr>
              <a:t>http://www.nature.com/gimo/contents/pt1/fig_tab/gimo14_F1.html</a:t>
            </a:r>
            <a:endParaRPr lang="en-US" dirty="0"/>
          </a:p>
        </p:txBody>
      </p:sp>
    </p:spTree>
    <p:extLst>
      <p:ext uri="{BB962C8B-B14F-4D97-AF65-F5344CB8AC3E}">
        <p14:creationId xmlns:p14="http://schemas.microsoft.com/office/powerpoint/2010/main" val="239862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457200"/>
            <a:ext cx="4114800" cy="5668963"/>
          </a:xfrm>
        </p:spPr>
        <p:txBody>
          <a:bodyPr>
            <a:normAutofit/>
          </a:bodyPr>
          <a:lstStyle/>
          <a:p>
            <a:pPr marL="0" indent="0" algn="ctr">
              <a:buNone/>
            </a:pPr>
            <a:r>
              <a:rPr lang="en-US" sz="2400" u="sng" dirty="0" smtClean="0">
                <a:latin typeface="Times New Roman" pitchFamily="18" charset="0"/>
                <a:cs typeface="Times New Roman" pitchFamily="18" charset="0"/>
              </a:rPr>
              <a:t>Accessory Organs</a:t>
            </a:r>
          </a:p>
          <a:p>
            <a:pPr marL="0" indent="0">
              <a:buNone/>
            </a:pP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Salivary Glands</a:t>
            </a:r>
          </a:p>
          <a:p>
            <a:pPr marL="0" indent="0">
              <a:buNone/>
            </a:pPr>
            <a:r>
              <a:rPr lang="en-US" sz="2400" dirty="0" smtClean="0">
                <a:latin typeface="Times New Roman" pitchFamily="18" charset="0"/>
                <a:cs typeface="Times New Roman" pitchFamily="18" charset="0"/>
              </a:rPr>
              <a:t>Liver</a:t>
            </a:r>
          </a:p>
          <a:p>
            <a:pPr marL="0" indent="0">
              <a:buNone/>
            </a:pPr>
            <a:r>
              <a:rPr lang="en-US" sz="2400" dirty="0" smtClean="0">
                <a:latin typeface="Times New Roman" pitchFamily="18" charset="0"/>
                <a:cs typeface="Times New Roman" pitchFamily="18" charset="0"/>
              </a:rPr>
              <a:t>Gallbladder</a:t>
            </a:r>
          </a:p>
          <a:p>
            <a:pPr marL="0" indent="0">
              <a:buNone/>
            </a:pPr>
            <a:r>
              <a:rPr lang="en-US" sz="2400" dirty="0" smtClean="0">
                <a:latin typeface="Times New Roman" pitchFamily="18" charset="0"/>
                <a:cs typeface="Times New Roman" pitchFamily="18" charset="0"/>
              </a:rPr>
              <a:t>Pancreas</a:t>
            </a: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p:txBody>
      </p:sp>
      <p:sp>
        <p:nvSpPr>
          <p:cNvPr id="6" name="Content Placeholder 2"/>
          <p:cNvSpPr txBox="1">
            <a:spLocks/>
          </p:cNvSpPr>
          <p:nvPr/>
        </p:nvSpPr>
        <p:spPr>
          <a:xfrm>
            <a:off x="457200" y="457200"/>
            <a:ext cx="4114800" cy="5745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u="sng" dirty="0" smtClean="0">
                <a:latin typeface="Times New Roman" pitchFamily="18" charset="0"/>
                <a:cs typeface="Times New Roman" pitchFamily="18" charset="0"/>
              </a:rPr>
              <a:t>Organs Food Passes Through</a:t>
            </a:r>
          </a:p>
          <a:p>
            <a:pPr marL="0" indent="0">
              <a:buNone/>
            </a:pP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Mouth</a:t>
            </a:r>
          </a:p>
          <a:p>
            <a:pPr marL="0" indent="0">
              <a:buNone/>
            </a:pPr>
            <a:r>
              <a:rPr lang="en-US" sz="2400" dirty="0" smtClean="0">
                <a:latin typeface="Times New Roman" pitchFamily="18" charset="0"/>
                <a:cs typeface="Times New Roman" pitchFamily="18" charset="0"/>
              </a:rPr>
              <a:t>Pharynx</a:t>
            </a:r>
          </a:p>
          <a:p>
            <a:pPr marL="0" indent="0">
              <a:buNone/>
            </a:pPr>
            <a:r>
              <a:rPr lang="en-US" sz="2400" dirty="0" smtClean="0">
                <a:latin typeface="Times New Roman" pitchFamily="18" charset="0"/>
                <a:cs typeface="Times New Roman" pitchFamily="18" charset="0"/>
              </a:rPr>
              <a:t>Esophagus</a:t>
            </a:r>
          </a:p>
          <a:p>
            <a:pPr marL="0" indent="0">
              <a:buNone/>
            </a:pPr>
            <a:r>
              <a:rPr lang="en-US" sz="2400" dirty="0" smtClean="0">
                <a:latin typeface="Times New Roman" pitchFamily="18" charset="0"/>
                <a:cs typeface="Times New Roman" pitchFamily="18" charset="0"/>
              </a:rPr>
              <a:t>Stomach</a:t>
            </a:r>
          </a:p>
          <a:p>
            <a:pPr marL="0" indent="0">
              <a:buNone/>
            </a:pPr>
            <a:r>
              <a:rPr lang="en-US" sz="2400" dirty="0" smtClean="0">
                <a:latin typeface="Times New Roman" pitchFamily="18" charset="0"/>
                <a:cs typeface="Times New Roman" pitchFamily="18" charset="0"/>
              </a:rPr>
              <a:t>Pyloric Sphincter</a:t>
            </a:r>
          </a:p>
          <a:p>
            <a:pPr marL="0" indent="0">
              <a:buNone/>
            </a:pPr>
            <a:r>
              <a:rPr lang="en-US" sz="2400" dirty="0" smtClean="0">
                <a:latin typeface="Times New Roman" pitchFamily="18" charset="0"/>
                <a:cs typeface="Times New Roman" pitchFamily="18" charset="0"/>
              </a:rPr>
              <a:t>Small Intestine</a:t>
            </a:r>
          </a:p>
          <a:p>
            <a:pPr marL="0" indent="0">
              <a:buNone/>
            </a:pPr>
            <a:r>
              <a:rPr lang="en-US" sz="2400" dirty="0" smtClean="0">
                <a:latin typeface="Times New Roman" pitchFamily="18" charset="0"/>
                <a:cs typeface="Times New Roman" pitchFamily="18" charset="0"/>
              </a:rPr>
              <a:t>Large Intestine</a:t>
            </a:r>
          </a:p>
          <a:p>
            <a:pPr marL="0" indent="0">
              <a:buNone/>
            </a:pPr>
            <a:r>
              <a:rPr lang="en-US" sz="2400" dirty="0" smtClean="0">
                <a:latin typeface="Times New Roman" pitchFamily="18" charset="0"/>
                <a:cs typeface="Times New Roman" pitchFamily="18" charset="0"/>
              </a:rPr>
              <a:t>Anal Sphincters</a:t>
            </a:r>
          </a:p>
          <a:p>
            <a:pPr marL="0" indent="0">
              <a:buNone/>
            </a:pPr>
            <a:r>
              <a:rPr lang="en-US" sz="2400" dirty="0" smtClean="0">
                <a:latin typeface="Times New Roman" pitchFamily="18" charset="0"/>
                <a:cs typeface="Times New Roman" pitchFamily="18" charset="0"/>
              </a:rPr>
              <a:t>Rectum</a:t>
            </a:r>
          </a:p>
          <a:p>
            <a:pPr marL="0" indent="0">
              <a:buNone/>
            </a:pPr>
            <a:r>
              <a:rPr lang="en-US" sz="2400" dirty="0" smtClean="0">
                <a:latin typeface="Times New Roman" pitchFamily="18" charset="0"/>
                <a:cs typeface="Times New Roman" pitchFamily="18" charset="0"/>
              </a:rPr>
              <a:t>Anus</a:t>
            </a:r>
          </a:p>
          <a:p>
            <a:pPr marL="0" indent="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59130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Digestion of Large Molecules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Large food molecules have to be broken down into smaller parts to be able to be digested</a:t>
            </a:r>
          </a:p>
          <a:p>
            <a:r>
              <a:rPr lang="en-US" sz="2400" dirty="0" smtClean="0">
                <a:latin typeface="Times New Roman" pitchFamily="18" charset="0"/>
                <a:cs typeface="Times New Roman" pitchFamily="18" charset="0"/>
              </a:rPr>
              <a:t>Food is broken down and “rearranged” into a form that humans can use – The parts we can’t use are excreted as waste</a:t>
            </a:r>
          </a:p>
          <a:p>
            <a:r>
              <a:rPr lang="en-US" sz="2400" dirty="0" smtClean="0">
                <a:latin typeface="Times New Roman" pitchFamily="18" charset="0"/>
                <a:cs typeface="Times New Roman" pitchFamily="18" charset="0"/>
              </a:rPr>
              <a:t>Enzymes play a crucial role in the digestion of large food molecules</a:t>
            </a:r>
          </a:p>
          <a:p>
            <a:r>
              <a:rPr lang="en-US" sz="2400" dirty="0" smtClean="0">
                <a:latin typeface="Times New Roman" pitchFamily="18" charset="0"/>
                <a:cs typeface="Times New Roman" pitchFamily="18" charset="0"/>
              </a:rPr>
              <a:t>Only food small enough to be absorbed by the villi of the small intestine is used as nutrition by the human body</a:t>
            </a:r>
          </a:p>
          <a:p>
            <a:pPr marL="0"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www.ibguides.com/biology/notes/digestion</a:t>
            </a:r>
            <a:r>
              <a:rPr lang="en-US" sz="2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25336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Role of Enzymes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2285999"/>
          </a:xfrm>
        </p:spPr>
        <p:txBody>
          <a:bodyPr>
            <a:normAutofit fontScale="92500" lnSpcReduction="20000"/>
          </a:bodyPr>
          <a:lstStyle/>
          <a:p>
            <a:r>
              <a:rPr lang="en-US" sz="2400" dirty="0" smtClean="0">
                <a:latin typeface="Times New Roman" pitchFamily="18" charset="0"/>
                <a:cs typeface="Times New Roman" pitchFamily="18" charset="0"/>
              </a:rPr>
              <a:t>Enzymes dramatically increase the rate at which food is broken down</a:t>
            </a:r>
          </a:p>
          <a:p>
            <a:r>
              <a:rPr lang="en-US" sz="2400" dirty="0" smtClean="0">
                <a:latin typeface="Times New Roman" pitchFamily="18" charset="0"/>
                <a:cs typeface="Times New Roman" pitchFamily="18" charset="0"/>
              </a:rPr>
              <a:t>Amylase breaks down carbohydrates</a:t>
            </a:r>
          </a:p>
          <a:p>
            <a:r>
              <a:rPr lang="en-US" sz="2400" dirty="0" smtClean="0">
                <a:latin typeface="Times New Roman" pitchFamily="18" charset="0"/>
                <a:cs typeface="Times New Roman" pitchFamily="18" charset="0"/>
              </a:rPr>
              <a:t>Protease breaks down proteins</a:t>
            </a:r>
          </a:p>
          <a:p>
            <a:r>
              <a:rPr lang="en-US" sz="2400" dirty="0" smtClean="0">
                <a:latin typeface="Times New Roman" pitchFamily="18" charset="0"/>
                <a:cs typeface="Times New Roman" pitchFamily="18" charset="0"/>
              </a:rPr>
              <a:t>Lipase breaks down fats (lipids)</a:t>
            </a:r>
          </a:p>
          <a:p>
            <a:pPr marL="0"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wiki.answers.com/Q/What_are_the_functions_of_amylase_protease_and_lipase</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14338" name="Picture 2" descr="http://upload.wikimedia.org/wikipedia/commons/thumb/c/cf/Pancreatic_lipase%E2%80%93colipase_complex_with_inhibitor_1LPB.png/250px-Pancreatic_lipase%E2%80%93colipase_complex_with_inhibitor_1LP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581400"/>
            <a:ext cx="2381250" cy="43624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71800" y="5477470"/>
            <a:ext cx="3200400" cy="923330"/>
          </a:xfrm>
          <a:prstGeom prst="rect">
            <a:avLst/>
          </a:prstGeom>
          <a:noFill/>
        </p:spPr>
        <p:txBody>
          <a:bodyPr wrap="square" rtlCol="0">
            <a:spAutoFit/>
          </a:bodyPr>
          <a:lstStyle/>
          <a:p>
            <a:r>
              <a:rPr lang="en-US" dirty="0">
                <a:hlinkClick r:id="rId4"/>
              </a:rPr>
              <a:t>http://upload.wikimedia.org/wikipedia/commons/a/ae/GLO1_Homo_sapiens_small_fast.gif</a:t>
            </a:r>
            <a:endParaRPr lang="en-US" dirty="0"/>
          </a:p>
        </p:txBody>
      </p:sp>
    </p:spTree>
    <p:extLst>
      <p:ext uri="{BB962C8B-B14F-4D97-AF65-F5344CB8AC3E}">
        <p14:creationId xmlns:p14="http://schemas.microsoft.com/office/powerpoint/2010/main" val="314636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Table of Contents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1143000" y="1447800"/>
            <a:ext cx="4114800" cy="4525963"/>
          </a:xfrm>
        </p:spPr>
        <p:txBody>
          <a:bodyPr>
            <a:normAutofit lnSpcReduction="10000"/>
          </a:bodyPr>
          <a:lstStyle/>
          <a:p>
            <a:pPr marL="0" indent="0">
              <a:buNone/>
            </a:pPr>
            <a:r>
              <a:rPr lang="en-US" sz="2400" dirty="0" smtClean="0">
                <a:latin typeface="Times New Roman" pitchFamily="18" charset="0"/>
                <a:cs typeface="Times New Roman" pitchFamily="18" charset="0"/>
                <a:hlinkClick r:id="rId2" action="ppaction://hlinksldjump"/>
              </a:rPr>
              <a:t>Digestive System</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hlinkClick r:id="rId3" action="ppaction://hlinksldjump"/>
              </a:rPr>
              <a:t>Circulatory System</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hlinkClick r:id="rId4" action="ppaction://hlinksldjump"/>
              </a:rPr>
              <a:t>Respiratory System</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hlinkClick r:id="rId5" action="ppaction://hlinksldjump"/>
              </a:rPr>
              <a:t>Immune System</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hlinkClick r:id="rId6" action="ppaction://hlinksldjump"/>
              </a:rPr>
              <a:t>Excretory System</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hlinkClick r:id="rId7" action="ppaction://hlinksldjump"/>
              </a:rPr>
              <a:t>Muscular System</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hlinkClick r:id="rId8" action="ppaction://hlinksldjump"/>
              </a:rPr>
              <a:t>Skeletal System</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hlinkClick r:id="rId9" action="ppaction://hlinksldjump"/>
              </a:rPr>
              <a:t>Senses System</a:t>
            </a: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hlinkClick r:id="rId10" action="ppaction://hlinksldjump"/>
              </a:rPr>
              <a:t>Endocrine System</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hlinkClick r:id="rId11" action="ppaction://hlinksldjump"/>
              </a:rPr>
              <a:t>Reproductive System</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hlinkClick r:id="rId12" action="ppaction://hlinksldjump"/>
              </a:rPr>
              <a:t>Nervous System</a:t>
            </a: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49063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457200"/>
            <a:ext cx="4114800" cy="3810000"/>
          </a:xfrm>
        </p:spPr>
        <p:txBody>
          <a:bodyPr>
            <a:normAutofit/>
          </a:bodyPr>
          <a:lstStyle/>
          <a:p>
            <a:pPr marL="0" indent="0" algn="ctr">
              <a:buNone/>
            </a:pPr>
            <a:r>
              <a:rPr lang="en-US" sz="2400" u="sng" dirty="0" smtClean="0">
                <a:latin typeface="Times New Roman" pitchFamily="18" charset="0"/>
                <a:cs typeface="Times New Roman" pitchFamily="18" charset="0"/>
              </a:rPr>
              <a:t>Chemical Digestion</a:t>
            </a:r>
          </a:p>
          <a:p>
            <a:pPr marL="0" indent="0">
              <a:buNone/>
            </a:pP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Chemical digestion of food through acids and enzymes</a:t>
            </a:r>
          </a:p>
          <a:p>
            <a:r>
              <a:rPr lang="en-US" sz="2400" dirty="0" smtClean="0">
                <a:latin typeface="Times New Roman" pitchFamily="18" charset="0"/>
                <a:cs typeface="Times New Roman" pitchFamily="18" charset="0"/>
              </a:rPr>
              <a:t>Necessary to further digest food into finer parts</a:t>
            </a:r>
          </a:p>
          <a:p>
            <a:r>
              <a:rPr lang="en-US" sz="2400" dirty="0" smtClean="0">
                <a:latin typeface="Times New Roman" pitchFamily="18" charset="0"/>
                <a:cs typeface="Times New Roman" pitchFamily="18" charset="0"/>
              </a:rPr>
              <a:t>“Transforms” substances into different proteins and sugars</a:t>
            </a:r>
          </a:p>
          <a:p>
            <a:pPr marL="0" indent="0">
              <a:buNone/>
            </a:pPr>
            <a:endParaRPr lang="en-US" sz="2400" dirty="0" smtClean="0">
              <a:latin typeface="Times New Roman" pitchFamily="18" charset="0"/>
              <a:cs typeface="Times New Roman" pitchFamily="18" charset="0"/>
            </a:endParaRPr>
          </a:p>
        </p:txBody>
      </p:sp>
      <p:sp>
        <p:nvSpPr>
          <p:cNvPr id="6" name="Content Placeholder 2"/>
          <p:cNvSpPr txBox="1">
            <a:spLocks/>
          </p:cNvSpPr>
          <p:nvPr/>
        </p:nvSpPr>
        <p:spPr>
          <a:xfrm>
            <a:off x="457200" y="457200"/>
            <a:ext cx="4114800" cy="3352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u="sng" dirty="0" smtClean="0">
                <a:latin typeface="Times New Roman" pitchFamily="18" charset="0"/>
                <a:cs typeface="Times New Roman" pitchFamily="18" charset="0"/>
              </a:rPr>
              <a:t>Physical Digestion</a:t>
            </a:r>
          </a:p>
          <a:p>
            <a:pPr marL="0" indent="0">
              <a:buNone/>
            </a:pP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Physical, mechanical digestion of food through movement</a:t>
            </a:r>
          </a:p>
          <a:p>
            <a:r>
              <a:rPr lang="en-US" sz="2400" dirty="0" smtClean="0">
                <a:latin typeface="Times New Roman" pitchFamily="18" charset="0"/>
                <a:cs typeface="Times New Roman" pitchFamily="18" charset="0"/>
              </a:rPr>
              <a:t>Beginning digestion </a:t>
            </a:r>
          </a:p>
          <a:p>
            <a:r>
              <a:rPr lang="en-US" sz="2400" dirty="0" smtClean="0">
                <a:latin typeface="Times New Roman" pitchFamily="18" charset="0"/>
                <a:cs typeface="Times New Roman" pitchFamily="18" charset="0"/>
              </a:rPr>
              <a:t>Substances stay the same, just smaller pieces</a:t>
            </a:r>
          </a:p>
          <a:p>
            <a:pPr marL="0" indent="0">
              <a:buNone/>
            </a:pPr>
            <a:endParaRPr lang="en-US" sz="2400" dirty="0">
              <a:latin typeface="Times New Roman" pitchFamily="18" charset="0"/>
              <a:cs typeface="Times New Roman" pitchFamily="18" charset="0"/>
            </a:endParaRPr>
          </a:p>
        </p:txBody>
      </p:sp>
      <p:sp>
        <p:nvSpPr>
          <p:cNvPr id="4" name="Content Placeholder 2"/>
          <p:cNvSpPr txBox="1">
            <a:spLocks/>
          </p:cNvSpPr>
          <p:nvPr/>
        </p:nvSpPr>
        <p:spPr>
          <a:xfrm>
            <a:off x="457200" y="4800600"/>
            <a:ext cx="81534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Times New Roman" pitchFamily="18" charset="0"/>
                <a:cs typeface="Times New Roman" pitchFamily="18" charset="0"/>
              </a:rPr>
              <a:t>Both break down larger food molecules into smaller pieces that can be digested by the body</a:t>
            </a:r>
          </a:p>
        </p:txBody>
      </p:sp>
      <p:sp>
        <p:nvSpPr>
          <p:cNvPr id="2" name="TextBox 1"/>
          <p:cNvSpPr txBox="1"/>
          <p:nvPr/>
        </p:nvSpPr>
        <p:spPr>
          <a:xfrm>
            <a:off x="914400" y="6059269"/>
            <a:ext cx="6019800" cy="646331"/>
          </a:xfrm>
          <a:prstGeom prst="rect">
            <a:avLst/>
          </a:prstGeom>
          <a:noFill/>
        </p:spPr>
        <p:txBody>
          <a:bodyPr wrap="square" rtlCol="0">
            <a:spAutoFit/>
          </a:bodyPr>
          <a:lstStyle/>
          <a:p>
            <a:r>
              <a:rPr lang="en-US" dirty="0">
                <a:latin typeface="Times New Roman" pitchFamily="18" charset="0"/>
                <a:cs typeface="Times New Roman" pitchFamily="18" charset="0"/>
                <a:hlinkClick r:id="rId2"/>
              </a:rPr>
              <a:t>http://wiki.answers.com/Q/What_is_physical_digestion_and_chemical_digestion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43763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Digestion of Carbohydrates, Proteins, and Lipids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Carbohydrates and proteins are digested in the stomach by amylase and protease, respectively, produced by the pancreas and small intestine</a:t>
            </a:r>
          </a:p>
          <a:p>
            <a:r>
              <a:rPr lang="en-US" sz="2400" dirty="0" smtClean="0">
                <a:latin typeface="Times New Roman" pitchFamily="18" charset="0"/>
                <a:cs typeface="Times New Roman" pitchFamily="18" charset="0"/>
              </a:rPr>
              <a:t>Lipids can’t be digested by the stomach alone – Primarily broken down in the duodenum by lipase produced by the small intestine and liver (</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www.mmeade.com/cheat/digestion.html</a:t>
            </a:r>
            <a:r>
              <a:rPr lang="en-US" sz="2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820811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Ulcers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r>
              <a:rPr lang="en-US" sz="2400" dirty="0" smtClean="0">
                <a:latin typeface="Times New Roman" pitchFamily="18" charset="0"/>
                <a:cs typeface="Times New Roman" pitchFamily="18" charset="0"/>
              </a:rPr>
              <a:t>A weakening in the lining of the stomach or small intestine.</a:t>
            </a:r>
          </a:p>
          <a:p>
            <a:r>
              <a:rPr lang="en-US" sz="2400" dirty="0" smtClean="0">
                <a:latin typeface="Times New Roman" pitchFamily="18" charset="0"/>
                <a:cs typeface="Times New Roman" pitchFamily="18" charset="0"/>
              </a:rPr>
              <a:t>Pain in the abdominal region is caused by stomach acid eroding nerve endings.</a:t>
            </a:r>
          </a:p>
          <a:p>
            <a:r>
              <a:rPr lang="en-US" sz="2400" dirty="0" smtClean="0">
                <a:latin typeface="Times New Roman" pitchFamily="18" charset="0"/>
                <a:cs typeface="Times New Roman" pitchFamily="18" charset="0"/>
              </a:rPr>
              <a:t>Up to 10% of Americans will develop ulcers sometime in their lives.</a:t>
            </a:r>
          </a:p>
          <a:p>
            <a:r>
              <a:rPr lang="en-US" sz="2400" dirty="0" smtClean="0">
                <a:latin typeface="Times New Roman" pitchFamily="18" charset="0"/>
                <a:cs typeface="Times New Roman" pitchFamily="18" charset="0"/>
              </a:rPr>
              <a:t>Treatment is with antacids and/or antibiotics if caused by bacteria.</a:t>
            </a:r>
          </a:p>
          <a:p>
            <a:pPr marL="0" indent="0">
              <a:buNone/>
            </a:pPr>
            <a:r>
              <a:rPr lang="en-US" sz="2400" dirty="0" smtClean="0">
                <a:latin typeface="Times New Roman" pitchFamily="18" charset="0"/>
                <a:cs typeface="Times New Roman" pitchFamily="18" charset="0"/>
                <a:hlinkClick r:id="rId2"/>
              </a:rPr>
              <a:t>(http</a:t>
            </a:r>
            <a:r>
              <a:rPr lang="en-US" sz="2400" dirty="0">
                <a:latin typeface="Times New Roman" pitchFamily="18" charset="0"/>
                <a:cs typeface="Times New Roman" pitchFamily="18" charset="0"/>
                <a:hlinkClick r:id="rId2"/>
              </a:rPr>
              <a:t>://www.symptomsofstomachulcer.org</a:t>
            </a:r>
            <a:r>
              <a:rPr lang="en-US" sz="2400" dirty="0" smtClean="0">
                <a:latin typeface="Times New Roman" pitchFamily="18" charset="0"/>
                <a:cs typeface="Times New Roman" pitchFamily="18" charset="0"/>
                <a:hlinkClick r:id="rId2"/>
              </a:rPr>
              <a: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30722" name="Picture 2" descr="http://www.medicalook.com/diseases_images/peptic_ulcer.jpg"/>
          <p:cNvPicPr>
            <a:picLocks noChangeAspect="1" noChangeArrowheads="1"/>
          </p:cNvPicPr>
          <p:nvPr/>
        </p:nvPicPr>
        <p:blipFill>
          <a:blip r:embed="rId3"/>
          <a:srcRect/>
          <a:stretch>
            <a:fillRect/>
          </a:stretch>
        </p:blipFill>
        <p:spPr bwMode="auto">
          <a:xfrm>
            <a:off x="5486400" y="1600200"/>
            <a:ext cx="3023810" cy="3810000"/>
          </a:xfrm>
          <a:prstGeom prst="rect">
            <a:avLst/>
          </a:prstGeom>
          <a:noFill/>
        </p:spPr>
      </p:pic>
      <p:sp>
        <p:nvSpPr>
          <p:cNvPr id="4" name="TextBox 3"/>
          <p:cNvSpPr txBox="1"/>
          <p:nvPr/>
        </p:nvSpPr>
        <p:spPr>
          <a:xfrm>
            <a:off x="5486400" y="5867400"/>
            <a:ext cx="3124200" cy="646331"/>
          </a:xfrm>
          <a:prstGeom prst="rect">
            <a:avLst/>
          </a:prstGeom>
          <a:noFill/>
        </p:spPr>
        <p:txBody>
          <a:bodyPr wrap="square" rtlCol="0">
            <a:spAutoFit/>
          </a:bodyPr>
          <a:lstStyle/>
          <a:p>
            <a:r>
              <a:rPr lang="en-US" dirty="0">
                <a:hlinkClick r:id="rId2"/>
              </a:rPr>
              <a:t>http://www.symptomsofstomachulcer.org/</a:t>
            </a:r>
            <a:endParaRPr lang="en-US" dirty="0"/>
          </a:p>
        </p:txBody>
      </p:sp>
    </p:spTree>
    <p:extLst>
      <p:ext uri="{BB962C8B-B14F-4D97-AF65-F5344CB8AC3E}">
        <p14:creationId xmlns:p14="http://schemas.microsoft.com/office/powerpoint/2010/main" val="2958607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Gallstones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95400"/>
            <a:ext cx="4114800" cy="5715000"/>
          </a:xfrm>
        </p:spPr>
        <p:txBody>
          <a:bodyPr>
            <a:normAutofit fontScale="92500" lnSpcReduction="20000"/>
          </a:bodyPr>
          <a:lstStyle/>
          <a:p>
            <a:r>
              <a:rPr lang="en-US" sz="2400" dirty="0" smtClean="0">
                <a:latin typeface="Times New Roman" pitchFamily="18" charset="0"/>
                <a:cs typeface="Times New Roman" pitchFamily="18" charset="0"/>
              </a:rPr>
              <a:t>Excessive amounts of cholesterol in the bile ducts can crystallize and form gallstones.</a:t>
            </a:r>
          </a:p>
          <a:p>
            <a:r>
              <a:rPr lang="en-US" sz="2400" dirty="0" smtClean="0">
                <a:latin typeface="Times New Roman" pitchFamily="18" charset="0"/>
                <a:cs typeface="Times New Roman" pitchFamily="18" charset="0"/>
              </a:rPr>
              <a:t>Inflammation in the small intestine and severe abdominal pain are common symptoms.</a:t>
            </a:r>
          </a:p>
          <a:p>
            <a:r>
              <a:rPr lang="en-US" sz="2400" dirty="0" smtClean="0">
                <a:latin typeface="Times New Roman" pitchFamily="18" charset="0"/>
                <a:cs typeface="Times New Roman" pitchFamily="18" charset="0"/>
              </a:rPr>
              <a:t>About 10% of the population has gallstones, but only 1-2% of the population exhibits symptoms that require medical care</a:t>
            </a:r>
          </a:p>
          <a:p>
            <a:r>
              <a:rPr lang="en-US" sz="2400" dirty="0" smtClean="0">
                <a:latin typeface="Times New Roman" pitchFamily="18" charset="0"/>
                <a:cs typeface="Times New Roman" pitchFamily="18" charset="0"/>
              </a:rPr>
              <a:t>Treatment: Extracorporeal shockwave lithotripsy can generate shockwaves that break gallstones apart into small pieces that pass easily though the bile system</a:t>
            </a: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3"/>
              </a:rPr>
              <a:t>http://gallstones.com</a:t>
            </a:r>
            <a:r>
              <a:rPr lang="en-US" sz="2400" dirty="0" smtClean="0">
                <a:latin typeface="Times New Roman" pitchFamily="18" charset="0"/>
                <a:cs typeface="Times New Roman" pitchFamily="18" charset="0"/>
                <a:hlinkClick r:id="rId3"/>
              </a:rPr>
              <a:t>/</a:t>
            </a:r>
            <a:r>
              <a:rPr lang="en-US" sz="2400" dirty="0" smtClean="0">
                <a:latin typeface="Times New Roman" pitchFamily="18" charset="0"/>
                <a:cs typeface="Times New Roman" pitchFamily="18" charset="0"/>
              </a:rPr>
              <a:t>)</a:t>
            </a:r>
          </a:p>
        </p:txBody>
      </p:sp>
      <p:pic>
        <p:nvPicPr>
          <p:cNvPr id="29698" name="Picture 2" descr="http://www.pyroenergen.com/articles08/images/gallstones.jpg"/>
          <p:cNvPicPr>
            <a:picLocks noChangeAspect="1" noChangeArrowheads="1"/>
          </p:cNvPicPr>
          <p:nvPr/>
        </p:nvPicPr>
        <p:blipFill>
          <a:blip r:embed="rId4"/>
          <a:srcRect/>
          <a:stretch>
            <a:fillRect/>
          </a:stretch>
        </p:blipFill>
        <p:spPr bwMode="auto">
          <a:xfrm>
            <a:off x="4800600" y="1981200"/>
            <a:ext cx="3810000" cy="3048000"/>
          </a:xfrm>
          <a:prstGeom prst="rect">
            <a:avLst/>
          </a:prstGeom>
          <a:noFill/>
        </p:spPr>
      </p:pic>
      <p:sp>
        <p:nvSpPr>
          <p:cNvPr id="4" name="TextBox 3"/>
          <p:cNvSpPr txBox="1"/>
          <p:nvPr/>
        </p:nvSpPr>
        <p:spPr>
          <a:xfrm>
            <a:off x="4800600" y="5105400"/>
            <a:ext cx="2971800" cy="369332"/>
          </a:xfrm>
          <a:prstGeom prst="rect">
            <a:avLst/>
          </a:prstGeom>
          <a:noFill/>
        </p:spPr>
        <p:txBody>
          <a:bodyPr wrap="square" rtlCol="0">
            <a:spAutoFit/>
          </a:bodyPr>
          <a:lstStyle/>
          <a:p>
            <a:r>
              <a:rPr lang="en-US" dirty="0">
                <a:hlinkClick r:id="rId3"/>
              </a:rPr>
              <a:t>http://gallstones.com/</a:t>
            </a:r>
            <a:endParaRPr lang="en-US" dirty="0"/>
          </a:p>
        </p:txBody>
      </p:sp>
    </p:spTree>
    <p:extLst>
      <p:ext uri="{BB962C8B-B14F-4D97-AF65-F5344CB8AC3E}">
        <p14:creationId xmlns:p14="http://schemas.microsoft.com/office/powerpoint/2010/main" val="2958607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Circulatory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74837"/>
            <a:ext cx="4114800" cy="4525963"/>
          </a:xfrm>
        </p:spPr>
        <p:txBody>
          <a:bodyPr>
            <a:normAutofit/>
          </a:bodyPr>
          <a:lstStyle/>
          <a:p>
            <a:r>
              <a:rPr lang="en-US" sz="2400" dirty="0" smtClean="0">
                <a:latin typeface="Times New Roman" pitchFamily="18" charset="0"/>
                <a:cs typeface="Times New Roman" pitchFamily="18" charset="0"/>
              </a:rPr>
              <a:t>Consists of blood, the heart, and blood vessels</a:t>
            </a:r>
          </a:p>
          <a:p>
            <a:r>
              <a:rPr lang="en-US" sz="2400" dirty="0" smtClean="0">
                <a:latin typeface="Times New Roman" pitchFamily="18" charset="0"/>
                <a:cs typeface="Times New Roman" pitchFamily="18" charset="0"/>
              </a:rPr>
              <a:t>The Circulatory System transports nutrients to cells, removes waste from cells, and transports gasses to and from the lungs. </a:t>
            </a:r>
            <a:endParaRPr lang="en-US" sz="2400" dirty="0">
              <a:latin typeface="Times New Roman" pitchFamily="18" charset="0"/>
              <a:cs typeface="Times New Roman" pitchFamily="18" charset="0"/>
            </a:endParaRPr>
          </a:p>
        </p:txBody>
      </p:sp>
      <p:pic>
        <p:nvPicPr>
          <p:cNvPr id="2051" name="Picture 3" descr="C:\Users\Jeff Zhang\Desktop\tmpphpBasbrk.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a:stretch>
            <a:fillRect/>
          </a:stretch>
        </p:blipFill>
        <p:spPr bwMode="auto">
          <a:xfrm>
            <a:off x="5105400" y="1295400"/>
            <a:ext cx="3733800" cy="497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6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Structure and function of blood vessels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029200"/>
          </a:xfrm>
        </p:spPr>
        <p:txBody>
          <a:bodyPr>
            <a:normAutofit lnSpcReduction="10000"/>
          </a:bodyPr>
          <a:lstStyle/>
          <a:p>
            <a:r>
              <a:rPr lang="en-US" sz="2400" dirty="0" smtClean="0">
                <a:latin typeface="Times New Roman" pitchFamily="18" charset="0"/>
                <a:cs typeface="Times New Roman" pitchFamily="18" charset="0"/>
              </a:rPr>
              <a:t>Arteries carry blood from the heart to the rest of the body</a:t>
            </a:r>
          </a:p>
          <a:p>
            <a:r>
              <a:rPr lang="en-US" sz="2400" dirty="0" smtClean="0">
                <a:latin typeface="Times New Roman" pitchFamily="18" charset="0"/>
                <a:cs typeface="Times New Roman" pitchFamily="18" charset="0"/>
              </a:rPr>
              <a:t>Capillaries connect arteries and veins</a:t>
            </a:r>
          </a:p>
          <a:p>
            <a:r>
              <a:rPr lang="en-US" sz="2400" dirty="0" smtClean="0">
                <a:latin typeface="Times New Roman" pitchFamily="18" charset="0"/>
                <a:cs typeface="Times New Roman" pitchFamily="18" charset="0"/>
              </a:rPr>
              <a:t>Veins return blood back to the heart</a:t>
            </a:r>
          </a:p>
          <a:p>
            <a:pPr marL="0" indent="0">
              <a:buNone/>
            </a:pP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Blood vessels have three layers of tissue:</a:t>
            </a:r>
          </a:p>
          <a:p>
            <a:r>
              <a:rPr lang="en-US" sz="2400" dirty="0" smtClean="0">
                <a:latin typeface="Times New Roman" pitchFamily="18" charset="0"/>
                <a:cs typeface="Times New Roman" pitchFamily="18" charset="0"/>
              </a:rPr>
              <a:t>Innermost – Tunica </a:t>
            </a:r>
            <a:r>
              <a:rPr lang="en-US" sz="2400" dirty="0" err="1" smtClean="0">
                <a:latin typeface="Times New Roman" pitchFamily="18" charset="0"/>
                <a:cs typeface="Times New Roman" pitchFamily="18" charset="0"/>
              </a:rPr>
              <a:t>Interna</a:t>
            </a:r>
            <a:r>
              <a:rPr lang="en-US" sz="2400" dirty="0" smtClean="0">
                <a:latin typeface="Times New Roman" pitchFamily="18" charset="0"/>
                <a:cs typeface="Times New Roman" pitchFamily="18" charset="0"/>
              </a:rPr>
              <a:t>: smooth surface that provides a low-friction channel for blood flow</a:t>
            </a:r>
          </a:p>
          <a:p>
            <a:r>
              <a:rPr lang="en-US" sz="2400" dirty="0" smtClean="0">
                <a:latin typeface="Times New Roman" pitchFamily="18" charset="0"/>
                <a:cs typeface="Times New Roman" pitchFamily="18" charset="0"/>
              </a:rPr>
              <a:t>Middle – Tunica Media: smooth muscle tissue that controls contraction and relaxation of blood vessels</a:t>
            </a:r>
          </a:p>
          <a:p>
            <a:r>
              <a:rPr lang="en-US" sz="2400" dirty="0" smtClean="0">
                <a:latin typeface="Times New Roman" pitchFamily="18" charset="0"/>
                <a:cs typeface="Times New Roman" pitchFamily="18" charset="0"/>
              </a:rPr>
              <a:t>Outermost – Tunica </a:t>
            </a:r>
            <a:r>
              <a:rPr lang="en-US" sz="2400" dirty="0" err="1" smtClean="0">
                <a:latin typeface="Times New Roman" pitchFamily="18" charset="0"/>
                <a:cs typeface="Times New Roman" pitchFamily="18" charset="0"/>
              </a:rPr>
              <a:t>Adventia</a:t>
            </a:r>
            <a:r>
              <a:rPr lang="en-US" sz="2400" dirty="0" smtClean="0">
                <a:latin typeface="Times New Roman" pitchFamily="18" charset="0"/>
                <a:cs typeface="Times New Roman" pitchFamily="18" charset="0"/>
              </a:rPr>
              <a:t>: connective tissue that creates a barrier to prevent blood from diffusing into other parts of the body and keep oxygen and nutrients in</a:t>
            </a:r>
          </a:p>
          <a:p>
            <a:pPr marL="0"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www.fi.edu/learn/heart/vessels/vessels.html</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50678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Route of Blood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672932"/>
          </a:xfrm>
        </p:spPr>
        <p:txBody>
          <a:bodyPr>
            <a:normAutofit fontScale="92500" lnSpcReduction="10000"/>
          </a:bodyPr>
          <a:lstStyle/>
          <a:p>
            <a:r>
              <a:rPr lang="en-US" sz="2400" dirty="0">
                <a:latin typeface="Times New Roman" pitchFamily="18" charset="0"/>
                <a:cs typeface="Times New Roman" pitchFamily="18" charset="0"/>
              </a:rPr>
              <a:t>L</a:t>
            </a:r>
            <a:r>
              <a:rPr lang="en-US" sz="2400" dirty="0" smtClean="0">
                <a:latin typeface="Times New Roman" pitchFamily="18" charset="0"/>
                <a:cs typeface="Times New Roman" pitchFamily="18" charset="0"/>
              </a:rPr>
              <a:t>eft </a:t>
            </a:r>
            <a:r>
              <a:rPr lang="en-US" sz="2400" dirty="0">
                <a:latin typeface="Times New Roman" pitchFamily="18" charset="0"/>
                <a:cs typeface="Times New Roman" pitchFamily="18" charset="0"/>
              </a:rPr>
              <a:t>ventricle, </a:t>
            </a:r>
            <a:r>
              <a:rPr lang="en-US" sz="2400" dirty="0" smtClean="0">
                <a:latin typeface="Times New Roman" pitchFamily="18" charset="0"/>
                <a:cs typeface="Times New Roman" pitchFamily="18" charset="0"/>
              </a:rPr>
              <a:t>aortic valve, aorta</a:t>
            </a:r>
            <a:r>
              <a:rPr lang="en-US" sz="2400" dirty="0">
                <a:latin typeface="Times New Roman" pitchFamily="18" charset="0"/>
                <a:cs typeface="Times New Roman" pitchFamily="18" charset="0"/>
              </a:rPr>
              <a:t>, peripheral arteries, arterioles, capillaries, </a:t>
            </a:r>
            <a:r>
              <a:rPr lang="en-US" sz="2400" dirty="0" err="1">
                <a:latin typeface="Times New Roman" pitchFamily="18" charset="0"/>
                <a:cs typeface="Times New Roman" pitchFamily="18" charset="0"/>
              </a:rPr>
              <a:t>venules</a:t>
            </a:r>
            <a:r>
              <a:rPr lang="en-US" sz="2400" dirty="0">
                <a:latin typeface="Times New Roman" pitchFamily="18" charset="0"/>
                <a:cs typeface="Times New Roman" pitchFamily="18" charset="0"/>
              </a:rPr>
              <a:t>, peripheral veins, vena cava, right atrium, </a:t>
            </a:r>
            <a:r>
              <a:rPr lang="en-US" sz="2400" dirty="0" smtClean="0">
                <a:latin typeface="Times New Roman" pitchFamily="18" charset="0"/>
                <a:cs typeface="Times New Roman" pitchFamily="18" charset="0"/>
              </a:rPr>
              <a:t>tricuspid valve, right </a:t>
            </a:r>
            <a:r>
              <a:rPr lang="en-US" sz="2400" dirty="0">
                <a:latin typeface="Times New Roman" pitchFamily="18" charset="0"/>
                <a:cs typeface="Times New Roman" pitchFamily="18" charset="0"/>
              </a:rPr>
              <a:t>ventricle, </a:t>
            </a:r>
            <a:r>
              <a:rPr lang="en-US" sz="2400" dirty="0" smtClean="0">
                <a:latin typeface="Times New Roman" pitchFamily="18" charset="0"/>
                <a:cs typeface="Times New Roman" pitchFamily="18" charset="0"/>
              </a:rPr>
              <a:t>pulmonary valve, pulmonary </a:t>
            </a:r>
            <a:r>
              <a:rPr lang="en-US" sz="2400" dirty="0">
                <a:latin typeface="Times New Roman" pitchFamily="18" charset="0"/>
                <a:cs typeface="Times New Roman" pitchFamily="18" charset="0"/>
              </a:rPr>
              <a:t>artery, pulmonary capillaries, pulmonary veins, left </a:t>
            </a:r>
            <a:r>
              <a:rPr lang="en-US" sz="2400" dirty="0" smtClean="0">
                <a:latin typeface="Times New Roman" pitchFamily="18" charset="0"/>
                <a:cs typeface="Times New Roman" pitchFamily="18" charset="0"/>
              </a:rPr>
              <a:t>atrium, mitral valve, and left </a:t>
            </a:r>
            <a:r>
              <a:rPr lang="en-US" sz="2400" dirty="0">
                <a:latin typeface="Times New Roman" pitchFamily="18" charset="0"/>
                <a:cs typeface="Times New Roman" pitchFamily="18" charset="0"/>
              </a:rPr>
              <a:t>ventricle</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Blood valves ensure the flow of blood goes the intended (one-way) direction. </a:t>
            </a:r>
          </a:p>
          <a:p>
            <a:r>
              <a:rPr lang="en-US" sz="2400" dirty="0" smtClean="0">
                <a:latin typeface="Times New Roman" pitchFamily="18" charset="0"/>
                <a:cs typeface="Times New Roman" pitchFamily="18" charset="0"/>
              </a:rPr>
              <a:t>Tricuspid valve allows flow into the Right Ventricle from the Right Atrium</a:t>
            </a:r>
          </a:p>
          <a:p>
            <a:r>
              <a:rPr lang="en-US" sz="2400" dirty="0" smtClean="0">
                <a:latin typeface="Times New Roman" pitchFamily="18" charset="0"/>
                <a:cs typeface="Times New Roman" pitchFamily="18" charset="0"/>
              </a:rPr>
              <a:t>Mitral valve allows flow into the Left Ventricle from the Left Atrium</a:t>
            </a:r>
          </a:p>
          <a:p>
            <a:r>
              <a:rPr lang="en-US" sz="2400" dirty="0" smtClean="0">
                <a:latin typeface="Times New Roman" pitchFamily="18" charset="0"/>
                <a:cs typeface="Times New Roman" pitchFamily="18" charset="0"/>
              </a:rPr>
              <a:t>Aortic valve allows flow into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Aorta from the Left Ventricle</a:t>
            </a:r>
          </a:p>
          <a:p>
            <a:r>
              <a:rPr lang="en-US" sz="2400" dirty="0" smtClean="0">
                <a:latin typeface="Times New Roman" pitchFamily="18" charset="0"/>
                <a:cs typeface="Times New Roman" pitchFamily="18" charset="0"/>
              </a:rPr>
              <a:t>Pulmonary valve allows flow </a:t>
            </a:r>
            <a:r>
              <a:rPr lang="en-US" sz="2400" dirty="0">
                <a:latin typeface="Times New Roman" pitchFamily="18" charset="0"/>
                <a:cs typeface="Times New Roman" pitchFamily="18" charset="0"/>
              </a:rPr>
              <a:t>into the Pulmonary </a:t>
            </a:r>
            <a:r>
              <a:rPr lang="en-US" sz="2400" dirty="0" smtClean="0">
                <a:latin typeface="Times New Roman" pitchFamily="18" charset="0"/>
                <a:cs typeface="Times New Roman" pitchFamily="18" charset="0"/>
              </a:rPr>
              <a:t>Artery from the Right Ventricle</a:t>
            </a:r>
          </a:p>
          <a:p>
            <a:pPr marL="0"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www.dummies.com/how-to/content/the-path-of-blood-through-the-human-body.html</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50678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Composition of blood</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Blood is composed of plasma, erythrocytes, leukocytes, and platelets</a:t>
            </a:r>
          </a:p>
          <a:p>
            <a:r>
              <a:rPr lang="en-US" sz="2400" dirty="0" smtClean="0">
                <a:latin typeface="Times New Roman" pitchFamily="18" charset="0"/>
                <a:cs typeface="Times New Roman" pitchFamily="18" charset="0"/>
              </a:rPr>
              <a:t>Plasma is the fluid that carries blood cells, gases, and nutrients to and from cells</a:t>
            </a:r>
          </a:p>
          <a:p>
            <a:r>
              <a:rPr lang="en-US" sz="2400" dirty="0" smtClean="0">
                <a:latin typeface="Times New Roman" pitchFamily="18" charset="0"/>
                <a:cs typeface="Times New Roman" pitchFamily="18" charset="0"/>
              </a:rPr>
              <a:t>Erythrocytes (red blood cells) carry oxygen to body cells</a:t>
            </a:r>
          </a:p>
          <a:p>
            <a:r>
              <a:rPr lang="en-US" sz="2400" dirty="0" smtClean="0">
                <a:latin typeface="Times New Roman" pitchFamily="18" charset="0"/>
                <a:cs typeface="Times New Roman" pitchFamily="18" charset="0"/>
              </a:rPr>
              <a:t>Leukocytes (white blood cells) protect the body from invading pathogens</a:t>
            </a:r>
          </a:p>
          <a:p>
            <a:r>
              <a:rPr lang="en-US" sz="2400" dirty="0" smtClean="0">
                <a:latin typeface="Times New Roman" pitchFamily="18" charset="0"/>
                <a:cs typeface="Times New Roman" pitchFamily="18" charset="0"/>
              </a:rPr>
              <a:t>Platelets clot blood and reduce the amount of blood lost when the body is cut or wounded</a:t>
            </a:r>
          </a:p>
          <a:p>
            <a:pPr marL="0" indent="0">
              <a:buNone/>
            </a:pPr>
            <a:r>
              <a:rPr lang="en-US"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hlinkClick r:id="rId2"/>
              </a:rPr>
              <a:t>http://anthro.palomar.edu/blood/blood_components.htm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50678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Erythrocytes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2362200"/>
          </a:xfrm>
        </p:spPr>
        <p:txBody>
          <a:bodyPr>
            <a:normAutofit lnSpcReduction="10000"/>
          </a:bodyPr>
          <a:lstStyle/>
          <a:p>
            <a:r>
              <a:rPr lang="en-US" sz="2400" dirty="0" smtClean="0">
                <a:latin typeface="Times New Roman" pitchFamily="18" charset="0"/>
                <a:cs typeface="Times New Roman" pitchFamily="18" charset="0"/>
              </a:rPr>
              <a:t>The primary function of erythrocytes is to deliver oxygen from the lungs to other cells in the body</a:t>
            </a:r>
          </a:p>
          <a:p>
            <a:r>
              <a:rPr lang="en-US" sz="2400" dirty="0" smtClean="0">
                <a:latin typeface="Times New Roman" pitchFamily="18" charset="0"/>
                <a:cs typeface="Times New Roman" pitchFamily="18" charset="0"/>
              </a:rPr>
              <a:t>They demonstrate how structure influences function because the shape of the cell includes “indents” that allow it to carry and transport oxygen molecules</a:t>
            </a:r>
          </a:p>
          <a:p>
            <a:pPr marL="0"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2"/>
              </a:rPr>
              <a:t>http://anthro.palomar.edu/blood/blood_components.htm</a:t>
            </a:r>
            <a:r>
              <a:rPr lang="en-US" sz="2400" dirty="0">
                <a:latin typeface="Times New Roman" pitchFamily="18" charset="0"/>
                <a:cs typeface="Times New Roman" pitchFamily="18" charset="0"/>
              </a:rPr>
              <a:t>)</a:t>
            </a:r>
          </a:p>
          <a:p>
            <a:pPr marL="0" indent="0">
              <a:buNone/>
            </a:pPr>
            <a:endParaRPr lang="en-US" sz="2400" dirty="0">
              <a:latin typeface="Times New Roman" pitchFamily="18" charset="0"/>
              <a:cs typeface="Times New Roman" pitchFamily="18" charset="0"/>
            </a:endParaRPr>
          </a:p>
        </p:txBody>
      </p:sp>
      <p:pic>
        <p:nvPicPr>
          <p:cNvPr id="16386" name="Picture 2" descr="http://www.ehealthmd.com/yms_images/555511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581400"/>
            <a:ext cx="3810000" cy="2724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6400800"/>
            <a:ext cx="7467600" cy="369332"/>
          </a:xfrm>
          <a:prstGeom prst="rect">
            <a:avLst/>
          </a:prstGeom>
          <a:noFill/>
        </p:spPr>
        <p:txBody>
          <a:bodyPr wrap="square" rtlCol="0">
            <a:spAutoFit/>
          </a:bodyPr>
          <a:lstStyle/>
          <a:p>
            <a:r>
              <a:rPr lang="en-US" dirty="0">
                <a:hlinkClick r:id="rId4"/>
              </a:rPr>
              <a:t>http://www.nature.com/icb/journal/v87/n5/fig_tab/icb200927ft.html</a:t>
            </a:r>
            <a:endParaRPr lang="en-US" dirty="0"/>
          </a:p>
        </p:txBody>
      </p:sp>
    </p:spTree>
    <p:extLst>
      <p:ext uri="{BB962C8B-B14F-4D97-AF65-F5344CB8AC3E}">
        <p14:creationId xmlns:p14="http://schemas.microsoft.com/office/powerpoint/2010/main" val="3239681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Open and closed circulatory systems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All vertebrates, and a few invertebrates, have closed circulatory systems – Example: Humans</a:t>
            </a:r>
          </a:p>
          <a:p>
            <a:r>
              <a:rPr lang="en-US" sz="2400" dirty="0" smtClean="0">
                <a:latin typeface="Times New Roman" pitchFamily="18" charset="0"/>
                <a:cs typeface="Times New Roman" pitchFamily="18" charset="0"/>
              </a:rPr>
              <a:t>Most invertebrates have open circulatory systems – Example: crabs</a:t>
            </a:r>
          </a:p>
          <a:p>
            <a:r>
              <a:rPr lang="en-US" sz="2400" dirty="0" smtClean="0">
                <a:latin typeface="Times New Roman" pitchFamily="18" charset="0"/>
                <a:cs typeface="Times New Roman" pitchFamily="18" charset="0"/>
              </a:rPr>
              <a:t>Closed: Blood is closed at all times within blood vessels and pumped by the heart through vessels not filling body cavities</a:t>
            </a:r>
          </a:p>
          <a:p>
            <a:r>
              <a:rPr lang="en-US" sz="2400" dirty="0" smtClean="0">
                <a:latin typeface="Times New Roman" pitchFamily="18" charset="0"/>
                <a:cs typeface="Times New Roman" pitchFamily="18" charset="0"/>
              </a:rPr>
              <a:t>Open: Blood is pumped by the heart into body cavities where tissues are surrounded by blood</a:t>
            </a:r>
          </a:p>
          <a:p>
            <a:pPr marL="0"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2"/>
              </a:rPr>
              <a:t>http://www2.gsu.edu/~</a:t>
            </a:r>
            <a:r>
              <a:rPr lang="en-US" sz="2400" dirty="0" smtClean="0">
                <a:latin typeface="Times New Roman" pitchFamily="18" charset="0"/>
                <a:cs typeface="Times New Roman" pitchFamily="18" charset="0"/>
                <a:hlinkClick r:id="rId2"/>
              </a:rPr>
              <a:t>bioasx/closeopen.html</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39681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Digestive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685800" y="2590800"/>
            <a:ext cx="4114800" cy="1828800"/>
          </a:xfrm>
        </p:spPr>
        <p:txBody>
          <a:bodyPr>
            <a:normAutofit/>
          </a:bodyPr>
          <a:lstStyle/>
          <a:p>
            <a:pPr marL="0" indent="0">
              <a:buNone/>
            </a:pPr>
            <a:r>
              <a:rPr lang="en-US" sz="2400" dirty="0" smtClean="0">
                <a:latin typeface="Times New Roman" pitchFamily="18" charset="0"/>
                <a:cs typeface="Times New Roman" pitchFamily="18" charset="0"/>
              </a:rPr>
              <a:t>The digestive system is responsible for breaking down and converting food into energy.</a:t>
            </a:r>
            <a:endParaRPr lang="en-US" sz="2400" dirty="0">
              <a:latin typeface="Times New Roman" pitchFamily="18" charset="0"/>
              <a:cs typeface="Times New Roman" pitchFamily="18" charset="0"/>
            </a:endParaRPr>
          </a:p>
        </p:txBody>
      </p:sp>
      <p:pic>
        <p:nvPicPr>
          <p:cNvPr id="1027" name="Picture 3" descr="C:\Users\Jeff Zhang\Desktop\tmpphpjVn92w.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6000"/>
                    </a14:imgEffect>
                  </a14:imgLayer>
                </a14:imgProps>
              </a:ext>
              <a:ext uri="{28A0092B-C50C-407E-A947-70E740481C1C}">
                <a14:useLocalDpi xmlns:a14="http://schemas.microsoft.com/office/drawing/2010/main" val="0"/>
              </a:ext>
            </a:extLst>
          </a:blip>
          <a:srcRect/>
          <a:stretch>
            <a:fillRect/>
          </a:stretch>
        </p:blipFill>
        <p:spPr bwMode="auto">
          <a:xfrm>
            <a:off x="4953000" y="1295400"/>
            <a:ext cx="3581400"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62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Fish circulatory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51037"/>
            <a:ext cx="4114800" cy="4525963"/>
          </a:xfrm>
        </p:spPr>
        <p:txBody>
          <a:bodyPr>
            <a:normAutofit/>
          </a:bodyPr>
          <a:lstStyle/>
          <a:p>
            <a:r>
              <a:rPr lang="en-US" sz="2400" dirty="0" smtClean="0">
                <a:latin typeface="Times New Roman" pitchFamily="18" charset="0"/>
                <a:cs typeface="Times New Roman" pitchFamily="18" charset="0"/>
              </a:rPr>
              <a:t>2-chambered heart that completely separates oxygen-rich and oxygen-depleted blood</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Single loop path that takes blood from the heart to the gills and then to the body</a:t>
            </a:r>
          </a:p>
        </p:txBody>
      </p:sp>
      <p:pic>
        <p:nvPicPr>
          <p:cNvPr id="18434" name="Picture 2" descr="http://www.baileybio.com/plogger/images/ap_biology/animal_diversity_project_-_must_cite_your_textbook_/circulatory_system_-_fish_vs_rept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240" y="1828800"/>
            <a:ext cx="3761381"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736068"/>
            <a:ext cx="4800600" cy="369332"/>
          </a:xfrm>
          <a:prstGeom prst="rect">
            <a:avLst/>
          </a:prstGeom>
          <a:noFill/>
        </p:spPr>
        <p:txBody>
          <a:bodyPr wrap="square" rtlCol="0">
            <a:spAutoFit/>
          </a:bodyPr>
          <a:lstStyle/>
          <a:p>
            <a:r>
              <a:rPr lang="en-US" dirty="0">
                <a:hlinkClick r:id="rId3"/>
              </a:rPr>
              <a:t>http://www2.gsu.edu/~bioasx/closeopen.html</a:t>
            </a:r>
            <a:endParaRPr lang="en-US" dirty="0"/>
          </a:p>
        </p:txBody>
      </p:sp>
    </p:spTree>
    <p:extLst>
      <p:ext uri="{BB962C8B-B14F-4D97-AF65-F5344CB8AC3E}">
        <p14:creationId xmlns:p14="http://schemas.microsoft.com/office/powerpoint/2010/main" val="3239681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Amphibian circulatory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en-US" sz="2400" dirty="0" smtClean="0">
                <a:latin typeface="Times New Roman" pitchFamily="18" charset="0"/>
                <a:cs typeface="Times New Roman" pitchFamily="18" charset="0"/>
              </a:rPr>
              <a:t>3-chambered heart with two atria and one ventricle</a:t>
            </a:r>
          </a:p>
          <a:p>
            <a:r>
              <a:rPr lang="en-US" sz="2400" dirty="0" smtClean="0">
                <a:latin typeface="Times New Roman" pitchFamily="18" charset="0"/>
                <a:cs typeface="Times New Roman" pitchFamily="18" charset="0"/>
              </a:rPr>
              <a:t>Blood moves from the heart to the pulmonary capillaries where gas is exchanged and then returned to the heart</a:t>
            </a:r>
          </a:p>
          <a:p>
            <a:r>
              <a:rPr lang="en-US" sz="2400" dirty="0" smtClean="0">
                <a:latin typeface="Times New Roman" pitchFamily="18" charset="0"/>
                <a:cs typeface="Times New Roman" pitchFamily="18" charset="0"/>
              </a:rPr>
              <a:t>Some of the blood returned to the heart goes to the pulmonary circuit, some to the systemic circuit</a:t>
            </a:r>
          </a:p>
          <a:p>
            <a:r>
              <a:rPr lang="en-US" sz="2400" dirty="0" smtClean="0">
                <a:latin typeface="Times New Roman" pitchFamily="18" charset="0"/>
                <a:cs typeface="Times New Roman" pitchFamily="18" charset="0"/>
              </a:rPr>
              <a:t>Mixes oxygen-rich and oxygen-depleted blood</a:t>
            </a:r>
            <a:endParaRPr lang="en-US" sz="2400" dirty="0">
              <a:latin typeface="Times New Roman" pitchFamily="18" charset="0"/>
              <a:cs typeface="Times New Roman" pitchFamily="18" charset="0"/>
            </a:endParaRPr>
          </a:p>
        </p:txBody>
      </p:sp>
      <p:pic>
        <p:nvPicPr>
          <p:cNvPr id="20484" name="Picture 4" descr="http://www.chelationtherapyonline.com/articles/images/evolcirc_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514600"/>
            <a:ext cx="3956790"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5867400"/>
            <a:ext cx="4800600" cy="369332"/>
          </a:xfrm>
          <a:prstGeom prst="rect">
            <a:avLst/>
          </a:prstGeom>
          <a:noFill/>
        </p:spPr>
        <p:txBody>
          <a:bodyPr wrap="square" rtlCol="0">
            <a:spAutoFit/>
          </a:bodyPr>
          <a:lstStyle/>
          <a:p>
            <a:r>
              <a:rPr lang="en-US" dirty="0">
                <a:hlinkClick r:id="rId3"/>
              </a:rPr>
              <a:t>http://www2.gsu.edu/~bioasx/closeopen.html</a:t>
            </a:r>
            <a:endParaRPr lang="en-US" dirty="0"/>
          </a:p>
        </p:txBody>
      </p:sp>
    </p:spTree>
    <p:extLst>
      <p:ext uri="{BB962C8B-B14F-4D97-AF65-F5344CB8AC3E}">
        <p14:creationId xmlns:p14="http://schemas.microsoft.com/office/powerpoint/2010/main" val="712831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Reptile circulatory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4114800" cy="4800600"/>
          </a:xfrm>
        </p:spPr>
        <p:txBody>
          <a:bodyPr>
            <a:normAutofit/>
          </a:bodyPr>
          <a:lstStyle/>
          <a:p>
            <a:r>
              <a:rPr lang="en-US" sz="2400" dirty="0" smtClean="0">
                <a:latin typeface="Times New Roman" pitchFamily="18" charset="0"/>
                <a:cs typeface="Times New Roman" pitchFamily="18" charset="0"/>
              </a:rPr>
              <a:t>3-chambered heart</a:t>
            </a:r>
          </a:p>
          <a:p>
            <a:r>
              <a:rPr lang="en-US" sz="2400" dirty="0" smtClean="0">
                <a:latin typeface="Times New Roman" pitchFamily="18" charset="0"/>
                <a:cs typeface="Times New Roman" pitchFamily="18" charset="0"/>
              </a:rPr>
              <a:t>One ventricle, two aortas</a:t>
            </a:r>
          </a:p>
          <a:p>
            <a:r>
              <a:rPr lang="en-US" sz="2400" dirty="0" smtClean="0">
                <a:latin typeface="Times New Roman" pitchFamily="18" charset="0"/>
                <a:cs typeface="Times New Roman" pitchFamily="18" charset="0"/>
              </a:rPr>
              <a:t>Some have partial separation </a:t>
            </a:r>
            <a:r>
              <a:rPr lang="en-US" sz="2400" dirty="0">
                <a:latin typeface="Times New Roman" pitchFamily="18" charset="0"/>
                <a:cs typeface="Times New Roman" pitchFamily="18" charset="0"/>
              </a:rPr>
              <a:t>of systemic and pulmonary </a:t>
            </a:r>
            <a:r>
              <a:rPr lang="en-US" sz="2400" dirty="0" smtClean="0">
                <a:latin typeface="Times New Roman" pitchFamily="18" charset="0"/>
                <a:cs typeface="Times New Roman" pitchFamily="18" charset="0"/>
              </a:rPr>
              <a:t>circuits, others complete separation</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Variations in blood flow allow deoxygenated blood to be returned to the body or oxygenated blood to be returned to the lungs, if needed</a:t>
            </a:r>
            <a:endParaRPr lang="en-US" sz="2400" dirty="0">
              <a:latin typeface="Times New Roman" pitchFamily="18" charset="0"/>
              <a:cs typeface="Times New Roman" pitchFamily="18" charset="0"/>
            </a:endParaRPr>
          </a:p>
        </p:txBody>
      </p:sp>
      <p:pic>
        <p:nvPicPr>
          <p:cNvPr id="5" name="Picture 2" descr="http://www.baileybio.com/plogger/images/ap_biology/animal_diversity_project_-_must_cite_your_textbook_/circulatory_system_-_fish_vs_rept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240" y="1828800"/>
            <a:ext cx="3761381"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6248400"/>
            <a:ext cx="4800600" cy="369332"/>
          </a:xfrm>
          <a:prstGeom prst="rect">
            <a:avLst/>
          </a:prstGeom>
          <a:noFill/>
        </p:spPr>
        <p:txBody>
          <a:bodyPr wrap="square" rtlCol="0">
            <a:spAutoFit/>
          </a:bodyPr>
          <a:lstStyle/>
          <a:p>
            <a:r>
              <a:rPr lang="en-US" dirty="0">
                <a:hlinkClick r:id="rId3"/>
              </a:rPr>
              <a:t>http://www2.gsu.edu/~bioasx/closeopen.html</a:t>
            </a:r>
            <a:endParaRPr lang="en-US" dirty="0"/>
          </a:p>
        </p:txBody>
      </p:sp>
    </p:spTree>
    <p:extLst>
      <p:ext uri="{BB962C8B-B14F-4D97-AF65-F5344CB8AC3E}">
        <p14:creationId xmlns:p14="http://schemas.microsoft.com/office/powerpoint/2010/main" val="712831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Mammal circulatory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4114800" cy="4525963"/>
          </a:xfrm>
        </p:spPr>
        <p:txBody>
          <a:bodyPr>
            <a:normAutofit/>
          </a:bodyPr>
          <a:lstStyle/>
          <a:p>
            <a:r>
              <a:rPr lang="en-US" sz="2400" dirty="0" smtClean="0">
                <a:latin typeface="Times New Roman" pitchFamily="18" charset="0"/>
                <a:cs typeface="Times New Roman" pitchFamily="18" charset="0"/>
              </a:rPr>
              <a:t>4-chambered heart</a:t>
            </a:r>
          </a:p>
          <a:p>
            <a:r>
              <a:rPr lang="en-US" sz="2400" dirty="0" smtClean="0">
                <a:latin typeface="Times New Roman" pitchFamily="18" charset="0"/>
                <a:cs typeface="Times New Roman" pitchFamily="18" charset="0"/>
              </a:rPr>
              <a:t>Two atriums, two ventricles</a:t>
            </a:r>
          </a:p>
          <a:p>
            <a:r>
              <a:rPr lang="en-US" sz="2400" dirty="0" smtClean="0">
                <a:latin typeface="Times New Roman" pitchFamily="18" charset="0"/>
                <a:cs typeface="Times New Roman" pitchFamily="18" charset="0"/>
              </a:rPr>
              <a:t>Separation </a:t>
            </a:r>
            <a:r>
              <a:rPr lang="en-US" sz="2400" dirty="0">
                <a:latin typeface="Times New Roman" pitchFamily="18" charset="0"/>
                <a:cs typeface="Times New Roman" pitchFamily="18" charset="0"/>
              </a:rPr>
              <a:t>of systemic and pulmonary </a:t>
            </a:r>
            <a:r>
              <a:rPr lang="en-US" sz="2400" dirty="0" smtClean="0">
                <a:latin typeface="Times New Roman" pitchFamily="18" charset="0"/>
                <a:cs typeface="Times New Roman" pitchFamily="18" charset="0"/>
              </a:rPr>
              <a:t>circuits</a:t>
            </a:r>
          </a:p>
          <a:p>
            <a:r>
              <a:rPr lang="en-US" sz="2400" dirty="0" smtClean="0">
                <a:latin typeface="Times New Roman" pitchFamily="18" charset="0"/>
                <a:cs typeface="Times New Roman" pitchFamily="18" charset="0"/>
              </a:rPr>
              <a:t>Mammalian red blood cells lack a nucleus to maximize oxygen transport</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21506" name="Picture 2" descr="http://www.chelationtherapyonline.com/articles/images/diagcir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52599"/>
            <a:ext cx="2819400" cy="41515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4888468"/>
            <a:ext cx="4800600" cy="369332"/>
          </a:xfrm>
          <a:prstGeom prst="rect">
            <a:avLst/>
          </a:prstGeom>
          <a:noFill/>
        </p:spPr>
        <p:txBody>
          <a:bodyPr wrap="square" rtlCol="0">
            <a:spAutoFit/>
          </a:bodyPr>
          <a:lstStyle/>
          <a:p>
            <a:r>
              <a:rPr lang="en-US" dirty="0">
                <a:hlinkClick r:id="rId3"/>
              </a:rPr>
              <a:t>http://www2.gsu.edu/~bioasx/closeopen.html</a:t>
            </a:r>
            <a:endParaRPr lang="en-US" dirty="0"/>
          </a:p>
        </p:txBody>
      </p:sp>
    </p:spTree>
    <p:extLst>
      <p:ext uri="{BB962C8B-B14F-4D97-AF65-F5344CB8AC3E}">
        <p14:creationId xmlns:p14="http://schemas.microsoft.com/office/powerpoint/2010/main" val="712831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Bird circulatory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1"/>
            <a:ext cx="8153400" cy="2057400"/>
          </a:xfrm>
        </p:spPr>
        <p:txBody>
          <a:bodyPr>
            <a:normAutofit lnSpcReduction="10000"/>
          </a:bodyPr>
          <a:lstStyle/>
          <a:p>
            <a:r>
              <a:rPr lang="en-US" sz="2400" dirty="0" smtClean="0">
                <a:latin typeface="Times New Roman" pitchFamily="18" charset="0"/>
                <a:cs typeface="Times New Roman" pitchFamily="18" charset="0"/>
              </a:rPr>
              <a:t>4-chambered heart</a:t>
            </a:r>
          </a:p>
          <a:p>
            <a:r>
              <a:rPr lang="en-US" sz="2400" dirty="0" smtClean="0">
                <a:latin typeface="Times New Roman" pitchFamily="18" charset="0"/>
                <a:cs typeface="Times New Roman" pitchFamily="18" charset="0"/>
              </a:rPr>
              <a:t>Separation of systemic and pulmonary circuits</a:t>
            </a:r>
          </a:p>
          <a:p>
            <a:r>
              <a:rPr lang="en-US" sz="2400" dirty="0" smtClean="0">
                <a:latin typeface="Times New Roman" pitchFamily="18" charset="0"/>
                <a:cs typeface="Times New Roman" pitchFamily="18" charset="0"/>
              </a:rPr>
              <a:t>Arranged for optimal blood transport – Birds have hearts that are proportionally 3 times larger than mammals and beat 5 to 6 times as fast</a:t>
            </a:r>
            <a:endParaRPr lang="en-US" sz="2400" dirty="0">
              <a:latin typeface="Times New Roman" pitchFamily="18" charset="0"/>
              <a:cs typeface="Times New Roman" pitchFamily="18" charset="0"/>
            </a:endParaRPr>
          </a:p>
        </p:txBody>
      </p:sp>
      <p:pic>
        <p:nvPicPr>
          <p:cNvPr id="17410" name="Picture 2" descr="http://t0.gstatic.com/images?q=tbn:ANd9GcR5in6b_-QlS5sCjE8ijsu0R7dPnwl5OJwGJYYSHZ7vHJm0vo3XErPg_gn1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733800"/>
            <a:ext cx="5883232" cy="2838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200400"/>
            <a:ext cx="4800600" cy="369332"/>
          </a:xfrm>
          <a:prstGeom prst="rect">
            <a:avLst/>
          </a:prstGeom>
          <a:noFill/>
        </p:spPr>
        <p:txBody>
          <a:bodyPr wrap="square" rtlCol="0">
            <a:spAutoFit/>
          </a:bodyPr>
          <a:lstStyle/>
          <a:p>
            <a:r>
              <a:rPr lang="en-US" dirty="0">
                <a:hlinkClick r:id="rId3"/>
              </a:rPr>
              <a:t>http://www2.gsu.edu/~bioasx/closeopen.html</a:t>
            </a:r>
            <a:endParaRPr lang="en-US" dirty="0"/>
          </a:p>
        </p:txBody>
      </p:sp>
    </p:spTree>
    <p:extLst>
      <p:ext uri="{BB962C8B-B14F-4D97-AF65-F5344CB8AC3E}">
        <p14:creationId xmlns:p14="http://schemas.microsoft.com/office/powerpoint/2010/main" val="3239681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Atherosclerosis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4114800" cy="5029200"/>
          </a:xfrm>
        </p:spPr>
        <p:txBody>
          <a:bodyPr>
            <a:normAutofit fontScale="92500" lnSpcReduction="10000"/>
          </a:bodyPr>
          <a:lstStyle/>
          <a:p>
            <a:r>
              <a:rPr lang="en-US" sz="2400" dirty="0" smtClean="0">
                <a:latin typeface="Times New Roman" pitchFamily="18" charset="0"/>
                <a:cs typeface="Times New Roman" pitchFamily="18" charset="0"/>
              </a:rPr>
              <a:t>Atherosclerosis is the hardening of the arterial wall due to the build up of plaque.</a:t>
            </a:r>
          </a:p>
          <a:p>
            <a:r>
              <a:rPr lang="en-US" sz="2400" dirty="0" smtClean="0">
                <a:latin typeface="Times New Roman" pitchFamily="18" charset="0"/>
                <a:cs typeface="Times New Roman" pitchFamily="18" charset="0"/>
              </a:rPr>
              <a:t>Symptoms include decreased or stopped blood flow and sharp pain. Sometimes the first sign is a heart attack.</a:t>
            </a:r>
          </a:p>
          <a:p>
            <a:r>
              <a:rPr lang="en-US" sz="2400" dirty="0" smtClean="0">
                <a:latin typeface="Times New Roman" pitchFamily="18" charset="0"/>
                <a:cs typeface="Times New Roman" pitchFamily="18" charset="0"/>
              </a:rPr>
              <a:t>About 11.5% of the population has some coronary artery disease</a:t>
            </a:r>
          </a:p>
          <a:p>
            <a:r>
              <a:rPr lang="en-US" sz="2400" dirty="0" smtClean="0">
                <a:latin typeface="Times New Roman" pitchFamily="18" charset="0"/>
                <a:cs typeface="Times New Roman" pitchFamily="18" charset="0"/>
              </a:rPr>
              <a:t>Treatment: Statins drugs to lower cholesterol reduce build-up of plaque</a:t>
            </a:r>
          </a:p>
          <a:p>
            <a:pPr marL="0"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2"/>
              </a:rPr>
              <a:t>http://www.ncbi.nlm.nih.gov/pubmedhealth/PMH0001224</a:t>
            </a:r>
            <a:r>
              <a:rPr lang="en-US" sz="2400" dirty="0" smtClean="0">
                <a:latin typeface="Times New Roman" pitchFamily="18" charset="0"/>
                <a:cs typeface="Times New Roman" pitchFamily="18" charset="0"/>
                <a:hlinkClick r:id="rId2"/>
              </a:rPr>
              <a: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17410" name="Picture 2" descr="http://www.hearthealthyonline.com/images/img_atherosclerosis-enemylg_1.jpg"/>
          <p:cNvPicPr>
            <a:picLocks noChangeAspect="1" noChangeArrowheads="1"/>
          </p:cNvPicPr>
          <p:nvPr/>
        </p:nvPicPr>
        <p:blipFill>
          <a:blip r:embed="rId3"/>
          <a:srcRect/>
          <a:stretch>
            <a:fillRect/>
          </a:stretch>
        </p:blipFill>
        <p:spPr bwMode="auto">
          <a:xfrm>
            <a:off x="4800600" y="1676400"/>
            <a:ext cx="3943350" cy="3943350"/>
          </a:xfrm>
          <a:prstGeom prst="rect">
            <a:avLst/>
          </a:prstGeom>
          <a:noFill/>
        </p:spPr>
      </p:pic>
      <p:sp>
        <p:nvSpPr>
          <p:cNvPr id="4" name="TextBox 3"/>
          <p:cNvSpPr txBox="1"/>
          <p:nvPr/>
        </p:nvSpPr>
        <p:spPr>
          <a:xfrm>
            <a:off x="4648200" y="5715000"/>
            <a:ext cx="4419600" cy="923330"/>
          </a:xfrm>
          <a:prstGeom prst="rect">
            <a:avLst/>
          </a:prstGeom>
          <a:noFill/>
        </p:spPr>
        <p:txBody>
          <a:bodyPr wrap="square" rtlCol="0">
            <a:spAutoFit/>
          </a:bodyPr>
          <a:lstStyle/>
          <a:p>
            <a:r>
              <a:rPr lang="en-US" dirty="0">
                <a:hlinkClick r:id="rId4"/>
              </a:rPr>
              <a:t>http://www.hearthealthyonline.com/cholesterol/cholesterol-basics/atherosclerosis-enemy-within_1.html</a:t>
            </a:r>
            <a:endParaRPr lang="en-US" dirty="0"/>
          </a:p>
        </p:txBody>
      </p:sp>
    </p:spTree>
    <p:extLst>
      <p:ext uri="{BB962C8B-B14F-4D97-AF65-F5344CB8AC3E}">
        <p14:creationId xmlns:p14="http://schemas.microsoft.com/office/powerpoint/2010/main" val="712831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Hypertension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4114800" cy="5257800"/>
          </a:xfrm>
        </p:spPr>
        <p:txBody>
          <a:bodyPr>
            <a:normAutofit fontScale="92500"/>
          </a:bodyPr>
          <a:lstStyle/>
          <a:p>
            <a:r>
              <a:rPr lang="en-US" sz="2400" dirty="0" smtClean="0">
                <a:latin typeface="Times New Roman" pitchFamily="18" charset="0"/>
                <a:cs typeface="Times New Roman" pitchFamily="18" charset="0"/>
              </a:rPr>
              <a:t>Commonly known as high blood pressure</a:t>
            </a:r>
          </a:p>
          <a:p>
            <a:r>
              <a:rPr lang="en-US" sz="2400" dirty="0" smtClean="0">
                <a:latin typeface="Times New Roman" pitchFamily="18" charset="0"/>
                <a:cs typeface="Times New Roman" pitchFamily="18" charset="0"/>
              </a:rPr>
              <a:t>Most people show no signs, though headaches and dizziness may be a result</a:t>
            </a:r>
          </a:p>
          <a:p>
            <a:r>
              <a:rPr lang="en-US" sz="2400" dirty="0" smtClean="0">
                <a:latin typeface="Times New Roman" pitchFamily="18" charset="0"/>
                <a:cs typeface="Times New Roman" pitchFamily="18" charset="0"/>
              </a:rPr>
              <a:t>High blood pressure increases the chances for heart attacks</a:t>
            </a:r>
          </a:p>
          <a:p>
            <a:r>
              <a:rPr lang="en-US" sz="2400" dirty="0" smtClean="0">
                <a:latin typeface="Times New Roman" pitchFamily="18" charset="0"/>
                <a:cs typeface="Times New Roman" pitchFamily="18" charset="0"/>
              </a:rPr>
              <a:t>The incidence in US adults is about 30%</a:t>
            </a:r>
          </a:p>
          <a:p>
            <a:r>
              <a:rPr lang="en-US" sz="2400" dirty="0" smtClean="0">
                <a:latin typeface="Times New Roman" pitchFamily="18" charset="0"/>
                <a:cs typeface="Times New Roman" pitchFamily="18" charset="0"/>
              </a:rPr>
              <a:t>Treatment: Exercise and a diet low in sodium and fats reduce the risk of heart disease</a:t>
            </a:r>
          </a:p>
          <a:p>
            <a:pPr marL="0"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2"/>
              </a:rPr>
              <a:t>http://www.ncbi.nlm.nih.gov/pubmedhealth/PMH0001502</a:t>
            </a:r>
            <a:r>
              <a:rPr lang="en-US" sz="2400" dirty="0" smtClean="0">
                <a:latin typeface="Times New Roman" pitchFamily="18" charset="0"/>
                <a:cs typeface="Times New Roman" pitchFamily="18" charset="0"/>
                <a:hlinkClick r:id="rId2"/>
              </a:rPr>
              <a: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16386" name="Picture 2" descr="http://mykentuckyheart.com/images/pictures/hypertension.jpg"/>
          <p:cNvPicPr>
            <a:picLocks noChangeAspect="1" noChangeArrowheads="1"/>
          </p:cNvPicPr>
          <p:nvPr/>
        </p:nvPicPr>
        <p:blipFill>
          <a:blip r:embed="rId3"/>
          <a:srcRect/>
          <a:stretch>
            <a:fillRect/>
          </a:stretch>
        </p:blipFill>
        <p:spPr bwMode="auto">
          <a:xfrm>
            <a:off x="4876800" y="1752600"/>
            <a:ext cx="3810000" cy="3048000"/>
          </a:xfrm>
          <a:prstGeom prst="rect">
            <a:avLst/>
          </a:prstGeom>
          <a:noFill/>
        </p:spPr>
      </p:pic>
      <p:sp>
        <p:nvSpPr>
          <p:cNvPr id="4" name="TextBox 3"/>
          <p:cNvSpPr txBox="1"/>
          <p:nvPr/>
        </p:nvSpPr>
        <p:spPr>
          <a:xfrm>
            <a:off x="4876800" y="4953000"/>
            <a:ext cx="3810000" cy="646331"/>
          </a:xfrm>
          <a:prstGeom prst="rect">
            <a:avLst/>
          </a:prstGeom>
          <a:noFill/>
        </p:spPr>
        <p:txBody>
          <a:bodyPr wrap="square" rtlCol="0">
            <a:spAutoFit/>
          </a:bodyPr>
          <a:lstStyle/>
          <a:p>
            <a:r>
              <a:rPr lang="en-US" dirty="0">
                <a:hlinkClick r:id="rId4"/>
              </a:rPr>
              <a:t>http://mykentuckyheart.com/information/Hypertension.htm</a:t>
            </a:r>
            <a:endParaRPr lang="en-US" dirty="0"/>
          </a:p>
        </p:txBody>
      </p:sp>
    </p:spTree>
    <p:extLst>
      <p:ext uri="{BB962C8B-B14F-4D97-AF65-F5344CB8AC3E}">
        <p14:creationId xmlns:p14="http://schemas.microsoft.com/office/powerpoint/2010/main" val="712831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Respiratory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743200"/>
            <a:ext cx="4114800" cy="3382963"/>
          </a:xfrm>
        </p:spPr>
        <p:txBody>
          <a:bodyPr>
            <a:normAutofit/>
          </a:bodyPr>
          <a:lstStyle/>
          <a:p>
            <a:pPr marL="0" indent="0">
              <a:buNone/>
            </a:pPr>
            <a:r>
              <a:rPr lang="en-US" sz="2400" dirty="0" smtClean="0">
                <a:latin typeface="Times New Roman" pitchFamily="18" charset="0"/>
                <a:cs typeface="Times New Roman" pitchFamily="18" charset="0"/>
              </a:rPr>
              <a:t>The respiratory system is in charge of supplying blood with oxygen to deliver to body cells</a:t>
            </a:r>
            <a:endParaRPr lang="en-US" sz="2400" dirty="0">
              <a:latin typeface="Times New Roman" pitchFamily="18" charset="0"/>
              <a:cs typeface="Times New Roman" pitchFamily="18" charset="0"/>
            </a:endParaRPr>
          </a:p>
        </p:txBody>
      </p:sp>
      <p:pic>
        <p:nvPicPr>
          <p:cNvPr id="1026" name="Picture 2" descr="C:\Users\Jeff Zhang\Desktop\rsz_respiratory_system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556" y="1525524"/>
            <a:ext cx="3781044" cy="449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907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Alveoli</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495800" y="990600"/>
            <a:ext cx="4191000" cy="5638800"/>
          </a:xfrm>
        </p:spPr>
        <p:txBody>
          <a:bodyPr>
            <a:normAutofit fontScale="92500"/>
          </a:bodyPr>
          <a:lstStyle/>
          <a:p>
            <a:r>
              <a:rPr lang="en-US" sz="2400" dirty="0" smtClean="0">
                <a:latin typeface="Times New Roman" pitchFamily="18" charset="0"/>
                <a:cs typeface="Times New Roman" pitchFamily="18" charset="0"/>
              </a:rPr>
              <a:t>Alveoli are at the ends of each pulmonary vein and are the places where gases are exchanged.</a:t>
            </a:r>
          </a:p>
          <a:p>
            <a:r>
              <a:rPr lang="en-US" sz="2400" dirty="0" smtClean="0">
                <a:latin typeface="Times New Roman" pitchFamily="18" charset="0"/>
                <a:cs typeface="Times New Roman" pitchFamily="18" charset="0"/>
              </a:rPr>
              <a:t>The total surface area they provide is about 100 square meters.</a:t>
            </a:r>
          </a:p>
          <a:p>
            <a:r>
              <a:rPr lang="en-US" sz="2400" dirty="0" smtClean="0">
                <a:latin typeface="Times New Roman" pitchFamily="18" charset="0"/>
                <a:cs typeface="Times New Roman" pitchFamily="18" charset="0"/>
              </a:rPr>
              <a:t>Alveolar tissue is made of elastic fibers and allows the alveoli to stretch and compress.</a:t>
            </a:r>
          </a:p>
          <a:p>
            <a:r>
              <a:rPr lang="en-US" sz="2400" dirty="0" smtClean="0">
                <a:latin typeface="Times New Roman" pitchFamily="18" charset="0"/>
                <a:cs typeface="Times New Roman" pitchFamily="18" charset="0"/>
              </a:rPr>
              <a:t>Capillaries cover 70% of the area and gases readily pass through the thin membranes.</a:t>
            </a:r>
          </a:p>
          <a:p>
            <a:pPr marL="0" indent="0">
              <a:buNone/>
            </a:pPr>
            <a:r>
              <a:rPr lang="en-US" sz="2400" dirty="0" smtClean="0">
                <a:latin typeface="Times New Roman" pitchFamily="18" charset="0"/>
                <a:cs typeface="Times New Roman" pitchFamily="18" charset="0"/>
                <a:hlinkClick r:id="rId2"/>
              </a:rPr>
              <a:t>(http</a:t>
            </a:r>
            <a:r>
              <a:rPr lang="en-US" sz="2400" dirty="0">
                <a:latin typeface="Times New Roman" pitchFamily="18" charset="0"/>
                <a:cs typeface="Times New Roman" pitchFamily="18" charset="0"/>
                <a:hlinkClick r:id="rId2"/>
              </a:rPr>
              <a:t>://</a:t>
            </a:r>
            <a:r>
              <a:rPr lang="en-US" sz="2400" dirty="0" smtClean="0">
                <a:latin typeface="Times New Roman" pitchFamily="18" charset="0"/>
                <a:cs typeface="Times New Roman" pitchFamily="18" charset="0"/>
                <a:hlinkClick r:id="rId2"/>
              </a:rPr>
              <a:t>biology.clc.uc.edu/courses/bio105/respirat.htm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 name="Picture 2" descr="http://www.baileybio.com/plogger/images/anatomy___physiology/11.powerpoint_-_respiratory_system/respiratory_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3771576"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5867400"/>
            <a:ext cx="4038600" cy="646331"/>
          </a:xfrm>
          <a:prstGeom prst="rect">
            <a:avLst/>
          </a:prstGeom>
          <a:noFill/>
        </p:spPr>
        <p:txBody>
          <a:bodyPr wrap="square" rtlCol="0">
            <a:spAutoFit/>
          </a:bodyPr>
          <a:lstStyle/>
          <a:p>
            <a:r>
              <a:rPr lang="en-US" dirty="0">
                <a:hlinkClick r:id="rId4"/>
              </a:rPr>
              <a:t>http://creationwiki.org/pool/images/7/70/Human_respiratory_system_2.jpg</a:t>
            </a:r>
            <a:endParaRPr lang="en-US" dirty="0"/>
          </a:p>
        </p:txBody>
      </p:sp>
    </p:spTree>
    <p:extLst>
      <p:ext uri="{BB962C8B-B14F-4D97-AF65-F5344CB8AC3E}">
        <p14:creationId xmlns:p14="http://schemas.microsoft.com/office/powerpoint/2010/main" val="3588907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Carbon Dioxide and Oxygen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Red blood cells contain hemoglobin which binds to oxygen molecules. They carry the oxygen to other cells in the body and trade it for carbon dioxide molecules, which they bring back to the lungs. (</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www.bio.davidson.edu/courses/molbio/molstudents/spring2005/heiner/hemoglobin.html</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One red blood cell can carry four oxygen molecules at a time. </a:t>
            </a:r>
          </a:p>
          <a:p>
            <a:r>
              <a:rPr lang="en-US" sz="2400" dirty="0" smtClean="0">
                <a:latin typeface="Times New Roman" pitchFamily="18" charset="0"/>
                <a:cs typeface="Times New Roman" pitchFamily="18" charset="0"/>
              </a:rPr>
              <a:t>Path of oxygen: Air &gt; mouth/nose &gt; pharynx &gt; larynx &gt; trachea &gt; lung &gt; bronchi &gt; bronchioles &gt; alveoli &gt; pulmonary capillaries &gt; hemoglobin (</a:t>
            </a:r>
            <a:r>
              <a:rPr lang="en-US" sz="2400" dirty="0">
                <a:latin typeface="Times New Roman" pitchFamily="18" charset="0"/>
                <a:cs typeface="Times New Roman" pitchFamily="18" charset="0"/>
                <a:hlinkClick r:id="rId3"/>
              </a:rPr>
              <a:t>http://</a:t>
            </a:r>
            <a:r>
              <a:rPr lang="en-US" sz="2400" dirty="0" smtClean="0">
                <a:latin typeface="Times New Roman" pitchFamily="18" charset="0"/>
                <a:cs typeface="Times New Roman" pitchFamily="18" charset="0"/>
                <a:hlinkClick r:id="rId3"/>
              </a:rPr>
              <a:t>www.fi.edu/learn/heart/systems/respiration.html</a:t>
            </a:r>
            <a:r>
              <a:rPr lang="en-US" sz="2400" dirty="0" smtClean="0"/>
              <a:t>)</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88907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Mouth</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800600" y="2284412"/>
            <a:ext cx="4114800" cy="4040188"/>
          </a:xfrm>
        </p:spPr>
        <p:txBody>
          <a:bodyPr>
            <a:normAutofit/>
          </a:bodyPr>
          <a:lstStyle/>
          <a:p>
            <a:r>
              <a:rPr lang="en-US" sz="2400" dirty="0" smtClean="0">
                <a:latin typeface="Times New Roman" pitchFamily="18" charset="0"/>
                <a:cs typeface="Times New Roman" pitchFamily="18" charset="0"/>
              </a:rPr>
              <a:t>Beginning of the digestive system</a:t>
            </a:r>
          </a:p>
          <a:p>
            <a:r>
              <a:rPr lang="en-US" sz="2400" dirty="0" smtClean="0">
                <a:latin typeface="Times New Roman" pitchFamily="18" charset="0"/>
                <a:cs typeface="Times New Roman" pitchFamily="18" charset="0"/>
              </a:rPr>
              <a:t>Chewing breaks food into pieces that are easier to digest</a:t>
            </a:r>
          </a:p>
          <a:p>
            <a:pPr marL="0" indent="0">
              <a:buNone/>
            </a:pPr>
            <a:endParaRPr lang="en-US" sz="2400" dirty="0">
              <a:latin typeface="Times New Roman" pitchFamily="18" charset="0"/>
              <a:cs typeface="Times New Roman" pitchFamily="18" charset="0"/>
            </a:endParaRPr>
          </a:p>
        </p:txBody>
      </p:sp>
      <p:pic>
        <p:nvPicPr>
          <p:cNvPr id="1026" name="Picture 2" descr="http://www.medicalook.com/diseases_images/mouth-disea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3810000" cy="3095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5410200"/>
            <a:ext cx="4038600" cy="646331"/>
          </a:xfrm>
          <a:prstGeom prst="rect">
            <a:avLst/>
          </a:prstGeom>
          <a:noFill/>
        </p:spPr>
        <p:txBody>
          <a:bodyPr wrap="square" rtlCol="0">
            <a:spAutoFit/>
          </a:bodyPr>
          <a:lstStyle/>
          <a:p>
            <a:r>
              <a:rPr lang="en-US" dirty="0">
                <a:hlinkClick r:id="rId3"/>
              </a:rPr>
              <a:t>http://upload.wikimedia.org/wikipedia/commons/f/f6/Illu_mouth.jpg</a:t>
            </a:r>
            <a:endParaRPr lang="en-US" dirty="0"/>
          </a:p>
        </p:txBody>
      </p:sp>
    </p:spTree>
    <p:extLst>
      <p:ext uri="{BB962C8B-B14F-4D97-AF65-F5344CB8AC3E}">
        <p14:creationId xmlns:p14="http://schemas.microsoft.com/office/powerpoint/2010/main" val="2398627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Inhalation and Exhalation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3200400"/>
          </a:xfrm>
        </p:spPr>
        <p:txBody>
          <a:bodyPr>
            <a:normAutofit/>
          </a:bodyPr>
          <a:lstStyle/>
          <a:p>
            <a:r>
              <a:rPr lang="en-US" sz="2400" dirty="0" smtClean="0">
                <a:latin typeface="Times New Roman" pitchFamily="18" charset="0"/>
                <a:cs typeface="Times New Roman" pitchFamily="18" charset="0"/>
              </a:rPr>
              <a:t>Inhalation is the process of taking air into the lungs. The diaphragm contracts to expand the thoracic cavity and increase the volume. This causes the air pressure inside the lungs to be lower than the air pressure outside, so air moves into the body.</a:t>
            </a:r>
          </a:p>
          <a:p>
            <a:r>
              <a:rPr lang="en-US" sz="2400" dirty="0" smtClean="0">
                <a:latin typeface="Times New Roman" pitchFamily="18" charset="0"/>
                <a:cs typeface="Times New Roman" pitchFamily="18" charset="0"/>
              </a:rPr>
              <a:t>Exhalation is the process of expelling air from the lungs. The diaphragm relaxes and decreases the volume of the thoracic cavity. The air pressure inside the lungs is now greater than that of the outside of the lungs, and air leaves the body. </a:t>
            </a:r>
            <a:endParaRPr lang="en-US" sz="2400" dirty="0">
              <a:latin typeface="Times New Roman" pitchFamily="18" charset="0"/>
              <a:cs typeface="Times New Roman" pitchFamily="18" charset="0"/>
            </a:endParaRPr>
          </a:p>
        </p:txBody>
      </p:sp>
      <p:pic>
        <p:nvPicPr>
          <p:cNvPr id="7170" name="Picture 2" descr="http://media.wiley.com/Lux/62/161462.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12" y="4572000"/>
            <a:ext cx="1466088"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8800" y="5562600"/>
            <a:ext cx="3505200" cy="923330"/>
          </a:xfrm>
          <a:prstGeom prst="rect">
            <a:avLst/>
          </a:prstGeom>
          <a:noFill/>
        </p:spPr>
        <p:txBody>
          <a:bodyPr wrap="square" rtlCol="0">
            <a:spAutoFit/>
          </a:bodyPr>
          <a:lstStyle/>
          <a:p>
            <a:r>
              <a:rPr lang="en-US" dirty="0">
                <a:hlinkClick r:id="rId3"/>
              </a:rPr>
              <a:t>http://www.dummies.com/how-to/content/understanding-how-animals-breathe.html</a:t>
            </a:r>
            <a:endParaRPr lang="en-US" dirty="0"/>
          </a:p>
        </p:txBody>
      </p:sp>
    </p:spTree>
    <p:extLst>
      <p:ext uri="{BB962C8B-B14F-4D97-AF65-F5344CB8AC3E}">
        <p14:creationId xmlns:p14="http://schemas.microsoft.com/office/powerpoint/2010/main" val="3588907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Asthma</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4114800" cy="4525963"/>
          </a:xfrm>
        </p:spPr>
        <p:txBody>
          <a:bodyPr>
            <a:normAutofit/>
          </a:bodyPr>
          <a:lstStyle/>
          <a:p>
            <a:r>
              <a:rPr lang="en-US" sz="2400" dirty="0" smtClean="0">
                <a:latin typeface="Times New Roman" pitchFamily="18" charset="0"/>
                <a:cs typeface="Times New Roman" pitchFamily="18" charset="0"/>
              </a:rPr>
              <a:t>Bronchial airways are too narrow</a:t>
            </a:r>
          </a:p>
          <a:p>
            <a:r>
              <a:rPr lang="en-US" sz="2400" dirty="0" smtClean="0">
                <a:latin typeface="Times New Roman" pitchFamily="18" charset="0"/>
                <a:cs typeface="Times New Roman" pitchFamily="18" charset="0"/>
              </a:rPr>
              <a:t>Coughing, wheezing, and difficulty breathing</a:t>
            </a:r>
          </a:p>
          <a:p>
            <a:r>
              <a:rPr lang="en-US" sz="2400" dirty="0" smtClean="0">
                <a:latin typeface="Times New Roman" pitchFamily="18" charset="0"/>
                <a:cs typeface="Times New Roman" pitchFamily="18" charset="0"/>
              </a:rPr>
              <a:t>For adults, the incidence of asthma is about 16%</a:t>
            </a:r>
          </a:p>
          <a:p>
            <a:r>
              <a:rPr lang="en-US" sz="2400" dirty="0" smtClean="0">
                <a:latin typeface="Times New Roman" pitchFamily="18" charset="0"/>
                <a:cs typeface="Times New Roman" pitchFamily="18" charset="0"/>
              </a:rPr>
              <a:t>Treatment: Bronchodilators relax airway passages</a:t>
            </a:r>
          </a:p>
          <a:p>
            <a:pPr marL="0"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2"/>
              </a:rPr>
              <a:t>http://www.ncbi.nlm.nih.gov/pubmedhealth/PMH0001196</a:t>
            </a:r>
            <a:r>
              <a:rPr lang="en-US" sz="2400" dirty="0" smtClean="0">
                <a:latin typeface="Times New Roman" pitchFamily="18" charset="0"/>
                <a:cs typeface="Times New Roman" pitchFamily="18" charset="0"/>
                <a:hlinkClick r:id="rId2"/>
              </a:rPr>
              <a:t>/</a:t>
            </a:r>
            <a:r>
              <a:rPr lang="en-US" sz="2400" dirty="0" smtClean="0"/>
              <a:t>)</a:t>
            </a:r>
            <a:endParaRPr lang="en-US" sz="2400" dirty="0">
              <a:latin typeface="Times New Roman" pitchFamily="18" charset="0"/>
              <a:cs typeface="Times New Roman" pitchFamily="18" charset="0"/>
            </a:endParaRPr>
          </a:p>
        </p:txBody>
      </p:sp>
      <p:pic>
        <p:nvPicPr>
          <p:cNvPr id="11266" name="Picture 2" descr="http://www.natural-home-cures.com/wp-content/uploads/2011/03/Natural-Relief-for-Asthma-Middle.jpg"/>
          <p:cNvPicPr>
            <a:picLocks noChangeAspect="1" noChangeArrowheads="1"/>
          </p:cNvPicPr>
          <p:nvPr/>
        </p:nvPicPr>
        <p:blipFill>
          <a:blip r:embed="rId3"/>
          <a:srcRect/>
          <a:stretch>
            <a:fillRect/>
          </a:stretch>
        </p:blipFill>
        <p:spPr bwMode="auto">
          <a:xfrm>
            <a:off x="4953000" y="2057400"/>
            <a:ext cx="3810000" cy="2828925"/>
          </a:xfrm>
          <a:prstGeom prst="rect">
            <a:avLst/>
          </a:prstGeom>
          <a:noFill/>
        </p:spPr>
      </p:pic>
      <p:sp>
        <p:nvSpPr>
          <p:cNvPr id="4" name="TextBox 3"/>
          <p:cNvSpPr txBox="1"/>
          <p:nvPr/>
        </p:nvSpPr>
        <p:spPr>
          <a:xfrm>
            <a:off x="4953000" y="5029200"/>
            <a:ext cx="4038600" cy="923330"/>
          </a:xfrm>
          <a:prstGeom prst="rect">
            <a:avLst/>
          </a:prstGeom>
          <a:noFill/>
        </p:spPr>
        <p:txBody>
          <a:bodyPr wrap="square" rtlCol="0">
            <a:spAutoFit/>
          </a:bodyPr>
          <a:lstStyle/>
          <a:p>
            <a:r>
              <a:rPr lang="en-US" dirty="0">
                <a:hlinkClick r:id="rId4"/>
              </a:rPr>
              <a:t>http://www.shutterstock.com/pic-74674165/stock-vector-anatomy-of-asthma.html</a:t>
            </a:r>
            <a:endParaRPr lang="en-US" dirty="0"/>
          </a:p>
        </p:txBody>
      </p:sp>
    </p:spTree>
    <p:extLst>
      <p:ext uri="{BB962C8B-B14F-4D97-AF65-F5344CB8AC3E}">
        <p14:creationId xmlns:p14="http://schemas.microsoft.com/office/powerpoint/2010/main" val="35889070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Tuberculosis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4114800" cy="4953000"/>
          </a:xfrm>
        </p:spPr>
        <p:txBody>
          <a:bodyPr>
            <a:normAutofit fontScale="92500" lnSpcReduction="10000"/>
          </a:bodyPr>
          <a:lstStyle/>
          <a:p>
            <a:r>
              <a:rPr lang="en-US" sz="2400" dirty="0" smtClean="0">
                <a:latin typeface="Times New Roman" pitchFamily="18" charset="0"/>
                <a:cs typeface="Times New Roman" pitchFamily="18" charset="0"/>
              </a:rPr>
              <a:t>Tuberculosis is an infectious disease caused by the bacteria Mycobacterium tuberculosis</a:t>
            </a:r>
          </a:p>
          <a:p>
            <a:r>
              <a:rPr lang="en-US" sz="2400" dirty="0" smtClean="0">
                <a:latin typeface="Times New Roman" pitchFamily="18" charset="0"/>
                <a:cs typeface="Times New Roman" pitchFamily="18" charset="0"/>
              </a:rPr>
              <a:t>The bacteria causes lesions to form on the lymph nodes</a:t>
            </a:r>
          </a:p>
          <a:p>
            <a:r>
              <a:rPr lang="en-US" sz="2400" dirty="0" smtClean="0">
                <a:latin typeface="Times New Roman" pitchFamily="18" charset="0"/>
                <a:cs typeface="Times New Roman" pitchFamily="18" charset="0"/>
              </a:rPr>
              <a:t>Prevalence in the United States is about 3.6 cases per 100,000 individuals, though the incidence rate is far higher for areas of Africa and Asia</a:t>
            </a:r>
          </a:p>
          <a:p>
            <a:r>
              <a:rPr lang="en-US" sz="2400" dirty="0" smtClean="0">
                <a:latin typeface="Times New Roman" pitchFamily="18" charset="0"/>
                <a:cs typeface="Times New Roman" pitchFamily="18" charset="0"/>
              </a:rPr>
              <a:t>Treatment: Combinations of antibiotics are usually successful in curing the disease</a:t>
            </a:r>
          </a:p>
          <a:p>
            <a:pPr marL="0"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2"/>
              </a:rPr>
              <a:t>http://www.ncbi.nlm.nih.gov/pubmedhealth/PMH0001141</a:t>
            </a:r>
            <a:r>
              <a:rPr lang="en-US" sz="2400" dirty="0" smtClean="0">
                <a:latin typeface="Times New Roman" pitchFamily="18" charset="0"/>
                <a:cs typeface="Times New Roman" pitchFamily="18" charset="0"/>
                <a:hlinkClick r:id="rId2"/>
              </a:rPr>
              <a: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10242" name="Picture 2" descr="http://www.ecureme.com/atlas/data/dis_images/Tuberculosis550_ab.jpg"/>
          <p:cNvPicPr>
            <a:picLocks noChangeAspect="1" noChangeArrowheads="1"/>
          </p:cNvPicPr>
          <p:nvPr/>
        </p:nvPicPr>
        <p:blipFill>
          <a:blip r:embed="rId3"/>
          <a:srcRect/>
          <a:stretch>
            <a:fillRect/>
          </a:stretch>
        </p:blipFill>
        <p:spPr bwMode="auto">
          <a:xfrm>
            <a:off x="4876800" y="1771650"/>
            <a:ext cx="3810000" cy="3943350"/>
          </a:xfrm>
          <a:prstGeom prst="rect">
            <a:avLst/>
          </a:prstGeom>
          <a:noFill/>
        </p:spPr>
      </p:pic>
      <p:sp>
        <p:nvSpPr>
          <p:cNvPr id="4" name="TextBox 3"/>
          <p:cNvSpPr txBox="1"/>
          <p:nvPr/>
        </p:nvSpPr>
        <p:spPr>
          <a:xfrm>
            <a:off x="4724400" y="6019800"/>
            <a:ext cx="4114800" cy="646331"/>
          </a:xfrm>
          <a:prstGeom prst="rect">
            <a:avLst/>
          </a:prstGeom>
          <a:noFill/>
        </p:spPr>
        <p:txBody>
          <a:bodyPr wrap="square" rtlCol="0">
            <a:spAutoFit/>
          </a:bodyPr>
          <a:lstStyle/>
          <a:p>
            <a:r>
              <a:rPr lang="en-US" dirty="0">
                <a:hlinkClick r:id="rId4"/>
              </a:rPr>
              <a:t>http://www.ecureme.com/atlas/data/tuberculosis550_ab.htm</a:t>
            </a:r>
            <a:endParaRPr lang="en-US" dirty="0"/>
          </a:p>
        </p:txBody>
      </p:sp>
    </p:spTree>
    <p:extLst>
      <p:ext uri="{BB962C8B-B14F-4D97-AF65-F5344CB8AC3E}">
        <p14:creationId xmlns:p14="http://schemas.microsoft.com/office/powerpoint/2010/main" val="3203597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Immune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800600" y="2971800"/>
            <a:ext cx="4114800" cy="3154363"/>
          </a:xfrm>
        </p:spPr>
        <p:txBody>
          <a:bodyPr>
            <a:normAutofit/>
          </a:bodyPr>
          <a:lstStyle/>
          <a:p>
            <a:pPr marL="0" indent="0">
              <a:buNone/>
            </a:pPr>
            <a:r>
              <a:rPr lang="en-US" sz="2400" dirty="0" smtClean="0">
                <a:latin typeface="Times New Roman" pitchFamily="18" charset="0"/>
                <a:cs typeface="Times New Roman" pitchFamily="18" charset="0"/>
              </a:rPr>
              <a:t>The function of the immune system is to protect the body from disease. </a:t>
            </a:r>
            <a:endParaRPr lang="en-US" sz="2400" dirty="0">
              <a:latin typeface="Times New Roman" pitchFamily="18" charset="0"/>
              <a:cs typeface="Times New Roman" pitchFamily="18" charset="0"/>
            </a:endParaRPr>
          </a:p>
        </p:txBody>
      </p:sp>
      <p:pic>
        <p:nvPicPr>
          <p:cNvPr id="2050" name="Picture 2" descr="http://uhaweb.hartford.edu/bugl/images/immb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39813"/>
            <a:ext cx="2438400" cy="4375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5867400"/>
            <a:ext cx="3581400" cy="646331"/>
          </a:xfrm>
          <a:prstGeom prst="rect">
            <a:avLst/>
          </a:prstGeom>
          <a:noFill/>
        </p:spPr>
        <p:txBody>
          <a:bodyPr wrap="square" rtlCol="0">
            <a:spAutoFit/>
          </a:bodyPr>
          <a:lstStyle/>
          <a:p>
            <a:r>
              <a:rPr lang="en-US" dirty="0">
                <a:hlinkClick r:id="rId3"/>
              </a:rPr>
              <a:t>http://uhaweb.hartford.edu/bugl/immune.htm</a:t>
            </a:r>
            <a:endParaRPr lang="en-US" dirty="0"/>
          </a:p>
        </p:txBody>
      </p:sp>
    </p:spTree>
    <p:extLst>
      <p:ext uri="{BB962C8B-B14F-4D97-AF65-F5344CB8AC3E}">
        <p14:creationId xmlns:p14="http://schemas.microsoft.com/office/powerpoint/2010/main" val="32035970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Major Organs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4114800" cy="5867400"/>
          </a:xfrm>
        </p:spPr>
        <p:txBody>
          <a:bodyPr>
            <a:normAutofit fontScale="92500"/>
          </a:bodyPr>
          <a:lstStyle/>
          <a:p>
            <a:r>
              <a:rPr lang="en-US" sz="2400" dirty="0" smtClean="0">
                <a:latin typeface="Times New Roman" pitchFamily="18" charset="0"/>
                <a:cs typeface="Times New Roman" pitchFamily="18" charset="0"/>
              </a:rPr>
              <a:t>Bone marrow – Creates B cells, granulocytes, T cells and </a:t>
            </a:r>
            <a:r>
              <a:rPr lang="en-US" sz="2400" dirty="0" err="1" smtClean="0">
                <a:latin typeface="Times New Roman" pitchFamily="18" charset="0"/>
                <a:cs typeface="Times New Roman" pitchFamily="18" charset="0"/>
              </a:rPr>
              <a:t>thymocytes</a:t>
            </a:r>
            <a:r>
              <a:rPr lang="en-US" sz="2400" dirty="0" smtClean="0">
                <a:latin typeface="Times New Roman" pitchFamily="18" charset="0"/>
                <a:cs typeface="Times New Roman" pitchFamily="18" charset="0"/>
              </a:rPr>
              <a:t> for the immune system through hematopoiesis</a:t>
            </a:r>
          </a:p>
          <a:p>
            <a:r>
              <a:rPr lang="en-US" sz="2400" dirty="0" smtClean="0">
                <a:latin typeface="Times New Roman" pitchFamily="18" charset="0"/>
                <a:cs typeface="Times New Roman" pitchFamily="18" charset="0"/>
              </a:rPr>
              <a:t>Thymus – Produces lymphocytes and mature T cells</a:t>
            </a:r>
          </a:p>
          <a:p>
            <a:r>
              <a:rPr lang="en-US" sz="2400" dirty="0" smtClean="0">
                <a:latin typeface="Times New Roman" pitchFamily="18" charset="0"/>
                <a:cs typeface="Times New Roman" pitchFamily="18" charset="0"/>
              </a:rPr>
              <a:t>Spleen – Filters blood and traps foreign microorganisms for destruction</a:t>
            </a:r>
          </a:p>
          <a:p>
            <a:r>
              <a:rPr lang="en-US" sz="2400" dirty="0" smtClean="0">
                <a:latin typeface="Times New Roman" pitchFamily="18" charset="0"/>
                <a:cs typeface="Times New Roman" pitchFamily="18" charset="0"/>
              </a:rPr>
              <a:t>Lymph nodes – Filter interstitial fluid between body cells to destroy antigens</a:t>
            </a:r>
          </a:p>
          <a:p>
            <a:pPr marL="0"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www.buzzle.com/articles/organs-of-the-immune-system.html</a:t>
            </a:r>
            <a:r>
              <a:rPr lang="en-US" sz="2400" dirty="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p:txBody>
      </p:sp>
      <p:pic>
        <p:nvPicPr>
          <p:cNvPr id="2050" name="Picture 2" descr="http://yang-sheng.com/wp-content/uploads/2011/05/immune-syste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0"/>
            <a:ext cx="3505200" cy="4697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5400" y="6096000"/>
            <a:ext cx="3733800" cy="369332"/>
          </a:xfrm>
          <a:prstGeom prst="rect">
            <a:avLst/>
          </a:prstGeom>
          <a:noFill/>
        </p:spPr>
        <p:txBody>
          <a:bodyPr wrap="square" rtlCol="0">
            <a:spAutoFit/>
          </a:bodyPr>
          <a:lstStyle/>
          <a:p>
            <a:r>
              <a:rPr lang="en-US" dirty="0">
                <a:hlinkClick r:id="rId4"/>
              </a:rPr>
              <a:t>http://yang-sheng.com/?p=2085</a:t>
            </a:r>
            <a:endParaRPr lang="en-US" dirty="0"/>
          </a:p>
        </p:txBody>
      </p:sp>
    </p:spTree>
    <p:extLst>
      <p:ext uri="{BB962C8B-B14F-4D97-AF65-F5344CB8AC3E}">
        <p14:creationId xmlns:p14="http://schemas.microsoft.com/office/powerpoint/2010/main" val="3203597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Recognition of Pathogens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0" y="1371600"/>
            <a:ext cx="4114800" cy="5029200"/>
          </a:xfrm>
        </p:spPr>
        <p:txBody>
          <a:bodyPr>
            <a:normAutofit fontScale="92500"/>
          </a:bodyPr>
          <a:lstStyle/>
          <a:p>
            <a:r>
              <a:rPr lang="en-US" sz="2400" dirty="0" smtClean="0">
                <a:latin typeface="Times New Roman" pitchFamily="18" charset="0"/>
                <a:cs typeface="Times New Roman" pitchFamily="18" charset="0"/>
              </a:rPr>
              <a:t>All cells have specific markers on their surface that the immune system can recognize as “self” or “non-self.”</a:t>
            </a:r>
          </a:p>
          <a:p>
            <a:r>
              <a:rPr lang="en-US" sz="2400" dirty="0" smtClean="0">
                <a:latin typeface="Times New Roman" pitchFamily="18" charset="0"/>
                <a:cs typeface="Times New Roman" pitchFamily="18" charset="0"/>
              </a:rPr>
              <a:t>Antigens are certain markers that cause an immune response. The immune system produces antibodies that bind to antigens and signal for immune system cells to destroy the foreign microbe.</a:t>
            </a:r>
          </a:p>
          <a:p>
            <a:pPr marL="0"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2"/>
              </a:rPr>
              <a:t>http://www.cs.unm.edu/~</a:t>
            </a:r>
            <a:r>
              <a:rPr lang="en-US" sz="2400" dirty="0" smtClean="0">
                <a:latin typeface="Times New Roman" pitchFamily="18" charset="0"/>
                <a:cs typeface="Times New Roman" pitchFamily="18" charset="0"/>
                <a:hlinkClick r:id="rId2"/>
              </a:rPr>
              <a:t>immsec/html-imm/introduction.html</a:t>
            </a:r>
            <a:r>
              <a:rPr lang="en-US" sz="2400" dirty="0" smtClean="0"/>
              <a:t>)</a:t>
            </a:r>
            <a:endParaRPr lang="en-US" sz="2400" dirty="0">
              <a:latin typeface="Times New Roman" pitchFamily="18" charset="0"/>
              <a:cs typeface="Times New Roman" pitchFamily="18" charset="0"/>
            </a:endParaRPr>
          </a:p>
        </p:txBody>
      </p:sp>
      <p:pic>
        <p:nvPicPr>
          <p:cNvPr id="4098" name="Picture 2" descr="http://www.nature.com/ni/journal/v9/n6/images/ni.f.203-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3571875" cy="3462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5257800"/>
            <a:ext cx="3733800" cy="646331"/>
          </a:xfrm>
          <a:prstGeom prst="rect">
            <a:avLst/>
          </a:prstGeom>
          <a:noFill/>
        </p:spPr>
        <p:txBody>
          <a:bodyPr wrap="square" rtlCol="0">
            <a:spAutoFit/>
          </a:bodyPr>
          <a:lstStyle/>
          <a:p>
            <a:r>
              <a:rPr lang="en-US" dirty="0">
                <a:hlinkClick r:id="rId4"/>
              </a:rPr>
              <a:t>http://www.nature.com/ni/journal/v9/n6/fig_tab/ni.f.203_F2.html</a:t>
            </a:r>
            <a:endParaRPr lang="en-US" dirty="0"/>
          </a:p>
        </p:txBody>
      </p:sp>
    </p:spTree>
    <p:extLst>
      <p:ext uri="{BB962C8B-B14F-4D97-AF65-F5344CB8AC3E}">
        <p14:creationId xmlns:p14="http://schemas.microsoft.com/office/powerpoint/2010/main" val="3203597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228600"/>
            <a:ext cx="3962400" cy="4495799"/>
          </a:xfrm>
        </p:spPr>
        <p:txBody>
          <a:bodyPr>
            <a:normAutofit/>
          </a:bodyPr>
          <a:lstStyle/>
          <a:p>
            <a:pPr marL="0" indent="0" algn="ctr">
              <a:buNone/>
            </a:pPr>
            <a:r>
              <a:rPr lang="en-US" sz="2400" u="sng" dirty="0" smtClean="0">
                <a:latin typeface="Times New Roman" pitchFamily="18" charset="0"/>
                <a:cs typeface="Times New Roman" pitchFamily="18" charset="0"/>
              </a:rPr>
              <a:t>Acquired Immunity</a:t>
            </a:r>
          </a:p>
          <a:p>
            <a:pPr marL="0" indent="0">
              <a:buNone/>
            </a:pP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Specific defense adaptations</a:t>
            </a:r>
          </a:p>
          <a:p>
            <a:r>
              <a:rPr lang="en-US" sz="2400" dirty="0" smtClean="0">
                <a:latin typeface="Times New Roman" pitchFamily="18" charset="0"/>
                <a:cs typeface="Times New Roman" pitchFamily="18" charset="0"/>
              </a:rPr>
              <a:t>New antigens are recognized and new antibodies are created to mark harmful microbes to be attacked by immune system cells</a:t>
            </a:r>
          </a:p>
          <a:p>
            <a:r>
              <a:rPr lang="en-US" sz="2400" dirty="0" smtClean="0">
                <a:latin typeface="Times New Roman" pitchFamily="18" charset="0"/>
                <a:cs typeface="Times New Roman" pitchFamily="18" charset="0"/>
              </a:rPr>
              <a:t>i.e. Chicken pox immunity</a:t>
            </a:r>
            <a:endParaRPr lang="en-US" sz="2400" dirty="0">
              <a:latin typeface="Times New Roman" pitchFamily="18" charset="0"/>
              <a:cs typeface="Times New Roman" pitchFamily="18" charset="0"/>
            </a:endParaRPr>
          </a:p>
        </p:txBody>
      </p:sp>
      <p:sp>
        <p:nvSpPr>
          <p:cNvPr id="4" name="Content Placeholder 2"/>
          <p:cNvSpPr txBox="1">
            <a:spLocks/>
          </p:cNvSpPr>
          <p:nvPr/>
        </p:nvSpPr>
        <p:spPr>
          <a:xfrm>
            <a:off x="636494" y="228600"/>
            <a:ext cx="3962400"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u="sng" dirty="0" smtClean="0">
                <a:latin typeface="Times New Roman" pitchFamily="18" charset="0"/>
                <a:cs typeface="Times New Roman" pitchFamily="18" charset="0"/>
              </a:rPr>
              <a:t>Innate Immunity</a:t>
            </a:r>
          </a:p>
          <a:p>
            <a:pPr marL="0" indent="0">
              <a:buNone/>
            </a:pP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Nonspecific defense</a:t>
            </a:r>
          </a:p>
          <a:p>
            <a:r>
              <a:rPr lang="en-US" sz="2400" dirty="0" smtClean="0">
                <a:latin typeface="Times New Roman" pitchFamily="18" charset="0"/>
                <a:cs typeface="Times New Roman" pitchFamily="18" charset="0"/>
              </a:rPr>
              <a:t>Includes physical barriers to infection such as skin, blood chemicals, and immune system cells</a:t>
            </a:r>
          </a:p>
        </p:txBody>
      </p:sp>
      <p:sp>
        <p:nvSpPr>
          <p:cNvPr id="5" name="Content Placeholder 2"/>
          <p:cNvSpPr txBox="1">
            <a:spLocks/>
          </p:cNvSpPr>
          <p:nvPr/>
        </p:nvSpPr>
        <p:spPr>
          <a:xfrm>
            <a:off x="649941" y="4572000"/>
            <a:ext cx="7897906"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Times New Roman" pitchFamily="18" charset="0"/>
                <a:cs typeface="Times New Roman" pitchFamily="18" charset="0"/>
              </a:rPr>
              <a:t>Both are ways that the immune system protects the body from infection</a:t>
            </a:r>
          </a:p>
          <a:p>
            <a:r>
              <a:rPr lang="en-US" sz="2400" dirty="0" smtClean="0">
                <a:latin typeface="Times New Roman" pitchFamily="18" charset="0"/>
                <a:cs typeface="Times New Roman" pitchFamily="18" charset="0"/>
              </a:rPr>
              <a:t>Immune system cells inevitably are the ones that actively destroy the foreign cells</a:t>
            </a:r>
          </a:p>
        </p:txBody>
      </p:sp>
      <p:sp>
        <p:nvSpPr>
          <p:cNvPr id="2" name="TextBox 1"/>
          <p:cNvSpPr txBox="1"/>
          <p:nvPr/>
        </p:nvSpPr>
        <p:spPr>
          <a:xfrm>
            <a:off x="762000" y="6324600"/>
            <a:ext cx="5638800" cy="381000"/>
          </a:xfrm>
          <a:prstGeom prst="rect">
            <a:avLst/>
          </a:prstGeom>
          <a:noFill/>
        </p:spPr>
        <p:txBody>
          <a:bodyPr wrap="square" rtlCol="0">
            <a:spAutoFit/>
          </a:bodyPr>
          <a:lstStyle/>
          <a:p>
            <a:r>
              <a:rPr lang="en-US" dirty="0">
                <a:hlinkClick r:id="rId2"/>
              </a:rPr>
              <a:t>http://www.microbiologybytes.com/iandi/1b.html</a:t>
            </a:r>
            <a:endParaRPr lang="en-US" dirty="0"/>
          </a:p>
        </p:txBody>
      </p:sp>
    </p:spTree>
    <p:extLst>
      <p:ext uri="{BB962C8B-B14F-4D97-AF65-F5344CB8AC3E}">
        <p14:creationId xmlns:p14="http://schemas.microsoft.com/office/powerpoint/2010/main" val="3203597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876800" y="381002"/>
            <a:ext cx="3962400" cy="4267200"/>
          </a:xfrm>
        </p:spPr>
        <p:txBody>
          <a:bodyPr>
            <a:normAutofit/>
          </a:bodyPr>
          <a:lstStyle/>
          <a:p>
            <a:pPr marL="0" indent="0" algn="ctr">
              <a:buNone/>
            </a:pPr>
            <a:r>
              <a:rPr lang="en-US" sz="2400" u="sng" dirty="0" smtClean="0">
                <a:latin typeface="Times New Roman" pitchFamily="18" charset="0"/>
                <a:cs typeface="Times New Roman" pitchFamily="18" charset="0"/>
              </a:rPr>
              <a:t>Passive Immunity</a:t>
            </a:r>
          </a:p>
          <a:p>
            <a:pPr marL="0" indent="0">
              <a:buNone/>
            </a:pP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Not made by the individual, passed down to them or transferred artificially</a:t>
            </a:r>
          </a:p>
          <a:p>
            <a:r>
              <a:rPr lang="en-US" sz="2400" dirty="0" smtClean="0">
                <a:latin typeface="Times New Roman" pitchFamily="18" charset="0"/>
                <a:cs typeface="Times New Roman" pitchFamily="18" charset="0"/>
              </a:rPr>
              <a:t>i.e. mothers’ immune systems protect their developing child in the womb</a:t>
            </a:r>
            <a:endParaRPr lang="en-US" sz="2400" dirty="0">
              <a:latin typeface="Times New Roman" pitchFamily="18" charset="0"/>
              <a:cs typeface="Times New Roman" pitchFamily="18" charset="0"/>
            </a:endParaRPr>
          </a:p>
        </p:txBody>
      </p:sp>
      <p:sp>
        <p:nvSpPr>
          <p:cNvPr id="6" name="Content Placeholder 2"/>
          <p:cNvSpPr txBox="1">
            <a:spLocks/>
          </p:cNvSpPr>
          <p:nvPr/>
        </p:nvSpPr>
        <p:spPr>
          <a:xfrm>
            <a:off x="636494" y="388343"/>
            <a:ext cx="3962400" cy="42598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u="sng" dirty="0" smtClean="0">
                <a:latin typeface="Times New Roman" pitchFamily="18" charset="0"/>
                <a:cs typeface="Times New Roman" pitchFamily="18" charset="0"/>
              </a:rPr>
              <a:t>Active Immunity</a:t>
            </a:r>
          </a:p>
          <a:p>
            <a:pPr marL="0" indent="0">
              <a:buNone/>
            </a:pP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body forms antibodies in response to antigens</a:t>
            </a:r>
          </a:p>
          <a:p>
            <a:r>
              <a:rPr lang="en-US" sz="2400" dirty="0" smtClean="0">
                <a:latin typeface="Times New Roman" pitchFamily="18" charset="0"/>
                <a:cs typeface="Times New Roman" pitchFamily="18" charset="0"/>
              </a:rPr>
              <a:t>The immune system “remembers” antigens and how to respond to them</a:t>
            </a:r>
          </a:p>
          <a:p>
            <a:r>
              <a:rPr lang="en-US" sz="2400" dirty="0" smtClean="0">
                <a:latin typeface="Times New Roman" pitchFamily="18" charset="0"/>
                <a:cs typeface="Times New Roman" pitchFamily="18" charset="0"/>
              </a:rPr>
              <a:t>i.e. Vaccinations</a:t>
            </a:r>
          </a:p>
        </p:txBody>
      </p:sp>
      <p:sp>
        <p:nvSpPr>
          <p:cNvPr id="7" name="Content Placeholder 2"/>
          <p:cNvSpPr txBox="1">
            <a:spLocks/>
          </p:cNvSpPr>
          <p:nvPr/>
        </p:nvSpPr>
        <p:spPr>
          <a:xfrm>
            <a:off x="649941" y="4648200"/>
            <a:ext cx="7897906"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Times New Roman" pitchFamily="18" charset="0"/>
                <a:cs typeface="Times New Roman" pitchFamily="18" charset="0"/>
              </a:rPr>
              <a:t>Both are ways that the immune system is able to respond to infection</a:t>
            </a:r>
          </a:p>
        </p:txBody>
      </p:sp>
      <p:sp>
        <p:nvSpPr>
          <p:cNvPr id="2" name="TextBox 1"/>
          <p:cNvSpPr txBox="1"/>
          <p:nvPr/>
        </p:nvSpPr>
        <p:spPr>
          <a:xfrm>
            <a:off x="914400" y="5867400"/>
            <a:ext cx="4572000" cy="646331"/>
          </a:xfrm>
          <a:prstGeom prst="rect">
            <a:avLst/>
          </a:prstGeom>
          <a:noFill/>
        </p:spPr>
        <p:txBody>
          <a:bodyPr wrap="square" rtlCol="0">
            <a:spAutoFit/>
          </a:bodyPr>
          <a:lstStyle/>
          <a:p>
            <a:r>
              <a:rPr lang="en-US" dirty="0">
                <a:hlinkClick r:id="rId2"/>
              </a:rPr>
              <a:t>http://www.infoplease.com/ce6/sci/A0858765.html</a:t>
            </a:r>
            <a:endParaRPr lang="en-US" dirty="0"/>
          </a:p>
        </p:txBody>
      </p:sp>
    </p:spTree>
    <p:extLst>
      <p:ext uri="{BB962C8B-B14F-4D97-AF65-F5344CB8AC3E}">
        <p14:creationId xmlns:p14="http://schemas.microsoft.com/office/powerpoint/2010/main" val="3203597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876800" y="381002"/>
            <a:ext cx="3962400" cy="4267200"/>
          </a:xfrm>
        </p:spPr>
        <p:txBody>
          <a:bodyPr>
            <a:normAutofit/>
          </a:bodyPr>
          <a:lstStyle/>
          <a:p>
            <a:pPr marL="0" indent="0" algn="ctr">
              <a:buNone/>
            </a:pPr>
            <a:r>
              <a:rPr lang="en-US" sz="2400" u="sng" dirty="0" smtClean="0">
                <a:latin typeface="Times New Roman" pitchFamily="18" charset="0"/>
                <a:cs typeface="Times New Roman" pitchFamily="18" charset="0"/>
              </a:rPr>
              <a:t>Cell-Mediated Immunity</a:t>
            </a:r>
          </a:p>
          <a:p>
            <a:pPr marL="0" indent="0">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Antigen-specific T cells play the central role</a:t>
            </a:r>
          </a:p>
          <a:p>
            <a:r>
              <a:rPr lang="en-US" sz="2400" dirty="0" smtClean="0">
                <a:latin typeface="Times New Roman" pitchFamily="18" charset="0"/>
                <a:cs typeface="Times New Roman" pitchFamily="18" charset="0"/>
              </a:rPr>
              <a:t>Does not involve antibodies</a:t>
            </a:r>
          </a:p>
          <a:p>
            <a:r>
              <a:rPr lang="en-US" sz="2400" dirty="0" smtClean="0">
                <a:latin typeface="Times New Roman" pitchFamily="18" charset="0"/>
                <a:cs typeface="Times New Roman" pitchFamily="18" charset="0"/>
              </a:rPr>
              <a:t>Involves cells</a:t>
            </a:r>
            <a:endParaRPr lang="en-US" sz="2400" dirty="0">
              <a:latin typeface="Times New Roman" pitchFamily="18" charset="0"/>
              <a:cs typeface="Times New Roman" pitchFamily="18" charset="0"/>
            </a:endParaRPr>
          </a:p>
        </p:txBody>
      </p:sp>
      <p:sp>
        <p:nvSpPr>
          <p:cNvPr id="6" name="Content Placeholder 2"/>
          <p:cNvSpPr txBox="1">
            <a:spLocks/>
          </p:cNvSpPr>
          <p:nvPr/>
        </p:nvSpPr>
        <p:spPr>
          <a:xfrm>
            <a:off x="636494" y="388343"/>
            <a:ext cx="3962400" cy="42598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u="sng" dirty="0" err="1" smtClean="0">
                <a:latin typeface="Times New Roman" pitchFamily="18" charset="0"/>
                <a:cs typeface="Times New Roman" pitchFamily="18" charset="0"/>
              </a:rPr>
              <a:t>Humoral</a:t>
            </a:r>
            <a:r>
              <a:rPr lang="en-US" sz="2400" u="sng" dirty="0" smtClean="0">
                <a:latin typeface="Times New Roman" pitchFamily="18" charset="0"/>
                <a:cs typeface="Times New Roman" pitchFamily="18" charset="0"/>
              </a:rPr>
              <a:t> Immunity</a:t>
            </a:r>
          </a:p>
          <a:p>
            <a:pPr marL="0" indent="0">
              <a:buNone/>
            </a:pP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Antigen-specific B cells play the central role</a:t>
            </a:r>
          </a:p>
          <a:p>
            <a:r>
              <a:rPr lang="en-US" sz="2400" dirty="0" smtClean="0">
                <a:latin typeface="Times New Roman" pitchFamily="18" charset="0"/>
                <a:cs typeface="Times New Roman" pitchFamily="18" charset="0"/>
              </a:rPr>
              <a:t>Antibody-mediated specific immunity</a:t>
            </a:r>
          </a:p>
          <a:p>
            <a:r>
              <a:rPr lang="en-US" sz="2400" dirty="0" smtClean="0">
                <a:latin typeface="Times New Roman" pitchFamily="18" charset="0"/>
                <a:cs typeface="Times New Roman" pitchFamily="18" charset="0"/>
              </a:rPr>
              <a:t>Involves body fluids</a:t>
            </a:r>
          </a:p>
          <a:p>
            <a:endParaRPr lang="en-US" sz="2400" dirty="0" smtClean="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p:txBody>
      </p:sp>
      <p:sp>
        <p:nvSpPr>
          <p:cNvPr id="7" name="Content Placeholder 2"/>
          <p:cNvSpPr txBox="1">
            <a:spLocks/>
          </p:cNvSpPr>
          <p:nvPr/>
        </p:nvSpPr>
        <p:spPr>
          <a:xfrm>
            <a:off x="649941" y="4648200"/>
            <a:ext cx="7897906"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Times New Roman" pitchFamily="18" charset="0"/>
                <a:cs typeface="Times New Roman" pitchFamily="18" charset="0"/>
              </a:rPr>
              <a:t>Both are responses by the adaptive immune system</a:t>
            </a:r>
          </a:p>
          <a:p>
            <a:r>
              <a:rPr lang="en-US" sz="2400" dirty="0" smtClean="0">
                <a:latin typeface="Times New Roman" pitchFamily="18" charset="0"/>
                <a:cs typeface="Times New Roman" pitchFamily="18" charset="0"/>
              </a:rPr>
              <a:t>T cells activate </a:t>
            </a:r>
            <a:r>
              <a:rPr lang="en-US" sz="2400" dirty="0" err="1" smtClean="0">
                <a:latin typeface="Times New Roman" pitchFamily="18" charset="0"/>
                <a:cs typeface="Times New Roman" pitchFamily="18" charset="0"/>
              </a:rPr>
              <a:t>humoral</a:t>
            </a:r>
            <a:r>
              <a:rPr lang="en-US" sz="2400" dirty="0" smtClean="0">
                <a:latin typeface="Times New Roman" pitchFamily="18" charset="0"/>
                <a:cs typeface="Times New Roman" pitchFamily="18" charset="0"/>
              </a:rPr>
              <a:t> B cells to produce antibodies</a:t>
            </a:r>
          </a:p>
        </p:txBody>
      </p:sp>
      <p:sp>
        <p:nvSpPr>
          <p:cNvPr id="2" name="TextBox 1"/>
          <p:cNvSpPr txBox="1"/>
          <p:nvPr/>
        </p:nvSpPr>
        <p:spPr>
          <a:xfrm>
            <a:off x="649941" y="5943600"/>
            <a:ext cx="4988859" cy="646331"/>
          </a:xfrm>
          <a:prstGeom prst="rect">
            <a:avLst/>
          </a:prstGeom>
          <a:noFill/>
        </p:spPr>
        <p:txBody>
          <a:bodyPr wrap="square" rtlCol="0">
            <a:spAutoFit/>
          </a:bodyPr>
          <a:lstStyle/>
          <a:p>
            <a:r>
              <a:rPr lang="en-US" dirty="0">
                <a:hlinkClick r:id="rId2"/>
              </a:rPr>
              <a:t>http://forums.studentdoctor.net/showthread.php?t=532161</a:t>
            </a:r>
            <a:endParaRPr lang="en-US" dirty="0"/>
          </a:p>
        </p:txBody>
      </p:sp>
    </p:spTree>
    <p:extLst>
      <p:ext uri="{BB962C8B-B14F-4D97-AF65-F5344CB8AC3E}">
        <p14:creationId xmlns:p14="http://schemas.microsoft.com/office/powerpoint/2010/main" val="32035970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B and T Lymphocytes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98637"/>
            <a:ext cx="4114800" cy="4525963"/>
          </a:xfrm>
        </p:spPr>
        <p:txBody>
          <a:bodyPr>
            <a:normAutofit fontScale="92500" lnSpcReduction="10000"/>
          </a:bodyPr>
          <a:lstStyle/>
          <a:p>
            <a:r>
              <a:rPr lang="en-US" sz="2400" dirty="0" smtClean="0">
                <a:latin typeface="Times New Roman" pitchFamily="18" charset="0"/>
                <a:cs typeface="Times New Roman" pitchFamily="18" charset="0"/>
              </a:rPr>
              <a:t>B Lymphocytes are produced in bone marrow and are activated by helper T cells</a:t>
            </a:r>
          </a:p>
          <a:p>
            <a:r>
              <a:rPr lang="en-US" sz="2400" dirty="0" smtClean="0">
                <a:latin typeface="Times New Roman" pitchFamily="18" charset="0"/>
                <a:cs typeface="Times New Roman" pitchFamily="18" charset="0"/>
              </a:rPr>
              <a:t>T Lymphocytes are produced in the thymus and activated by specific MHC proteins</a:t>
            </a:r>
          </a:p>
          <a:p>
            <a:r>
              <a:rPr lang="en-US" sz="2400" dirty="0" smtClean="0">
                <a:latin typeface="Times New Roman" pitchFamily="18" charset="0"/>
                <a:cs typeface="Times New Roman" pitchFamily="18" charset="0"/>
              </a:rPr>
              <a:t>B lymphocytes identify pathogens and produce antibodies to mark them to be attacked by T cells</a:t>
            </a:r>
          </a:p>
          <a:p>
            <a:pPr marL="0"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users.rcn.com/jkimball.ma.ultranet/BiologyPages/B/B_and_Tcells.html</a:t>
            </a:r>
            <a:r>
              <a:rPr lang="en-US" sz="2400" dirty="0" smtClean="0">
                <a:latin typeface="Times New Roman" pitchFamily="18" charset="0"/>
                <a:cs typeface="Times New Roman" pitchFamily="18" charset="0"/>
              </a:rPr>
              <a:t>)</a:t>
            </a:r>
          </a:p>
          <a:p>
            <a:pPr marL="0" indent="0">
              <a:buNone/>
            </a:pPr>
            <a:endParaRPr lang="en-US" sz="2400" dirty="0">
              <a:latin typeface="Times New Roman" pitchFamily="18" charset="0"/>
              <a:cs typeface="Times New Roman" pitchFamily="18" charset="0"/>
            </a:endParaRPr>
          </a:p>
        </p:txBody>
      </p:sp>
      <p:pic>
        <p:nvPicPr>
          <p:cNvPr id="5122" name="Picture 2" descr="http://www.iayork.com/Images/2008/3-31-08/SEM_Lymphocy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133600"/>
            <a:ext cx="3404091"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1600" y="5410200"/>
            <a:ext cx="3505200" cy="923330"/>
          </a:xfrm>
          <a:prstGeom prst="rect">
            <a:avLst/>
          </a:prstGeom>
          <a:noFill/>
        </p:spPr>
        <p:txBody>
          <a:bodyPr wrap="square" rtlCol="0">
            <a:spAutoFit/>
          </a:bodyPr>
          <a:lstStyle/>
          <a:p>
            <a:r>
              <a:rPr lang="en-US" dirty="0">
                <a:hlinkClick r:id="rId4"/>
              </a:rPr>
              <a:t>http://upload.wikimedia.org/wikipedia/commons/8/89/SEM_Lymphocyte.jpg</a:t>
            </a:r>
            <a:endParaRPr lang="en-US" dirty="0"/>
          </a:p>
        </p:txBody>
      </p:sp>
    </p:spTree>
    <p:extLst>
      <p:ext uri="{BB962C8B-B14F-4D97-AF65-F5344CB8AC3E}">
        <p14:creationId xmlns:p14="http://schemas.microsoft.com/office/powerpoint/2010/main" val="68429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Pharynx</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408237"/>
            <a:ext cx="4114800" cy="3992563"/>
          </a:xfrm>
        </p:spPr>
        <p:txBody>
          <a:bodyPr>
            <a:normAutofit/>
          </a:bodyPr>
          <a:lstStyle/>
          <a:p>
            <a:r>
              <a:rPr lang="en-US" sz="2400" dirty="0" smtClean="0">
                <a:latin typeface="Times New Roman" pitchFamily="18" charset="0"/>
                <a:cs typeface="Times New Roman" pitchFamily="18" charset="0"/>
              </a:rPr>
              <a:t>Receives food after it’s swallowed </a:t>
            </a:r>
          </a:p>
          <a:p>
            <a:r>
              <a:rPr lang="en-US" sz="2400" dirty="0" smtClean="0">
                <a:latin typeface="Times New Roman" pitchFamily="18" charset="0"/>
                <a:cs typeface="Times New Roman" pitchFamily="18" charset="0"/>
              </a:rPr>
              <a:t>Passageway for food and air</a:t>
            </a:r>
          </a:p>
          <a:p>
            <a:r>
              <a:rPr lang="en-US" sz="2400" dirty="0">
                <a:latin typeface="Times New Roman" pitchFamily="18" charset="0"/>
                <a:cs typeface="Times New Roman" pitchFamily="18" charset="0"/>
              </a:rPr>
              <a:t>Opens and closes </a:t>
            </a:r>
            <a:r>
              <a:rPr lang="en-US" sz="2400" dirty="0" smtClean="0">
                <a:latin typeface="Times New Roman" pitchFamily="18" charset="0"/>
                <a:cs typeface="Times New Roman" pitchFamily="18" charset="0"/>
              </a:rPr>
              <a:t>trachea</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Average: 5 inches long (</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www.medicinenet.com/nasopharyngeal_cancer/article.htm</a:t>
            </a:r>
            <a:r>
              <a:rPr lang="en-US" sz="2400" dirty="0" smtClean="0">
                <a:latin typeface="Times New Roman" pitchFamily="18" charset="0"/>
                <a:cs typeface="Times New Roman" pitchFamily="18" charset="0"/>
              </a:rPr>
              <a:t>)</a:t>
            </a:r>
          </a:p>
        </p:txBody>
      </p:sp>
      <p:pic>
        <p:nvPicPr>
          <p:cNvPr id="2050" name="Picture 2" descr="http://upload.wikimedia.org/wikipedia/commons/thumb/4/4a/Illu_pharynx.jpg/250px-Illu_pharyn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920" y="2209800"/>
            <a:ext cx="358588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0920" y="4953000"/>
            <a:ext cx="3890680" cy="646331"/>
          </a:xfrm>
          <a:prstGeom prst="rect">
            <a:avLst/>
          </a:prstGeom>
          <a:noFill/>
        </p:spPr>
        <p:txBody>
          <a:bodyPr wrap="square" rtlCol="0">
            <a:spAutoFit/>
          </a:bodyPr>
          <a:lstStyle/>
          <a:p>
            <a:r>
              <a:rPr lang="en-US" dirty="0">
                <a:hlinkClick r:id="rId4"/>
              </a:rPr>
              <a:t>http://upload.wikimedia.org/wikipedia/commons/4/4a/Illu_pharynx.jpg</a:t>
            </a:r>
            <a:endParaRPr lang="en-US" dirty="0"/>
          </a:p>
        </p:txBody>
      </p:sp>
    </p:spTree>
    <p:extLst>
      <p:ext uri="{BB962C8B-B14F-4D97-AF65-F5344CB8AC3E}">
        <p14:creationId xmlns:p14="http://schemas.microsoft.com/office/powerpoint/2010/main" val="2398627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Antibiotics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3962400" cy="6019800"/>
          </a:xfrm>
        </p:spPr>
        <p:txBody>
          <a:bodyPr>
            <a:normAutofit lnSpcReduction="10000"/>
          </a:bodyPr>
          <a:lstStyle/>
          <a:p>
            <a:r>
              <a:rPr lang="en-US" sz="2400" dirty="0" smtClean="0">
                <a:latin typeface="Times New Roman" pitchFamily="18" charset="0"/>
                <a:cs typeface="Times New Roman" pitchFamily="18" charset="0"/>
              </a:rPr>
              <a:t>Bacteria are alive, while viruses are not</a:t>
            </a:r>
          </a:p>
          <a:p>
            <a:r>
              <a:rPr lang="en-US" sz="2400" dirty="0" smtClean="0">
                <a:latin typeface="Times New Roman" pitchFamily="18" charset="0"/>
                <a:cs typeface="Times New Roman" pitchFamily="18" charset="0"/>
              </a:rPr>
              <a:t>Antibiotics are meant to destroy bacteria by rupturing their cell walls; viruses don’t have cell walls and are parasites </a:t>
            </a:r>
            <a:r>
              <a:rPr lang="en-US" sz="2400" u="sng" dirty="0" smtClean="0">
                <a:latin typeface="Times New Roman" pitchFamily="18" charset="0"/>
                <a:cs typeface="Times New Roman" pitchFamily="18" charset="0"/>
              </a:rPr>
              <a:t>inside body cells</a:t>
            </a:r>
            <a:r>
              <a:rPr lang="en-US" sz="2400" dirty="0" smtClean="0">
                <a:latin typeface="Times New Roman" pitchFamily="18" charset="0"/>
                <a:cs typeface="Times New Roman" pitchFamily="18" charset="0"/>
              </a:rPr>
              <a:t>, so antibiotics can’t touch them</a:t>
            </a:r>
          </a:p>
          <a:p>
            <a:r>
              <a:rPr lang="en-US" sz="2400" dirty="0" smtClean="0">
                <a:latin typeface="Times New Roman" pitchFamily="18" charset="0"/>
                <a:cs typeface="Times New Roman" pitchFamily="18" charset="0"/>
              </a:rPr>
              <a:t>Viruses are effectively “complicated molecules” that can reproduce themselves – They can’t be “killed”</a:t>
            </a:r>
          </a:p>
          <a:p>
            <a:pPr marL="0" indent="0">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health.howstuffworks.com/medicine/medication/question88.htm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6146" name="Picture 2" descr="http://textbookofbacteriology.net/themicrobialworld/ResistanceMechanism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3000" y="5410200"/>
            <a:ext cx="3333750" cy="923330"/>
          </a:xfrm>
          <a:prstGeom prst="rect">
            <a:avLst/>
          </a:prstGeom>
          <a:noFill/>
        </p:spPr>
        <p:txBody>
          <a:bodyPr wrap="square" rtlCol="0">
            <a:spAutoFit/>
          </a:bodyPr>
          <a:lstStyle/>
          <a:p>
            <a:r>
              <a:rPr lang="en-US" dirty="0">
                <a:hlinkClick r:id="rId4"/>
              </a:rPr>
              <a:t>http://textbookofbacteriology.net/themicrobialworld/bactresanti.html</a:t>
            </a:r>
            <a:endParaRPr lang="en-US" dirty="0"/>
          </a:p>
        </p:txBody>
      </p:sp>
    </p:spTree>
    <p:extLst>
      <p:ext uri="{BB962C8B-B14F-4D97-AF65-F5344CB8AC3E}">
        <p14:creationId xmlns:p14="http://schemas.microsoft.com/office/powerpoint/2010/main" val="684293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Autoimmune Disease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0" y="1447800"/>
            <a:ext cx="4114800" cy="4800600"/>
          </a:xfrm>
        </p:spPr>
        <p:txBody>
          <a:bodyPr>
            <a:normAutofit fontScale="92500" lnSpcReduction="10000"/>
          </a:bodyPr>
          <a:lstStyle/>
          <a:p>
            <a:r>
              <a:rPr lang="en-US" sz="2400" dirty="0" smtClean="0">
                <a:latin typeface="Times New Roman" pitchFamily="18" charset="0"/>
                <a:cs typeface="Times New Roman" pitchFamily="18" charset="0"/>
              </a:rPr>
              <a:t>The immune system attacks “self” tissues in the body that are necessary for proper function of organ systems</a:t>
            </a:r>
          </a:p>
          <a:p>
            <a:r>
              <a:rPr lang="en-US" sz="2400" dirty="0" smtClean="0">
                <a:latin typeface="Times New Roman" pitchFamily="18" charset="0"/>
                <a:cs typeface="Times New Roman" pitchFamily="18" charset="0"/>
              </a:rPr>
              <a:t>Various symptoms such as organ failure, fevers, difficulty breathing, etc</a:t>
            </a:r>
          </a:p>
          <a:p>
            <a:r>
              <a:rPr lang="en-US" sz="2400" dirty="0" smtClean="0">
                <a:latin typeface="Times New Roman" pitchFamily="18" charset="0"/>
                <a:cs typeface="Times New Roman" pitchFamily="18" charset="0"/>
              </a:rPr>
              <a:t>Incidence is very low, but usually fatal</a:t>
            </a:r>
          </a:p>
          <a:p>
            <a:r>
              <a:rPr lang="en-US" sz="2400" dirty="0" smtClean="0">
                <a:latin typeface="Times New Roman" pitchFamily="18" charset="0"/>
                <a:cs typeface="Times New Roman" pitchFamily="18" charset="0"/>
              </a:rPr>
              <a:t>Treatment: Immune suppressants, but leave the body susceptible to disease</a:t>
            </a:r>
          </a:p>
          <a:p>
            <a:pPr marL="0" indent="0">
              <a:buNone/>
            </a:pPr>
            <a:r>
              <a:rPr lang="en-US" sz="2400" dirty="0" smtClean="0">
                <a:latin typeface="Times New Roman" pitchFamily="18" charset="0"/>
                <a:cs typeface="Times New Roman" pitchFamily="18" charset="0"/>
              </a:rPr>
              <a:t>(</a:t>
            </a:r>
            <a:r>
              <a:rPr lang="en-US" sz="2400" dirty="0">
                <a:hlinkClick r:id="rId2"/>
              </a:rPr>
              <a:t>http://</a:t>
            </a:r>
            <a:r>
              <a:rPr lang="en-US" sz="2400" dirty="0" smtClean="0">
                <a:hlinkClick r:id="rId2"/>
              </a:rPr>
              <a:t>www.niams.nih.gov/health_info/Autoimmune/default.asp</a:t>
            </a:r>
            <a:r>
              <a:rPr lang="en-US" sz="2400" dirty="0" smtClean="0"/>
              <a:t>)</a:t>
            </a:r>
            <a:endParaRPr lang="en-US" sz="2400" dirty="0">
              <a:latin typeface="Times New Roman" pitchFamily="18" charset="0"/>
              <a:cs typeface="Times New Roman" pitchFamily="18" charset="0"/>
            </a:endParaRPr>
          </a:p>
        </p:txBody>
      </p:sp>
      <p:pic>
        <p:nvPicPr>
          <p:cNvPr id="1026" name="Picture 2" descr="http://dynamomagazine.com/wp-content/uploads/2010/11/autoimmune.bmp"/>
          <p:cNvPicPr>
            <a:picLocks noChangeAspect="1" noChangeArrowheads="1"/>
          </p:cNvPicPr>
          <p:nvPr/>
        </p:nvPicPr>
        <p:blipFill>
          <a:blip r:embed="rId3"/>
          <a:srcRect/>
          <a:stretch>
            <a:fillRect/>
          </a:stretch>
        </p:blipFill>
        <p:spPr bwMode="auto">
          <a:xfrm>
            <a:off x="228600" y="1447800"/>
            <a:ext cx="4067175" cy="3829050"/>
          </a:xfrm>
          <a:prstGeom prst="rect">
            <a:avLst/>
          </a:prstGeom>
          <a:noFill/>
        </p:spPr>
      </p:pic>
      <p:sp>
        <p:nvSpPr>
          <p:cNvPr id="4" name="TextBox 3"/>
          <p:cNvSpPr txBox="1"/>
          <p:nvPr/>
        </p:nvSpPr>
        <p:spPr>
          <a:xfrm>
            <a:off x="228600" y="5276850"/>
            <a:ext cx="4067175" cy="923330"/>
          </a:xfrm>
          <a:prstGeom prst="rect">
            <a:avLst/>
          </a:prstGeom>
          <a:noFill/>
        </p:spPr>
        <p:txBody>
          <a:bodyPr wrap="square" rtlCol="0">
            <a:spAutoFit/>
          </a:bodyPr>
          <a:lstStyle/>
          <a:p>
            <a:r>
              <a:rPr lang="en-US" dirty="0">
                <a:hlinkClick r:id="rId4"/>
              </a:rPr>
              <a:t>http://www.womenshealth.gov/publications/our-publications/fact-sheet/autoimmune-diseases.cfm</a:t>
            </a:r>
            <a:endParaRPr lang="en-US" dirty="0"/>
          </a:p>
        </p:txBody>
      </p:sp>
    </p:spTree>
    <p:extLst>
      <p:ext uri="{BB962C8B-B14F-4D97-AF65-F5344CB8AC3E}">
        <p14:creationId xmlns:p14="http://schemas.microsoft.com/office/powerpoint/2010/main" val="684293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HIV/AIDS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0" y="990600"/>
            <a:ext cx="4114800" cy="5638800"/>
          </a:xfrm>
        </p:spPr>
        <p:txBody>
          <a:bodyPr>
            <a:normAutofit fontScale="85000" lnSpcReduction="20000"/>
          </a:bodyPr>
          <a:lstStyle/>
          <a:p>
            <a:r>
              <a:rPr lang="en-US" sz="2400" dirty="0" smtClean="0">
                <a:latin typeface="Times New Roman" pitchFamily="18" charset="0"/>
                <a:cs typeface="Times New Roman" pitchFamily="18" charset="0"/>
              </a:rPr>
              <a:t>Acquired Immunodeficiency Syndrome caused by the Human Immunodeficiency Virus</a:t>
            </a:r>
          </a:p>
          <a:p>
            <a:r>
              <a:rPr lang="en-US" sz="2400" dirty="0" smtClean="0">
                <a:latin typeface="Times New Roman" pitchFamily="18" charset="0"/>
                <a:cs typeface="Times New Roman" pitchFamily="18" charset="0"/>
              </a:rPr>
              <a:t>HIV attacks T cells and other cells of the immune system, making the body more susceptible to other diseases</a:t>
            </a:r>
          </a:p>
          <a:p>
            <a:r>
              <a:rPr lang="en-US" sz="2400" dirty="0" smtClean="0">
                <a:latin typeface="Times New Roman" pitchFamily="18" charset="0"/>
                <a:cs typeface="Times New Roman" pitchFamily="18" charset="0"/>
              </a:rPr>
              <a:t>Incidence is disproportional – African Americans and homosexuals make up more than half of all cases in the United States</a:t>
            </a:r>
          </a:p>
          <a:p>
            <a:r>
              <a:rPr lang="en-US" sz="2400" dirty="0" smtClean="0">
                <a:latin typeface="Times New Roman" pitchFamily="18" charset="0"/>
                <a:cs typeface="Times New Roman" pitchFamily="18" charset="0"/>
              </a:rPr>
              <a:t>Currently about 1.5 million people in the US have the virus, with about 56,000 new infections each year</a:t>
            </a:r>
          </a:p>
          <a:p>
            <a:r>
              <a:rPr lang="en-US" sz="2400" dirty="0" smtClean="0">
                <a:latin typeface="Times New Roman" pitchFamily="18" charset="0"/>
                <a:cs typeface="Times New Roman" pitchFamily="18" charset="0"/>
              </a:rPr>
              <a:t>Treatment: Reverse transcriptase inhibitors can slow the spread of the virus</a:t>
            </a:r>
          </a:p>
          <a:p>
            <a:pPr marL="0" indent="0">
              <a:buNone/>
            </a:pPr>
            <a:r>
              <a:rPr lang="en-US" sz="2400" dirty="0" smtClean="0">
                <a:latin typeface="Times New Roman" pitchFamily="18" charset="0"/>
                <a:cs typeface="Times New Roman" pitchFamily="18" charset="0"/>
              </a:rPr>
              <a:t>(</a:t>
            </a:r>
            <a:r>
              <a:rPr lang="en-US" sz="2000" dirty="0">
                <a:hlinkClick r:id="rId2"/>
              </a:rPr>
              <a:t>http://www.ncbi.nlm.nih.gov/pubmedhealth/PMH0001620</a:t>
            </a:r>
            <a:r>
              <a:rPr lang="en-US" sz="2000" dirty="0" smtClean="0">
                <a:hlinkClick r:id="rId2"/>
              </a:rPr>
              <a:t>/</a:t>
            </a:r>
            <a:r>
              <a:rPr lang="en-US" sz="2000" dirty="0" smtClean="0"/>
              <a:t>)</a:t>
            </a:r>
            <a:endParaRPr lang="en-US" sz="2400" dirty="0">
              <a:latin typeface="Times New Roman" pitchFamily="18" charset="0"/>
              <a:cs typeface="Times New Roman" pitchFamily="18" charset="0"/>
            </a:endParaRPr>
          </a:p>
        </p:txBody>
      </p:sp>
      <p:pic>
        <p:nvPicPr>
          <p:cNvPr id="65538" name="Picture 2" descr="http://www.tutuz.com/wordpress/wp-content/uploads/2010/02/aids_virus.jpg"/>
          <p:cNvPicPr>
            <a:picLocks noChangeAspect="1" noChangeArrowheads="1"/>
          </p:cNvPicPr>
          <p:nvPr/>
        </p:nvPicPr>
        <p:blipFill>
          <a:blip r:embed="rId3"/>
          <a:srcRect/>
          <a:stretch>
            <a:fillRect/>
          </a:stretch>
        </p:blipFill>
        <p:spPr bwMode="auto">
          <a:xfrm>
            <a:off x="304800" y="1447800"/>
            <a:ext cx="3943350" cy="3867150"/>
          </a:xfrm>
          <a:prstGeom prst="rect">
            <a:avLst/>
          </a:prstGeom>
          <a:noFill/>
        </p:spPr>
      </p:pic>
      <p:sp>
        <p:nvSpPr>
          <p:cNvPr id="4" name="TextBox 3"/>
          <p:cNvSpPr txBox="1"/>
          <p:nvPr/>
        </p:nvSpPr>
        <p:spPr>
          <a:xfrm>
            <a:off x="304800" y="5410200"/>
            <a:ext cx="3810000" cy="646331"/>
          </a:xfrm>
          <a:prstGeom prst="rect">
            <a:avLst/>
          </a:prstGeom>
          <a:noFill/>
        </p:spPr>
        <p:txBody>
          <a:bodyPr wrap="square" rtlCol="0">
            <a:spAutoFit/>
          </a:bodyPr>
          <a:lstStyle/>
          <a:p>
            <a:r>
              <a:rPr lang="en-US" dirty="0">
                <a:hlinkClick r:id="rId4"/>
              </a:rPr>
              <a:t>http://medicalpictures.net/aids-pictures/</a:t>
            </a:r>
            <a:endParaRPr lang="en-US" dirty="0"/>
          </a:p>
        </p:txBody>
      </p:sp>
    </p:spTree>
    <p:extLst>
      <p:ext uri="{BB962C8B-B14F-4D97-AF65-F5344CB8AC3E}">
        <p14:creationId xmlns:p14="http://schemas.microsoft.com/office/powerpoint/2010/main" val="684293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Excretory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514600"/>
            <a:ext cx="4114800" cy="3611563"/>
          </a:xfrm>
        </p:spPr>
        <p:txBody>
          <a:bodyPr>
            <a:normAutofit/>
          </a:bodyPr>
          <a:lstStyle/>
          <a:p>
            <a:pPr marL="0" indent="0">
              <a:buNone/>
            </a:pPr>
            <a:r>
              <a:rPr lang="en-US" sz="2200" dirty="0" smtClean="0">
                <a:latin typeface="Times New Roman" pitchFamily="18" charset="0"/>
                <a:cs typeface="Times New Roman" pitchFamily="18" charset="0"/>
              </a:rPr>
              <a:t>The function of the excretory system is to remove excess or unwanted waste materials from an organism.</a:t>
            </a:r>
          </a:p>
          <a:p>
            <a:endParaRPr lang="en-US" sz="2200" dirty="0">
              <a:latin typeface="Times New Roman" pitchFamily="18" charset="0"/>
              <a:cs typeface="Times New Roman" pitchFamily="18" charset="0"/>
            </a:endParaRPr>
          </a:p>
        </p:txBody>
      </p:sp>
      <p:pic>
        <p:nvPicPr>
          <p:cNvPr id="1026" name="Picture 2" descr="C:\Users\Jeff Zhang\Desktop\rsz_kidney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76400"/>
            <a:ext cx="3854196" cy="403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106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Nitrogenous Wastes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3124200"/>
          </a:xfrm>
        </p:spPr>
        <p:txBody>
          <a:bodyPr>
            <a:normAutofit lnSpcReduction="10000"/>
          </a:bodyPr>
          <a:lstStyle/>
          <a:p>
            <a:r>
              <a:rPr lang="en-US" sz="2200" dirty="0">
                <a:latin typeface="Times New Roman" pitchFamily="18" charset="0"/>
                <a:cs typeface="Times New Roman" pitchFamily="18" charset="0"/>
              </a:rPr>
              <a:t>Ammonia – </a:t>
            </a:r>
            <a:r>
              <a:rPr lang="en-US" sz="2200" dirty="0" smtClean="0">
                <a:latin typeface="Times New Roman" pitchFamily="18" charset="0"/>
                <a:cs typeface="Times New Roman" pitchFamily="18" charset="0"/>
              </a:rPr>
              <a:t>The most efficient form of nitrogen waste and a gas. Most </a:t>
            </a:r>
            <a:r>
              <a:rPr lang="en-US" sz="2200" dirty="0">
                <a:latin typeface="Times New Roman" pitchFamily="18" charset="0"/>
                <a:cs typeface="Times New Roman" pitchFamily="18" charset="0"/>
              </a:rPr>
              <a:t>aquatic animals excrete waste this way because ammonia readily diffuses through membranes into the water.</a:t>
            </a:r>
          </a:p>
          <a:p>
            <a:r>
              <a:rPr lang="en-US" sz="2200" dirty="0" smtClean="0">
                <a:latin typeface="Times New Roman" pitchFamily="18" charset="0"/>
                <a:cs typeface="Times New Roman" pitchFamily="18" charset="0"/>
              </a:rPr>
              <a:t>Urea – A liquid with very low toxicity, almost 100,000 times less than Ammonia – Amphibians, mammals, and some fishes</a:t>
            </a:r>
          </a:p>
          <a:p>
            <a:r>
              <a:rPr lang="en-US" sz="2200" dirty="0" smtClean="0">
                <a:latin typeface="Times New Roman" pitchFamily="18" charset="0"/>
                <a:cs typeface="Times New Roman" pitchFamily="18" charset="0"/>
              </a:rPr>
              <a:t>Uric Acid – Most energetically expensive form of waste and is a thick “paste” that is largely insoluble in water – Most reptiles, birds, and arthropods</a:t>
            </a:r>
          </a:p>
          <a:p>
            <a:pPr marL="0" indent="0">
              <a:buNone/>
            </a:pPr>
            <a:r>
              <a:rPr lang="en-US" sz="2200" dirty="0" smtClean="0">
                <a:latin typeface="Times New Roman" pitchFamily="18" charset="0"/>
                <a:cs typeface="Times New Roman" pitchFamily="18" charset="0"/>
              </a:rPr>
              <a:t>(</a:t>
            </a:r>
            <a:r>
              <a:rPr lang="en-US" sz="2200" dirty="0">
                <a:latin typeface="Times New Roman" pitchFamily="18" charset="0"/>
                <a:cs typeface="Times New Roman" pitchFamily="18" charset="0"/>
                <a:hlinkClick r:id="rId2"/>
              </a:rPr>
              <a:t>http://</a:t>
            </a:r>
            <a:r>
              <a:rPr lang="en-US" sz="2200" dirty="0" smtClean="0">
                <a:latin typeface="Times New Roman" pitchFamily="18" charset="0"/>
                <a:cs typeface="Times New Roman" pitchFamily="18" charset="0"/>
                <a:hlinkClick r:id="rId2"/>
              </a:rPr>
              <a:t>ex-anatomy.org/nitro.html</a:t>
            </a:r>
            <a:r>
              <a:rPr lang="en-US" sz="2200" dirty="0" smtClean="0">
                <a:latin typeface="Times New Roman" pitchFamily="18" charset="0"/>
                <a:cs typeface="Times New Roman" pitchFamily="18" charset="0"/>
              </a:rPr>
              <a:t>)</a:t>
            </a:r>
          </a:p>
          <a:p>
            <a:endParaRPr lang="en-US" sz="2200" dirty="0">
              <a:latin typeface="Times New Roman" pitchFamily="18" charset="0"/>
              <a:cs typeface="Times New Roman" pitchFamily="18" charset="0"/>
            </a:endParaRPr>
          </a:p>
        </p:txBody>
      </p:sp>
      <p:pic>
        <p:nvPicPr>
          <p:cNvPr id="1026" name="Picture 2" descr="http://www.marietta.edu/~mcshaffd/aquatic/sextant/osmwaste.gif"/>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3149600" y="3962400"/>
            <a:ext cx="38608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62800" y="5562600"/>
            <a:ext cx="1981200" cy="1200329"/>
          </a:xfrm>
          <a:prstGeom prst="rect">
            <a:avLst/>
          </a:prstGeom>
          <a:noFill/>
        </p:spPr>
        <p:txBody>
          <a:bodyPr wrap="square" rtlCol="0">
            <a:spAutoFit/>
          </a:bodyPr>
          <a:lstStyle/>
          <a:p>
            <a:r>
              <a:rPr lang="en-US" dirty="0">
                <a:hlinkClick r:id="rId5"/>
              </a:rPr>
              <a:t>http://bio1152.nicerweb.com/Locked/media/ch44/osmoregulation.html</a:t>
            </a:r>
            <a:endParaRPr lang="en-US" dirty="0"/>
          </a:p>
        </p:txBody>
      </p:sp>
    </p:spTree>
    <p:extLst>
      <p:ext uri="{BB962C8B-B14F-4D97-AF65-F5344CB8AC3E}">
        <p14:creationId xmlns:p14="http://schemas.microsoft.com/office/powerpoint/2010/main" val="1910792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Nephron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3962400"/>
            <a:ext cx="8229600" cy="2590800"/>
          </a:xfrm>
        </p:spPr>
        <p:txBody>
          <a:bodyPr>
            <a:normAutofit fontScale="92500" lnSpcReduction="20000"/>
          </a:bodyPr>
          <a:lstStyle/>
          <a:p>
            <a:r>
              <a:rPr lang="en-US" sz="2200" dirty="0" smtClean="0">
                <a:latin typeface="Times New Roman" pitchFamily="18" charset="0"/>
                <a:cs typeface="Times New Roman" pitchFamily="18" charset="0"/>
              </a:rPr>
              <a:t>Renal corpuscle – Collects and moves urine, secretes waste products to form urine</a:t>
            </a:r>
          </a:p>
          <a:p>
            <a:r>
              <a:rPr lang="en-US" sz="2200" dirty="0" smtClean="0">
                <a:latin typeface="Times New Roman" pitchFamily="18" charset="0"/>
                <a:cs typeface="Times New Roman" pitchFamily="18" charset="0"/>
              </a:rPr>
              <a:t>Proximal convoluted tubule – Filtration and reabsorption water</a:t>
            </a:r>
          </a:p>
          <a:p>
            <a:r>
              <a:rPr lang="en-US" sz="2200" dirty="0" smtClean="0">
                <a:latin typeface="Times New Roman" pitchFamily="18" charset="0"/>
                <a:cs typeface="Times New Roman" pitchFamily="18" charset="0"/>
              </a:rPr>
              <a:t>Loop of </a:t>
            </a:r>
            <a:r>
              <a:rPr lang="en-US" sz="2200" dirty="0" err="1" smtClean="0">
                <a:latin typeface="Times New Roman" pitchFamily="18" charset="0"/>
                <a:cs typeface="Times New Roman" pitchFamily="18" charset="0"/>
              </a:rPr>
              <a:t>Henle</a:t>
            </a:r>
            <a:r>
              <a:rPr lang="en-US" sz="2200" dirty="0" smtClean="0">
                <a:latin typeface="Times New Roman" pitchFamily="18" charset="0"/>
                <a:cs typeface="Times New Roman" pitchFamily="18" charset="0"/>
              </a:rPr>
              <a:t> – Regulates water and solute balance of urine</a:t>
            </a:r>
          </a:p>
          <a:p>
            <a:r>
              <a:rPr lang="en-US" sz="2200" dirty="0" smtClean="0">
                <a:latin typeface="Times New Roman" pitchFamily="18" charset="0"/>
                <a:cs typeface="Times New Roman" pitchFamily="18" charset="0"/>
              </a:rPr>
              <a:t>Distal convoluted tubule – Reabsorbs additional water until the final concentration of urine is approximately equal to that of the other body fluids; responsible for excretion of urine</a:t>
            </a:r>
          </a:p>
          <a:p>
            <a:pPr marL="0" indent="0">
              <a:buNone/>
            </a:pPr>
            <a:r>
              <a:rPr lang="en-US" sz="2200" dirty="0" smtClean="0">
                <a:latin typeface="Times New Roman" pitchFamily="18" charset="0"/>
                <a:cs typeface="Times New Roman" pitchFamily="18" charset="0"/>
              </a:rPr>
              <a:t>(</a:t>
            </a:r>
            <a:r>
              <a:rPr lang="en-US" sz="2400" dirty="0">
                <a:hlinkClick r:id="rId2"/>
              </a:rPr>
              <a:t>http://</a:t>
            </a:r>
            <a:r>
              <a:rPr lang="en-US" sz="2400" dirty="0" smtClean="0">
                <a:hlinkClick r:id="rId2"/>
              </a:rPr>
              <a:t>www.answers.com/topic/what-are-the-major-parts-of-the-nephron</a:t>
            </a:r>
            <a:r>
              <a:rPr lang="en-US" sz="2400" dirty="0" smtClean="0"/>
              <a:t>)</a:t>
            </a:r>
            <a:endParaRPr lang="en-US" sz="2200" dirty="0">
              <a:latin typeface="Times New Roman" pitchFamily="18" charset="0"/>
              <a:cs typeface="Times New Roman" pitchFamily="18" charset="0"/>
            </a:endParaRPr>
          </a:p>
        </p:txBody>
      </p:sp>
      <p:pic>
        <p:nvPicPr>
          <p:cNvPr id="2050" name="Picture 2" descr="C:\Users\Jeff Zhang\Desktop\rsz_nephron_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065672"/>
            <a:ext cx="2536698" cy="274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7925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Proteinuria</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4114800" cy="4953000"/>
          </a:xfrm>
        </p:spPr>
        <p:txBody>
          <a:bodyPr>
            <a:normAutofit fontScale="92500"/>
          </a:bodyPr>
          <a:lstStyle/>
          <a:p>
            <a:r>
              <a:rPr lang="en-US" sz="2200" dirty="0" smtClean="0">
                <a:latin typeface="Times New Roman" pitchFamily="18" charset="0"/>
                <a:cs typeface="Times New Roman" pitchFamily="18" charset="0"/>
              </a:rPr>
              <a:t>Urine contains an abnormal amount of protein – Proteins aren’t filtered out of the urine and are excreted as waste</a:t>
            </a:r>
          </a:p>
          <a:p>
            <a:r>
              <a:rPr lang="en-US" sz="2200" dirty="0" smtClean="0">
                <a:latin typeface="Times New Roman" pitchFamily="18" charset="0"/>
                <a:cs typeface="Times New Roman" pitchFamily="18" charset="0"/>
              </a:rPr>
              <a:t>Foam urine, swelling in the hands, feet, and face</a:t>
            </a:r>
          </a:p>
          <a:p>
            <a:r>
              <a:rPr lang="en-US" sz="2200" dirty="0" smtClean="0">
                <a:latin typeface="Times New Roman" pitchFamily="18" charset="0"/>
                <a:cs typeface="Times New Roman" pitchFamily="18" charset="0"/>
              </a:rPr>
              <a:t>Very rare in healthy individuals; incidence rate is much higher for those with high blood pressure and/or diabetes</a:t>
            </a:r>
          </a:p>
          <a:p>
            <a:r>
              <a:rPr lang="en-US" sz="2200" dirty="0" smtClean="0">
                <a:latin typeface="Times New Roman" pitchFamily="18" charset="0"/>
                <a:cs typeface="Times New Roman" pitchFamily="18" charset="0"/>
              </a:rPr>
              <a:t>Treatment may include blood glucose and blood pressure control and a change in diet</a:t>
            </a:r>
          </a:p>
          <a:p>
            <a:pPr marL="0" indent="0">
              <a:buNone/>
            </a:pPr>
            <a:r>
              <a:rPr lang="en-US" sz="2200" dirty="0" smtClean="0">
                <a:latin typeface="Times New Roman" pitchFamily="18" charset="0"/>
                <a:cs typeface="Times New Roman" pitchFamily="18" charset="0"/>
              </a:rPr>
              <a:t>(</a:t>
            </a:r>
            <a:r>
              <a:rPr lang="en-US" sz="2200" dirty="0">
                <a:latin typeface="Times New Roman" pitchFamily="18" charset="0"/>
                <a:cs typeface="Times New Roman" pitchFamily="18" charset="0"/>
                <a:hlinkClick r:id="rId2"/>
              </a:rPr>
              <a:t>http://kidney.niddk.nih.gov/kudiseases/pubs/proteinuria</a:t>
            </a:r>
            <a:r>
              <a:rPr lang="en-US" sz="2200" dirty="0" smtClean="0">
                <a:latin typeface="Times New Roman" pitchFamily="18" charset="0"/>
                <a:cs typeface="Times New Roman" pitchFamily="18" charset="0"/>
                <a:hlinkClick r:id="rId2"/>
              </a:rPr>
              <a:t>/</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pic>
        <p:nvPicPr>
          <p:cNvPr id="3074" name="Picture 2" descr="http://www.gendenk.org/wp-content/uploads/2011/09/Proteinu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14600"/>
            <a:ext cx="4267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4876800"/>
            <a:ext cx="3962400" cy="646331"/>
          </a:xfrm>
          <a:prstGeom prst="rect">
            <a:avLst/>
          </a:prstGeom>
          <a:noFill/>
        </p:spPr>
        <p:txBody>
          <a:bodyPr wrap="square" rtlCol="0">
            <a:spAutoFit/>
          </a:bodyPr>
          <a:lstStyle/>
          <a:p>
            <a:r>
              <a:rPr lang="en-US" dirty="0">
                <a:hlinkClick r:id="rId4"/>
              </a:rPr>
              <a:t>http://www.gendenk.org/proteinuria-interferes.html</a:t>
            </a:r>
            <a:endParaRPr lang="en-US" dirty="0"/>
          </a:p>
        </p:txBody>
      </p:sp>
    </p:spTree>
    <p:extLst>
      <p:ext uri="{BB962C8B-B14F-4D97-AF65-F5344CB8AC3E}">
        <p14:creationId xmlns:p14="http://schemas.microsoft.com/office/powerpoint/2010/main" val="1910792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Kidney Disease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0" y="1570037"/>
            <a:ext cx="4191000" cy="4830763"/>
          </a:xfrm>
        </p:spPr>
        <p:txBody>
          <a:bodyPr>
            <a:normAutofit fontScale="92500"/>
          </a:bodyPr>
          <a:lstStyle/>
          <a:p>
            <a:r>
              <a:rPr lang="en-US" sz="2200" dirty="0" smtClean="0">
                <a:latin typeface="Times New Roman" pitchFamily="18" charset="0"/>
                <a:cs typeface="Times New Roman" pitchFamily="18" charset="0"/>
              </a:rPr>
              <a:t>Loss of kidney function either due to injury or organ failure over time</a:t>
            </a:r>
          </a:p>
          <a:p>
            <a:r>
              <a:rPr lang="en-US" sz="2200" dirty="0" smtClean="0">
                <a:latin typeface="Times New Roman" pitchFamily="18" charset="0"/>
                <a:cs typeface="Times New Roman" pitchFamily="18" charset="0"/>
              </a:rPr>
              <a:t>Dangerous accumulation of waste in the body, anemia, high blood pressure, and acidosis</a:t>
            </a:r>
          </a:p>
          <a:p>
            <a:r>
              <a:rPr lang="en-US" sz="2200" dirty="0" smtClean="0">
                <a:latin typeface="Times New Roman" pitchFamily="18" charset="0"/>
                <a:cs typeface="Times New Roman" pitchFamily="18" charset="0"/>
              </a:rPr>
              <a:t>Approximately 10% of Americans ages 20 years and older develop some form of kidney disease</a:t>
            </a:r>
          </a:p>
          <a:p>
            <a:r>
              <a:rPr lang="en-US" sz="2200" dirty="0" smtClean="0">
                <a:latin typeface="Times New Roman" pitchFamily="18" charset="0"/>
                <a:cs typeface="Times New Roman" pitchFamily="18" charset="0"/>
              </a:rPr>
              <a:t>Treatment includes dialysis and changes in diet. Kidney failure, if detected early enough, is usually reversible</a:t>
            </a:r>
          </a:p>
          <a:p>
            <a:pPr marL="0" indent="0">
              <a:buNone/>
            </a:pPr>
            <a:r>
              <a:rPr lang="en-US" sz="2200" dirty="0" smtClean="0">
                <a:latin typeface="Times New Roman" pitchFamily="18" charset="0"/>
                <a:cs typeface="Times New Roman" pitchFamily="18" charset="0"/>
              </a:rPr>
              <a:t>(</a:t>
            </a:r>
            <a:r>
              <a:rPr lang="en-US" sz="2200" dirty="0">
                <a:latin typeface="Times New Roman" pitchFamily="18" charset="0"/>
                <a:cs typeface="Times New Roman" pitchFamily="18" charset="0"/>
                <a:hlinkClick r:id="rId2"/>
              </a:rPr>
              <a:t>http://</a:t>
            </a:r>
            <a:r>
              <a:rPr lang="en-US" sz="2200" dirty="0" smtClean="0">
                <a:latin typeface="Times New Roman" pitchFamily="18" charset="0"/>
                <a:cs typeface="Times New Roman" pitchFamily="18" charset="0"/>
                <a:hlinkClick r:id="rId2"/>
              </a:rPr>
              <a:t>www.emedicinehealth.com/chronic_kidney_disease/article_em.htm</a:t>
            </a:r>
            <a:r>
              <a:rPr lang="en-US" sz="2200" dirty="0" smtClean="0">
                <a:latin typeface="Times New Roman" pitchFamily="18" charset="0"/>
                <a:cs typeface="Times New Roman" pitchFamily="18" charset="0"/>
              </a:rPr>
              <a:t>)</a:t>
            </a:r>
          </a:p>
          <a:p>
            <a:endParaRPr lang="en-US" sz="2200" dirty="0">
              <a:latin typeface="Times New Roman" pitchFamily="18" charset="0"/>
              <a:cs typeface="Times New Roman" pitchFamily="18" charset="0"/>
            </a:endParaRPr>
          </a:p>
        </p:txBody>
      </p:sp>
      <p:pic>
        <p:nvPicPr>
          <p:cNvPr id="4098" name="Picture 2" descr="http://genericlook.com/img/uploads/disease/kidney-dise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5257800"/>
            <a:ext cx="3810000" cy="646331"/>
          </a:xfrm>
          <a:prstGeom prst="rect">
            <a:avLst/>
          </a:prstGeom>
          <a:noFill/>
        </p:spPr>
        <p:txBody>
          <a:bodyPr wrap="square" rtlCol="0">
            <a:spAutoFit/>
          </a:bodyPr>
          <a:lstStyle/>
          <a:p>
            <a:r>
              <a:rPr lang="en-US" dirty="0">
                <a:hlinkClick r:id="rId4"/>
              </a:rPr>
              <a:t>http://reidhosp.adam.com/content.aspx?productId=39&amp;pid=1&amp;gid=000494</a:t>
            </a:r>
            <a:endParaRPr lang="en-US" dirty="0"/>
          </a:p>
        </p:txBody>
      </p:sp>
    </p:spTree>
    <p:extLst>
      <p:ext uri="{BB962C8B-B14F-4D97-AF65-F5344CB8AC3E}">
        <p14:creationId xmlns:p14="http://schemas.microsoft.com/office/powerpoint/2010/main" val="19107925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Muscular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953000" y="2590800"/>
            <a:ext cx="3657600" cy="1600200"/>
          </a:xfrm>
        </p:spPr>
        <p:txBody>
          <a:bodyPr>
            <a:normAutofit/>
          </a:bodyPr>
          <a:lstStyle/>
          <a:p>
            <a:pPr marL="0" indent="0">
              <a:buNone/>
            </a:pPr>
            <a:r>
              <a:rPr lang="en-US" sz="2200" dirty="0" smtClean="0">
                <a:latin typeface="Times New Roman" pitchFamily="18" charset="0"/>
                <a:cs typeface="Times New Roman" pitchFamily="18" charset="0"/>
              </a:rPr>
              <a:t>The function of the muscular system is to allow movement, maintain posture, and circulate blood throughout the body. </a:t>
            </a:r>
          </a:p>
        </p:txBody>
      </p:sp>
      <p:pic>
        <p:nvPicPr>
          <p:cNvPr id="2050" name="Picture 2" descr="C:\Users\Jeff Zhang\Desktop\rsz_ap_bio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47800"/>
            <a:ext cx="3213567"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672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The Three Types of Muscle Tissue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4754563"/>
          </a:xfrm>
        </p:spPr>
        <p:txBody>
          <a:bodyPr>
            <a:normAutofit/>
          </a:bodyPr>
          <a:lstStyle/>
          <a:p>
            <a:r>
              <a:rPr lang="en-US" sz="2200" dirty="0" smtClean="0">
                <a:latin typeface="Times New Roman" pitchFamily="18" charset="0"/>
                <a:cs typeface="Times New Roman" pitchFamily="18" charset="0"/>
              </a:rPr>
              <a:t>Skeletal muscle occurs in muscles attached to the skeleton that allow for movement</a:t>
            </a:r>
          </a:p>
          <a:p>
            <a:r>
              <a:rPr lang="en-US" sz="2200" dirty="0" smtClean="0">
                <a:latin typeface="Times New Roman" pitchFamily="18" charset="0"/>
                <a:cs typeface="Times New Roman" pitchFamily="18" charset="0"/>
              </a:rPr>
              <a:t>Cardiac muscle is in the heart and under involuntary control as it pumps blood</a:t>
            </a:r>
          </a:p>
          <a:p>
            <a:r>
              <a:rPr lang="en-US" sz="2200" dirty="0" smtClean="0">
                <a:latin typeface="Times New Roman" pitchFamily="18" charset="0"/>
                <a:cs typeface="Times New Roman" pitchFamily="18" charset="0"/>
              </a:rPr>
              <a:t>Smooth muscle forms the walls of hollow organs and is also under involuntary control</a:t>
            </a:r>
            <a:endParaRPr lang="en-US" sz="2200" dirty="0">
              <a:latin typeface="Times New Roman" pitchFamily="18" charset="0"/>
              <a:cs typeface="Times New Roman" pitchFamily="18" charset="0"/>
            </a:endParaRPr>
          </a:p>
        </p:txBody>
      </p:sp>
      <p:pic>
        <p:nvPicPr>
          <p:cNvPr id="1026" name="Picture 2" descr="C:\Users\Jeff Zhang\Desktop\rsz_ap_bio_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447800"/>
            <a:ext cx="3200400" cy="4401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5562600"/>
            <a:ext cx="3733800" cy="646331"/>
          </a:xfrm>
          <a:prstGeom prst="rect">
            <a:avLst/>
          </a:prstGeom>
          <a:noFill/>
        </p:spPr>
        <p:txBody>
          <a:bodyPr wrap="square" rtlCol="0">
            <a:spAutoFit/>
          </a:bodyPr>
          <a:lstStyle/>
          <a:p>
            <a:r>
              <a:rPr lang="en-US" dirty="0">
                <a:hlinkClick r:id="rId3"/>
              </a:rPr>
              <a:t>http://www.nlm.nih.gov/medlineplus/ency/imagepages/19841.htm</a:t>
            </a:r>
            <a:endParaRPr lang="en-US" dirty="0"/>
          </a:p>
        </p:txBody>
      </p:sp>
    </p:spTree>
    <p:extLst>
      <p:ext uri="{BB962C8B-B14F-4D97-AF65-F5344CB8AC3E}">
        <p14:creationId xmlns:p14="http://schemas.microsoft.com/office/powerpoint/2010/main" val="2547672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Esophagus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4694237"/>
            <a:ext cx="8229600" cy="1554163"/>
          </a:xfrm>
        </p:spPr>
        <p:txBody>
          <a:bodyPr>
            <a:normAutofit/>
          </a:bodyPr>
          <a:lstStyle/>
          <a:p>
            <a:r>
              <a:rPr lang="en-US" sz="2400" dirty="0" smtClean="0">
                <a:latin typeface="Times New Roman" pitchFamily="18" charset="0"/>
                <a:cs typeface="Times New Roman" pitchFamily="18" charset="0"/>
              </a:rPr>
              <a:t>“Channel” that food travels from the mouth to the rest of the digestive system</a:t>
            </a:r>
          </a:p>
          <a:p>
            <a:r>
              <a:rPr lang="en-US" sz="2400" dirty="0" smtClean="0">
                <a:latin typeface="Times New Roman" pitchFamily="18" charset="0"/>
                <a:cs typeface="Times New Roman" pitchFamily="18" charset="0"/>
              </a:rPr>
              <a:t>Peristalsis – Muscular contractions that move food down</a:t>
            </a:r>
            <a:endParaRPr lang="en-US" sz="2400" dirty="0">
              <a:latin typeface="Times New Roman" pitchFamily="18" charset="0"/>
              <a:cs typeface="Times New Roman" pitchFamily="18" charset="0"/>
            </a:endParaRPr>
          </a:p>
        </p:txBody>
      </p:sp>
      <p:pic>
        <p:nvPicPr>
          <p:cNvPr id="3074" name="Picture 2" descr="http://img.webmd.com/dtmcms/live/webmd/consumer_assets/site_images/articles/image_article_collections/anatomy_pages/Esophag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66800"/>
            <a:ext cx="4686300" cy="3181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1200" y="4191000"/>
            <a:ext cx="5791200" cy="646331"/>
          </a:xfrm>
          <a:prstGeom prst="rect">
            <a:avLst/>
          </a:prstGeom>
          <a:noFill/>
        </p:spPr>
        <p:txBody>
          <a:bodyPr wrap="square" rtlCol="0">
            <a:spAutoFit/>
          </a:bodyPr>
          <a:lstStyle/>
          <a:p>
            <a:r>
              <a:rPr lang="en-US" dirty="0">
                <a:hlinkClick r:id="rId3"/>
              </a:rPr>
              <a:t>http://www.webmd.com/digestive-disorders/picture-of-the-esophagus</a:t>
            </a:r>
            <a:endParaRPr lang="en-US" dirty="0"/>
          </a:p>
        </p:txBody>
      </p:sp>
    </p:spTree>
    <p:extLst>
      <p:ext uri="{BB962C8B-B14F-4D97-AF65-F5344CB8AC3E}">
        <p14:creationId xmlns:p14="http://schemas.microsoft.com/office/powerpoint/2010/main" val="2398627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Skeletal Muscle Contraction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7848600" cy="4906963"/>
          </a:xfrm>
        </p:spPr>
        <p:txBody>
          <a:bodyPr>
            <a:normAutofit fontScale="92500"/>
          </a:bodyPr>
          <a:lstStyle/>
          <a:p>
            <a:pPr marL="0" indent="0">
              <a:buNone/>
            </a:pPr>
            <a:r>
              <a:rPr lang="en-US" sz="2200" dirty="0" smtClean="0">
                <a:latin typeface="Times New Roman" pitchFamily="18" charset="0"/>
                <a:cs typeface="Times New Roman" pitchFamily="18" charset="0"/>
              </a:rPr>
              <a:t>The sliding filament theory involves bind-and-release impulses that cause myosin to move along the filament and forcing thick filament to move over thin filament. After an impulse is sent from the brain, calcium channels in the muscular axon open and calcium ions move in to cause the release of acetylcholine. Acetylcholine acts as a transmitter that attaches itself to receptors in the sarcomere. This triggers an action potential that causes the release of calcium ions from the sarcoplasmic reticulum. These ions trigger actin sites and the ions begin binding to troponin. </a:t>
            </a:r>
            <a:r>
              <a:rPr lang="en-US" sz="2200" dirty="0" err="1" smtClean="0">
                <a:latin typeface="Times New Roman" pitchFamily="18" charset="0"/>
                <a:cs typeface="Times New Roman" pitchFamily="18" charset="0"/>
              </a:rPr>
              <a:t>Tropomyosin</a:t>
            </a:r>
            <a:r>
              <a:rPr lang="en-US" sz="2200" dirty="0" smtClean="0">
                <a:latin typeface="Times New Roman" pitchFamily="18" charset="0"/>
                <a:cs typeface="Times New Roman" pitchFamily="18" charset="0"/>
              </a:rPr>
              <a:t> is released and then blocks the binding of actin which causes the muscle to contract. The troponin that is formed prevents some of the blocking action of </a:t>
            </a:r>
            <a:r>
              <a:rPr lang="en-US" sz="2200" dirty="0" err="1" smtClean="0">
                <a:latin typeface="Times New Roman" pitchFamily="18" charset="0"/>
                <a:cs typeface="Times New Roman" pitchFamily="18" charset="0"/>
              </a:rPr>
              <a:t>tropomyosin</a:t>
            </a:r>
            <a:r>
              <a:rPr lang="en-US" sz="2200" dirty="0" smtClean="0">
                <a:latin typeface="Times New Roman" pitchFamily="18" charset="0"/>
                <a:cs typeface="Times New Roman" pitchFamily="18" charset="0"/>
              </a:rPr>
              <a:t> and some myosin heads attach to active actin sites. These myosin heads form cross bridges using ATP. The ATP is broken into ADP and phosphates which cause the myosin to detach from the actin sites and hydrolyze ATP. This recharges the myosin to repeat the process. This bind-and-release action causes muscle contraction. </a:t>
            </a:r>
            <a:endParaRPr lang="en-US" sz="2200" dirty="0">
              <a:latin typeface="Times New Roman" pitchFamily="18" charset="0"/>
              <a:cs typeface="Times New Roman" pitchFamily="18" charset="0"/>
            </a:endParaRPr>
          </a:p>
        </p:txBody>
      </p:sp>
      <p:sp>
        <p:nvSpPr>
          <p:cNvPr id="4" name="TextBox 3"/>
          <p:cNvSpPr txBox="1"/>
          <p:nvPr/>
        </p:nvSpPr>
        <p:spPr>
          <a:xfrm>
            <a:off x="457200" y="6172200"/>
            <a:ext cx="6477000" cy="369332"/>
          </a:xfrm>
          <a:prstGeom prst="rect">
            <a:avLst/>
          </a:prstGeom>
          <a:noFill/>
        </p:spPr>
        <p:txBody>
          <a:bodyPr wrap="square" rtlCol="0">
            <a:spAutoFit/>
          </a:bodyPr>
          <a:lstStyle/>
          <a:p>
            <a:r>
              <a:rPr lang="en-US" dirty="0">
                <a:hlinkClick r:id="rId2"/>
              </a:rPr>
              <a:t>http://www.teachpe.com/anatomy/sliding_filament.php</a:t>
            </a:r>
            <a:endParaRPr lang="en-US" dirty="0"/>
          </a:p>
        </p:txBody>
      </p:sp>
    </p:spTree>
    <p:extLst>
      <p:ext uri="{BB962C8B-B14F-4D97-AF65-F5344CB8AC3E}">
        <p14:creationId xmlns:p14="http://schemas.microsoft.com/office/powerpoint/2010/main" val="25476724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Muscular Dystrophy</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22437"/>
            <a:ext cx="3733800" cy="4830763"/>
          </a:xfrm>
        </p:spPr>
        <p:txBody>
          <a:bodyPr>
            <a:normAutofit fontScale="77500" lnSpcReduction="20000"/>
          </a:bodyPr>
          <a:lstStyle/>
          <a:p>
            <a:r>
              <a:rPr lang="en-US" sz="2200" dirty="0" smtClean="0">
                <a:latin typeface="Times New Roman" pitchFamily="18" charset="0"/>
                <a:cs typeface="Times New Roman" pitchFamily="18" charset="0"/>
              </a:rPr>
              <a:t>Muscular dystrophy is a series of more than 30 genetic diseases that cause the degeneration of skeletal muscles that control movement</a:t>
            </a:r>
          </a:p>
          <a:p>
            <a:r>
              <a:rPr lang="en-US" sz="2200" dirty="0" smtClean="0">
                <a:latin typeface="Times New Roman" pitchFamily="18" charset="0"/>
                <a:cs typeface="Times New Roman" pitchFamily="18" charset="0"/>
              </a:rPr>
              <a:t>Primarily affecting males, by the age of 12 victims usually cannot walk and need respirators to continue breathing</a:t>
            </a:r>
          </a:p>
          <a:p>
            <a:r>
              <a:rPr lang="en-US" sz="2200" dirty="0" smtClean="0">
                <a:latin typeface="Times New Roman" pitchFamily="18" charset="0"/>
                <a:cs typeface="Times New Roman" pitchFamily="18" charset="0"/>
              </a:rPr>
              <a:t>The disease is very rare; females carrying the gene have a 50% chance of passing it to their children</a:t>
            </a:r>
          </a:p>
          <a:p>
            <a:r>
              <a:rPr lang="en-US" sz="2200" dirty="0" smtClean="0">
                <a:latin typeface="Times New Roman" pitchFamily="18" charset="0"/>
                <a:cs typeface="Times New Roman" pitchFamily="18" charset="0"/>
              </a:rPr>
              <a:t>There is no treatment to stop or reverse muscular dystrophy</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There is only physical and speech therapy and respiratory assistance</a:t>
            </a:r>
          </a:p>
          <a:p>
            <a:pPr>
              <a:buNone/>
            </a:pPr>
            <a:endParaRPr lang="en-US" sz="2200" dirty="0" smtClean="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hlinkClick r:id="rId2"/>
              </a:rPr>
              <a:t>http://www.ninds.nih.gov/disorders/md/md.htm</a:t>
            </a: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p:txBody>
      </p:sp>
      <p:pic>
        <p:nvPicPr>
          <p:cNvPr id="31746" name="Picture 2" descr="http://www.hvrsd.org/chs/staff/guise/Webpage%20Pics/muscular%20dystrophy.jpg"/>
          <p:cNvPicPr>
            <a:picLocks noChangeAspect="1" noChangeArrowheads="1"/>
          </p:cNvPicPr>
          <p:nvPr/>
        </p:nvPicPr>
        <p:blipFill>
          <a:blip r:embed="rId3"/>
          <a:srcRect/>
          <a:stretch>
            <a:fillRect/>
          </a:stretch>
        </p:blipFill>
        <p:spPr bwMode="auto">
          <a:xfrm>
            <a:off x="5181600" y="1981200"/>
            <a:ext cx="3143250" cy="2847975"/>
          </a:xfrm>
          <a:prstGeom prst="rect">
            <a:avLst/>
          </a:prstGeom>
          <a:noFill/>
        </p:spPr>
      </p:pic>
      <p:sp>
        <p:nvSpPr>
          <p:cNvPr id="5" name="TextBox 4"/>
          <p:cNvSpPr txBox="1"/>
          <p:nvPr/>
        </p:nvSpPr>
        <p:spPr>
          <a:xfrm>
            <a:off x="4953000" y="4953000"/>
            <a:ext cx="3505200" cy="1077218"/>
          </a:xfrm>
          <a:prstGeom prst="rect">
            <a:avLst/>
          </a:prstGeom>
          <a:noFill/>
        </p:spPr>
        <p:txBody>
          <a:bodyPr wrap="square" rtlCol="0">
            <a:spAutoFit/>
          </a:bodyPr>
          <a:lstStyle/>
          <a:p>
            <a:r>
              <a:rPr lang="en-US" sz="1600" dirty="0" smtClean="0">
                <a:latin typeface="Times New Roman" pitchFamily="18" charset="0"/>
                <a:cs typeface="Times New Roman" pitchFamily="18" charset="0"/>
                <a:hlinkClick r:id="rId4"/>
              </a:rPr>
              <a:t>http://www.hvrsd.org/chs/staff/guise/Webpage%20Pics/muscular%20dystrophy.jpg</a:t>
            </a: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5476724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Myasthenia gravis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4114800" cy="4906963"/>
          </a:xfrm>
        </p:spPr>
        <p:txBody>
          <a:bodyPr>
            <a:normAutofit fontScale="92500" lnSpcReduction="10000"/>
          </a:bodyPr>
          <a:lstStyle/>
          <a:p>
            <a:r>
              <a:rPr lang="en-US" sz="2200" dirty="0" smtClean="0">
                <a:latin typeface="Times New Roman" pitchFamily="18" charset="0"/>
                <a:cs typeface="Times New Roman" pitchFamily="18" charset="0"/>
              </a:rPr>
              <a:t>An autoimmune neuromuscular disease, the immune system produces antibodies that block muscle cells from receiving signals from nerve cells</a:t>
            </a:r>
          </a:p>
          <a:p>
            <a:r>
              <a:rPr lang="en-US" sz="2200" dirty="0" smtClean="0">
                <a:latin typeface="Times New Roman" pitchFamily="18" charset="0"/>
                <a:cs typeface="Times New Roman" pitchFamily="18" charset="0"/>
              </a:rPr>
              <a:t>Myasthenia gravis causes severe weakness of voluntary muscles and can result in trouble breathing and walking</a:t>
            </a:r>
          </a:p>
          <a:p>
            <a:r>
              <a:rPr lang="en-US" sz="2200" dirty="0" smtClean="0">
                <a:latin typeface="Times New Roman" pitchFamily="18" charset="0"/>
                <a:cs typeface="Times New Roman" pitchFamily="18" charset="0"/>
              </a:rPr>
              <a:t>Incidence is about 1 in 500,000</a:t>
            </a:r>
          </a:p>
          <a:p>
            <a:r>
              <a:rPr lang="en-US" sz="2200" dirty="0" smtClean="0">
                <a:latin typeface="Times New Roman" pitchFamily="18" charset="0"/>
                <a:cs typeface="Times New Roman" pitchFamily="18" charset="0"/>
              </a:rPr>
              <a:t>Very little is known about the disease. Current treatment is lifestyle changes such as rest and avoiding stress and heat.</a:t>
            </a:r>
          </a:p>
          <a:p>
            <a:pPr>
              <a:buNone/>
            </a:pPr>
            <a:r>
              <a:rPr lang="en-US" sz="2200" dirty="0" smtClean="0">
                <a:latin typeface="Times New Roman" pitchFamily="18" charset="0"/>
                <a:cs typeface="Times New Roman" pitchFamily="18" charset="0"/>
                <a:hlinkClick r:id="rId2"/>
              </a:rPr>
              <a:t>http://www.ncbi.nlm.nih.gov/pubmedhealth/PMH0001731/</a:t>
            </a: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p:txBody>
      </p:sp>
      <p:pic>
        <p:nvPicPr>
          <p:cNvPr id="30722" name="Picture 2" descr="http://www.disease-picture.com/wp-content/uploads/2007/8/16/myasthenia-gravis-acetylcholine-receptorar.jpg"/>
          <p:cNvPicPr>
            <a:picLocks noChangeAspect="1" noChangeArrowheads="1"/>
          </p:cNvPicPr>
          <p:nvPr/>
        </p:nvPicPr>
        <p:blipFill>
          <a:blip r:embed="rId3"/>
          <a:srcRect/>
          <a:stretch>
            <a:fillRect/>
          </a:stretch>
        </p:blipFill>
        <p:spPr bwMode="auto">
          <a:xfrm>
            <a:off x="4953000" y="1543050"/>
            <a:ext cx="3657600" cy="3943350"/>
          </a:xfrm>
          <a:prstGeom prst="rect">
            <a:avLst/>
          </a:prstGeom>
          <a:noFill/>
        </p:spPr>
      </p:pic>
      <p:sp>
        <p:nvSpPr>
          <p:cNvPr id="5" name="TextBox 4"/>
          <p:cNvSpPr txBox="1"/>
          <p:nvPr/>
        </p:nvSpPr>
        <p:spPr>
          <a:xfrm>
            <a:off x="4876800" y="5486400"/>
            <a:ext cx="4267200" cy="1077218"/>
          </a:xfrm>
          <a:prstGeom prst="rect">
            <a:avLst/>
          </a:prstGeom>
          <a:noFill/>
        </p:spPr>
        <p:txBody>
          <a:bodyPr wrap="square" rtlCol="0">
            <a:spAutoFit/>
          </a:bodyPr>
          <a:lstStyle/>
          <a:p>
            <a:r>
              <a:rPr lang="en-US" sz="1600" dirty="0" smtClean="0">
                <a:latin typeface="Times New Roman" pitchFamily="18" charset="0"/>
                <a:cs typeface="Times New Roman" pitchFamily="18" charset="0"/>
                <a:hlinkClick r:id="rId4"/>
              </a:rPr>
              <a:t>http://www.disease-picture.com/wp-content/uploads/2007/8/16/myasthenia-gravis-acetylcholine-receptorar.jpg</a:t>
            </a: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5476724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Skeletal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4114800" cy="3611563"/>
          </a:xfrm>
        </p:spPr>
        <p:txBody>
          <a:bodyPr>
            <a:normAutofit/>
          </a:bodyPr>
          <a:lstStyle/>
          <a:p>
            <a:pPr marL="0" indent="0">
              <a:buNone/>
            </a:pPr>
            <a:r>
              <a:rPr lang="en-US" sz="2000" dirty="0" smtClean="0">
                <a:latin typeface="Times New Roman" pitchFamily="18" charset="0"/>
                <a:cs typeface="Times New Roman" pitchFamily="18" charset="0"/>
              </a:rPr>
              <a:t>The skeletal system has six major functions:</a:t>
            </a:r>
          </a:p>
          <a:p>
            <a:r>
              <a:rPr lang="en-US" sz="2000" dirty="0" smtClean="0">
                <a:latin typeface="Times New Roman" pitchFamily="18" charset="0"/>
                <a:cs typeface="Times New Roman" pitchFamily="18" charset="0"/>
              </a:rPr>
              <a:t>Support</a:t>
            </a:r>
          </a:p>
          <a:p>
            <a:r>
              <a:rPr lang="en-US" sz="2000" dirty="0" smtClean="0">
                <a:latin typeface="Times New Roman" pitchFamily="18" charset="0"/>
                <a:cs typeface="Times New Roman" pitchFamily="18" charset="0"/>
              </a:rPr>
              <a:t>Protection</a:t>
            </a:r>
          </a:p>
          <a:p>
            <a:r>
              <a:rPr lang="en-US" sz="2000" dirty="0" smtClean="0">
                <a:latin typeface="Times New Roman" pitchFamily="18" charset="0"/>
                <a:cs typeface="Times New Roman" pitchFamily="18" charset="0"/>
              </a:rPr>
              <a:t>Aiding in Movement</a:t>
            </a:r>
          </a:p>
          <a:p>
            <a:r>
              <a:rPr lang="en-US" sz="2000" dirty="0" smtClean="0">
                <a:latin typeface="Times New Roman" pitchFamily="18" charset="0"/>
                <a:cs typeface="Times New Roman" pitchFamily="18" charset="0"/>
              </a:rPr>
              <a:t>Storage of </a:t>
            </a:r>
            <a:r>
              <a:rPr lang="en-US" sz="2000" dirty="0" smtClean="0">
                <a:latin typeface="Times New Roman" pitchFamily="18" charset="0"/>
                <a:ea typeface="Tahoma" pitchFamily="34" charset="0"/>
                <a:cs typeface="Times New Roman" pitchFamily="18" charset="0"/>
              </a:rPr>
              <a:t>Minerals</a:t>
            </a:r>
          </a:p>
          <a:p>
            <a:r>
              <a:rPr lang="en-US" sz="2000" dirty="0" smtClean="0">
                <a:latin typeface="Times New Roman" pitchFamily="18" charset="0"/>
                <a:ea typeface="Tahoma" pitchFamily="34" charset="0"/>
                <a:cs typeface="Times New Roman" pitchFamily="18" charset="0"/>
              </a:rPr>
              <a:t>Production of Red Blood Cells</a:t>
            </a:r>
            <a:endParaRPr lang="en-US" sz="2000" dirty="0">
              <a:latin typeface="Times New Roman" pitchFamily="18" charset="0"/>
              <a:ea typeface="Tahoma" pitchFamily="34" charset="0"/>
              <a:cs typeface="Times New Roman" pitchFamily="18" charset="0"/>
            </a:endParaRPr>
          </a:p>
          <a:p>
            <a:r>
              <a:rPr lang="en-US" sz="2000" dirty="0" smtClean="0">
                <a:latin typeface="Times New Roman" pitchFamily="18" charset="0"/>
                <a:ea typeface="Tahoma" pitchFamily="34" charset="0"/>
                <a:cs typeface="Times New Roman" pitchFamily="18" charset="0"/>
              </a:rPr>
              <a:t>Chemical energy storage</a:t>
            </a:r>
          </a:p>
          <a:p>
            <a:pPr marL="0" indent="0">
              <a:buNone/>
            </a:pPr>
            <a:r>
              <a:rPr lang="en-US" sz="2000" dirty="0" smtClean="0">
                <a:latin typeface="Times New Roman" pitchFamily="18" charset="0"/>
                <a:ea typeface="Tahoma" pitchFamily="34" charset="0"/>
                <a:cs typeface="Times New Roman" pitchFamily="18" charset="0"/>
              </a:rPr>
              <a:t>(</a:t>
            </a:r>
            <a:r>
              <a:rPr lang="en-US" sz="2000" dirty="0">
                <a:latin typeface="Times New Roman" pitchFamily="18" charset="0"/>
                <a:ea typeface="Tahoma" pitchFamily="34" charset="0"/>
                <a:cs typeface="Times New Roman" pitchFamily="18" charset="0"/>
                <a:hlinkClick r:id="rId2"/>
              </a:rPr>
              <a:t>http://</a:t>
            </a:r>
            <a:r>
              <a:rPr lang="en-US" sz="2000" dirty="0" smtClean="0">
                <a:latin typeface="Times New Roman" pitchFamily="18" charset="0"/>
                <a:ea typeface="Tahoma" pitchFamily="34" charset="0"/>
                <a:cs typeface="Times New Roman" pitchFamily="18" charset="0"/>
                <a:hlinkClick r:id="rId2"/>
              </a:rPr>
              <a:t>www.buzzle.com/articles/skeletal-system-functions.html</a:t>
            </a:r>
            <a:r>
              <a:rPr lang="en-US" sz="2000" dirty="0" smtClean="0">
                <a:latin typeface="Times New Roman" pitchFamily="18" charset="0"/>
                <a:ea typeface="Tahoma" pitchFamily="34" charset="0"/>
                <a:cs typeface="Times New Roman" pitchFamily="18" charset="0"/>
              </a:rPr>
              <a:t>)</a:t>
            </a:r>
          </a:p>
        </p:txBody>
      </p:sp>
      <p:pic>
        <p:nvPicPr>
          <p:cNvPr id="5122" name="Picture 2" descr="C:\Users\Jeff Zhang\Desktop\rsz_ap_bio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200"/>
            <a:ext cx="3410712" cy="431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6724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Human Movement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153400" cy="2514600"/>
          </a:xfrm>
        </p:spPr>
        <p:txBody>
          <a:bodyPr>
            <a:noAutofit/>
          </a:bodyPr>
          <a:lstStyle/>
          <a:p>
            <a:r>
              <a:rPr lang="en-US" sz="2200" dirty="0" smtClean="0">
                <a:latin typeface="Times New Roman" pitchFamily="18" charset="0"/>
                <a:cs typeface="Times New Roman" pitchFamily="18" charset="0"/>
              </a:rPr>
              <a:t>Bones fit together at joints, which allow pivotal movement</a:t>
            </a:r>
          </a:p>
          <a:p>
            <a:r>
              <a:rPr lang="en-US" sz="2200" dirty="0" smtClean="0">
                <a:latin typeface="Times New Roman" pitchFamily="18" charset="0"/>
                <a:cs typeface="Times New Roman" pitchFamily="18" charset="0"/>
              </a:rPr>
              <a:t>Ligaments connect bones together and can stretch to allow movement</a:t>
            </a:r>
          </a:p>
          <a:p>
            <a:r>
              <a:rPr lang="en-US" sz="2200" dirty="0" smtClean="0">
                <a:latin typeface="Times New Roman" pitchFamily="18" charset="0"/>
                <a:cs typeface="Times New Roman" pitchFamily="18" charset="0"/>
              </a:rPr>
              <a:t>Muscles move bones by extending or flexing a joint</a:t>
            </a:r>
          </a:p>
          <a:p>
            <a:r>
              <a:rPr lang="en-US" sz="2200" dirty="0" smtClean="0">
                <a:latin typeface="Times New Roman" pitchFamily="18" charset="0"/>
                <a:cs typeface="Times New Roman" pitchFamily="18" charset="0"/>
              </a:rPr>
              <a:t>Tendons attach muscles to bones</a:t>
            </a:r>
          </a:p>
          <a:p>
            <a:pPr marL="0" indent="0">
              <a:buNone/>
            </a:pPr>
            <a:r>
              <a:rPr lang="en-US" sz="2200" dirty="0">
                <a:latin typeface="Times New Roman" pitchFamily="18" charset="0"/>
                <a:cs typeface="Times New Roman" pitchFamily="18" charset="0"/>
                <a:hlinkClick r:id="rId2"/>
              </a:rPr>
              <a:t>http://ibbiology.wetpaint.com/page/Outline+the+roles+of+bones,+ligaments,+muscles,+tendons+%26+nerves+in+movement</a:t>
            </a:r>
            <a:endParaRPr lang="en-US" sz="2200" dirty="0" smtClean="0">
              <a:latin typeface="Times New Roman" pitchFamily="18" charset="0"/>
              <a:cs typeface="Times New Roman" pitchFamily="18" charset="0"/>
            </a:endParaRPr>
          </a:p>
        </p:txBody>
      </p:sp>
      <p:pic>
        <p:nvPicPr>
          <p:cNvPr id="1026" name="Picture 2" descr="http://reginanuzzo.com/wp-content/walk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954087"/>
            <a:ext cx="3429000" cy="2294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00800" y="6096000"/>
            <a:ext cx="2743200" cy="646331"/>
          </a:xfrm>
          <a:prstGeom prst="rect">
            <a:avLst/>
          </a:prstGeom>
          <a:noFill/>
        </p:spPr>
        <p:txBody>
          <a:bodyPr wrap="square" rtlCol="0">
            <a:spAutoFit/>
          </a:bodyPr>
          <a:lstStyle/>
          <a:p>
            <a:r>
              <a:rPr lang="en-US" dirty="0">
                <a:hlinkClick r:id="rId4"/>
              </a:rPr>
              <a:t>http://reginanuzzo.com/?tag=computation</a:t>
            </a:r>
            <a:endParaRPr lang="en-US" dirty="0"/>
          </a:p>
        </p:txBody>
      </p:sp>
    </p:spTree>
    <p:extLst>
      <p:ext uri="{BB962C8B-B14F-4D97-AF65-F5344CB8AC3E}">
        <p14:creationId xmlns:p14="http://schemas.microsoft.com/office/powerpoint/2010/main" val="25476724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Hydrostatic Skeleton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4114800" cy="4830763"/>
          </a:xfrm>
        </p:spPr>
        <p:txBody>
          <a:bodyPr>
            <a:normAutofit/>
          </a:bodyPr>
          <a:lstStyle/>
          <a:p>
            <a:r>
              <a:rPr lang="en-US" sz="2200" dirty="0" smtClean="0">
                <a:latin typeface="Times New Roman" pitchFamily="18" charset="0"/>
                <a:cs typeface="Times New Roman" pitchFamily="18" charset="0"/>
              </a:rPr>
              <a:t>Hydrostatic skeletons consist of fluid under pressure</a:t>
            </a:r>
          </a:p>
          <a:p>
            <a:r>
              <a:rPr lang="en-US" sz="2200" dirty="0" smtClean="0">
                <a:latin typeface="Times New Roman" pitchFamily="18" charset="0"/>
                <a:cs typeface="Times New Roman" pitchFamily="18" charset="0"/>
              </a:rPr>
              <a:t>This type of skeleton is common among worms and higher invertebrates such as hydras, planarians, and segmented worms</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http://www.answers.com/topic/what-are-the-three-main-types-of-skeletal-systems</a:t>
            </a:r>
            <a:endParaRPr lang="en-US" sz="2200" dirty="0">
              <a:latin typeface="Times New Roman" pitchFamily="18" charset="0"/>
              <a:cs typeface="Times New Roman" pitchFamily="18" charset="0"/>
            </a:endParaRPr>
          </a:p>
        </p:txBody>
      </p:sp>
      <p:pic>
        <p:nvPicPr>
          <p:cNvPr id="2050" name="Picture 2" descr="http://www.stevesauter.com/planarians/dugesi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17526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57800" y="4876800"/>
            <a:ext cx="2971800" cy="369332"/>
          </a:xfrm>
          <a:prstGeom prst="rect">
            <a:avLst/>
          </a:prstGeom>
          <a:noFill/>
        </p:spPr>
        <p:txBody>
          <a:bodyPr wrap="square" rtlCol="0">
            <a:spAutoFit/>
          </a:bodyPr>
          <a:lstStyle/>
          <a:p>
            <a:r>
              <a:rPr lang="en-US" dirty="0">
                <a:hlinkClick r:id="rId4"/>
              </a:rPr>
              <a:t>http://www.planarians.org/</a:t>
            </a:r>
            <a:endParaRPr lang="en-US" dirty="0"/>
          </a:p>
        </p:txBody>
      </p:sp>
    </p:spTree>
    <p:extLst>
      <p:ext uri="{BB962C8B-B14F-4D97-AF65-F5344CB8AC3E}">
        <p14:creationId xmlns:p14="http://schemas.microsoft.com/office/powerpoint/2010/main" val="41654101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Exoskeleton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4114800" cy="4906963"/>
          </a:xfrm>
        </p:spPr>
        <p:txBody>
          <a:bodyPr>
            <a:normAutofit/>
          </a:bodyPr>
          <a:lstStyle/>
          <a:p>
            <a:r>
              <a:rPr lang="en-US" sz="2200" dirty="0" smtClean="0">
                <a:latin typeface="Times New Roman" pitchFamily="18" charset="0"/>
                <a:cs typeface="Times New Roman" pitchFamily="18" charset="0"/>
              </a:rPr>
              <a:t>Most aquatic animals and some terrestrial animals (insects) have rigid skeletons on the outside of their body</a:t>
            </a:r>
          </a:p>
          <a:p>
            <a:r>
              <a:rPr lang="en-US" sz="2200" dirty="0" smtClean="0">
                <a:latin typeface="Times New Roman" pitchFamily="18" charset="0"/>
                <a:cs typeface="Times New Roman" pitchFamily="18" charset="0"/>
              </a:rPr>
              <a:t>Usually made from chitin</a:t>
            </a:r>
          </a:p>
          <a:p>
            <a:r>
              <a:rPr lang="en-US" sz="2200" dirty="0" smtClean="0">
                <a:latin typeface="Times New Roman" pitchFamily="18" charset="0"/>
                <a:cs typeface="Times New Roman" pitchFamily="18" charset="0"/>
              </a:rPr>
              <a:t>Animal must shed its skeleton and form a new one when it outgrows its old one</a:t>
            </a:r>
          </a:p>
          <a:p>
            <a:r>
              <a:rPr lang="en-US" sz="2200" dirty="0" smtClean="0">
                <a:latin typeface="Times New Roman" pitchFamily="18" charset="0"/>
                <a:cs typeface="Times New Roman" pitchFamily="18" charset="0"/>
              </a:rPr>
              <a:t>Example: Beetles</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http://www.answers.com/topic/what-are-the-three-main-types-of-skeletal-systems</a:t>
            </a:r>
            <a:endParaRPr lang="en-US" sz="2200" dirty="0">
              <a:latin typeface="Times New Roman" pitchFamily="18" charset="0"/>
              <a:cs typeface="Times New Roman" pitchFamily="18" charset="0"/>
            </a:endParaRPr>
          </a:p>
        </p:txBody>
      </p:sp>
      <p:pic>
        <p:nvPicPr>
          <p:cNvPr id="3074" name="Picture 2" descr="http://softsolder.files.wordpress.com/2009/07/dsc03846-staghorn-beetle-top-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164893"/>
            <a:ext cx="3581400" cy="25595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5400" y="4876800"/>
            <a:ext cx="2819400" cy="646331"/>
          </a:xfrm>
          <a:prstGeom prst="rect">
            <a:avLst/>
          </a:prstGeom>
          <a:noFill/>
        </p:spPr>
        <p:txBody>
          <a:bodyPr wrap="square" rtlCol="0">
            <a:spAutoFit/>
          </a:bodyPr>
          <a:lstStyle/>
          <a:p>
            <a:r>
              <a:rPr lang="en-US" dirty="0">
                <a:hlinkClick r:id="rId4"/>
              </a:rPr>
              <a:t>http://softsolder.com/2009/07/08/staghorn-beetle/</a:t>
            </a:r>
            <a:endParaRPr lang="en-US" dirty="0"/>
          </a:p>
        </p:txBody>
      </p:sp>
    </p:spTree>
    <p:extLst>
      <p:ext uri="{BB962C8B-B14F-4D97-AF65-F5344CB8AC3E}">
        <p14:creationId xmlns:p14="http://schemas.microsoft.com/office/powerpoint/2010/main" val="41654101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Endoskeleton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4114800" cy="4906963"/>
          </a:xfrm>
        </p:spPr>
        <p:txBody>
          <a:bodyPr>
            <a:normAutofit lnSpcReduction="10000"/>
          </a:bodyPr>
          <a:lstStyle/>
          <a:p>
            <a:r>
              <a:rPr lang="en-US" sz="2200" dirty="0" smtClean="0">
                <a:latin typeface="Times New Roman" pitchFamily="18" charset="0"/>
                <a:cs typeface="Times New Roman" pitchFamily="18" charset="0"/>
              </a:rPr>
              <a:t>Animal skeletons are endoskeletons</a:t>
            </a:r>
          </a:p>
          <a:p>
            <a:r>
              <a:rPr lang="en-US" sz="2200" dirty="0" smtClean="0">
                <a:latin typeface="Times New Roman" pitchFamily="18" charset="0"/>
                <a:cs typeface="Times New Roman" pitchFamily="18" charset="0"/>
              </a:rPr>
              <a:t>Consists of bone and cartilage made from calcium and grows with the animal</a:t>
            </a:r>
          </a:p>
          <a:p>
            <a:r>
              <a:rPr lang="en-US" sz="2200" dirty="0" smtClean="0">
                <a:latin typeface="Times New Roman" pitchFamily="18" charset="0"/>
                <a:cs typeface="Times New Roman" pitchFamily="18" charset="0"/>
              </a:rPr>
              <a:t>Vertebrates have this skeleton, but some invertebrates such as sponges, sea stars, and sea urchins have endoskeleton plates underneath their skin</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http://www.answers.com/topic/what-are-the-three-main-types-of-skeletal-systems</a:t>
            </a:r>
            <a:endParaRPr lang="en-US" sz="2200" dirty="0" smtClean="0">
              <a:latin typeface="Times New Roman" pitchFamily="18" charset="0"/>
              <a:cs typeface="Times New Roman" pitchFamily="18" charset="0"/>
            </a:endParaRPr>
          </a:p>
        </p:txBody>
      </p:sp>
      <p:pic>
        <p:nvPicPr>
          <p:cNvPr id="4098" name="Picture 2" descr="http://www.edc.uri.edu/restoration/html/gallery/images/inverts/aforb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90700"/>
            <a:ext cx="3048000" cy="2781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1600" y="5181600"/>
            <a:ext cx="3352800" cy="646331"/>
          </a:xfrm>
          <a:prstGeom prst="rect">
            <a:avLst/>
          </a:prstGeom>
          <a:noFill/>
        </p:spPr>
        <p:txBody>
          <a:bodyPr wrap="square" rtlCol="0">
            <a:spAutoFit/>
          </a:bodyPr>
          <a:lstStyle/>
          <a:p>
            <a:r>
              <a:rPr lang="en-US" dirty="0">
                <a:hlinkClick r:id="rId4"/>
              </a:rPr>
              <a:t>http://www.edc.uri.edu/restoration/html/gallery/invert/sea.htm</a:t>
            </a:r>
            <a:endParaRPr lang="en-US" dirty="0"/>
          </a:p>
        </p:txBody>
      </p:sp>
    </p:spTree>
    <p:extLst>
      <p:ext uri="{BB962C8B-B14F-4D97-AF65-F5344CB8AC3E}">
        <p14:creationId xmlns:p14="http://schemas.microsoft.com/office/powerpoint/2010/main" val="41654101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Osteoporosis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06286"/>
            <a:ext cx="4114800" cy="4819877"/>
          </a:xfrm>
        </p:spPr>
        <p:txBody>
          <a:bodyPr>
            <a:normAutofit lnSpcReduction="10000"/>
          </a:bodyPr>
          <a:lstStyle/>
          <a:p>
            <a:r>
              <a:rPr lang="en-US" sz="2200" dirty="0" smtClean="0">
                <a:latin typeface="Times New Roman" pitchFamily="18" charset="0"/>
                <a:cs typeface="Times New Roman" pitchFamily="18" charset="0"/>
              </a:rPr>
              <a:t>Osteoporosis is the most common skeletal disease</a:t>
            </a:r>
          </a:p>
          <a:p>
            <a:r>
              <a:rPr lang="en-US" sz="2200" dirty="0" smtClean="0">
                <a:latin typeface="Times New Roman" pitchFamily="18" charset="0"/>
                <a:cs typeface="Times New Roman" pitchFamily="18" charset="0"/>
              </a:rPr>
              <a:t>Bones become weaker from a lack of calcium and break easily</a:t>
            </a:r>
          </a:p>
          <a:p>
            <a:r>
              <a:rPr lang="en-US" sz="2200" dirty="0" smtClean="0">
                <a:latin typeface="Times New Roman" pitchFamily="18" charset="0"/>
                <a:cs typeface="Times New Roman" pitchFamily="18" charset="0"/>
              </a:rPr>
              <a:t>1 in 5 women over the age of 50 develop the disease</a:t>
            </a:r>
          </a:p>
          <a:p>
            <a:r>
              <a:rPr lang="en-US" sz="2200" dirty="0" smtClean="0">
                <a:latin typeface="Times New Roman" pitchFamily="18" charset="0"/>
                <a:cs typeface="Times New Roman" pitchFamily="18" charset="0"/>
              </a:rPr>
              <a:t>Treatments include medication, pain therapy, and lifestyle changes that prevent the risk of falls</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http://www.ncbi.nlm.nih.gov/pubmedhealth/PMH0001400/</a:t>
            </a:r>
            <a:endParaRPr lang="en-US" sz="2200" dirty="0" smtClean="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pic>
        <p:nvPicPr>
          <p:cNvPr id="1026" name="Picture 2" descr="http://www.hygenicblog.com/wp-content/uploads/2010/12/osteoporosis2-300x1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49779"/>
            <a:ext cx="4114800" cy="26746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4876800"/>
            <a:ext cx="3810000" cy="1200329"/>
          </a:xfrm>
          <a:prstGeom prst="rect">
            <a:avLst/>
          </a:prstGeom>
          <a:noFill/>
        </p:spPr>
        <p:txBody>
          <a:bodyPr wrap="square" rtlCol="0">
            <a:spAutoFit/>
          </a:bodyPr>
          <a:lstStyle/>
          <a:p>
            <a:r>
              <a:rPr lang="en-US" dirty="0">
                <a:hlinkClick r:id="rId4"/>
              </a:rPr>
              <a:t>http://www.hygenicblog.com/2011/04/25/osteoporosis-exercise-program-with-elastic-resistance-can-reduce-fall-risk-factors/</a:t>
            </a:r>
            <a:endParaRPr lang="en-US" dirty="0"/>
          </a:p>
        </p:txBody>
      </p:sp>
    </p:spTree>
    <p:extLst>
      <p:ext uri="{BB962C8B-B14F-4D97-AF65-F5344CB8AC3E}">
        <p14:creationId xmlns:p14="http://schemas.microsoft.com/office/powerpoint/2010/main" val="21033442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Arthritis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5181600"/>
          </a:xfrm>
        </p:spPr>
        <p:txBody>
          <a:bodyPr>
            <a:normAutofit fontScale="92500"/>
          </a:bodyPr>
          <a:lstStyle/>
          <a:p>
            <a:r>
              <a:rPr lang="en-US" sz="2200" dirty="0" smtClean="0">
                <a:latin typeface="Times New Roman" pitchFamily="18" charset="0"/>
                <a:cs typeface="Times New Roman" pitchFamily="18" charset="0"/>
              </a:rPr>
              <a:t>Arthritis is the inflammation of one or more joints – There are over 100 different types</a:t>
            </a:r>
          </a:p>
          <a:p>
            <a:r>
              <a:rPr lang="en-US" sz="2200" dirty="0" smtClean="0">
                <a:latin typeface="Times New Roman" pitchFamily="18" charset="0"/>
                <a:cs typeface="Times New Roman" pitchFamily="18" charset="0"/>
              </a:rPr>
              <a:t>Symptoms include joint pain, swelling, reduced ability to move a joint, and stiffness.</a:t>
            </a:r>
          </a:p>
          <a:p>
            <a:r>
              <a:rPr lang="en-US" sz="2200" dirty="0" smtClean="0">
                <a:latin typeface="Times New Roman" pitchFamily="18" charset="0"/>
                <a:cs typeface="Times New Roman" pitchFamily="18" charset="0"/>
              </a:rPr>
              <a:t>Many Americans face arthritis at some point in their lives, especially the elderly</a:t>
            </a:r>
          </a:p>
          <a:p>
            <a:r>
              <a:rPr lang="en-US" sz="2200" dirty="0" smtClean="0">
                <a:latin typeface="Times New Roman" pitchFamily="18" charset="0"/>
                <a:cs typeface="Times New Roman" pitchFamily="18" charset="0"/>
              </a:rPr>
              <a:t>Treatments include pain therapy, physical therapy, pain medication, and lifestyle changes.</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http://www.ncbi.nlm.nih.gov/pubmedhealth/PMH0002223</a:t>
            </a:r>
            <a:r>
              <a:rPr lang="en-US" sz="2400" dirty="0">
                <a:hlinkClick r:id="rId2"/>
              </a:rPr>
              <a:t>/</a:t>
            </a:r>
            <a:endParaRPr lang="en-US" sz="2200" dirty="0">
              <a:latin typeface="Times New Roman" pitchFamily="18" charset="0"/>
              <a:cs typeface="Times New Roman" pitchFamily="18" charset="0"/>
            </a:endParaRPr>
          </a:p>
        </p:txBody>
      </p:sp>
      <p:pic>
        <p:nvPicPr>
          <p:cNvPr id="2050" name="Picture 2" descr="Rheumatoid arthri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04999"/>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5486400"/>
            <a:ext cx="4343400" cy="923330"/>
          </a:xfrm>
          <a:prstGeom prst="rect">
            <a:avLst/>
          </a:prstGeom>
          <a:noFill/>
        </p:spPr>
        <p:txBody>
          <a:bodyPr wrap="square" rtlCol="0">
            <a:spAutoFit/>
          </a:bodyPr>
          <a:lstStyle/>
          <a:p>
            <a:r>
              <a:rPr lang="en-US" dirty="0">
                <a:hlinkClick r:id="rId4"/>
              </a:rPr>
              <a:t>http://www.ncbi.nlm.nih.gov/pubmedhealth/PMH0002223/figure/A001243.B17128/?report=objectonly</a:t>
            </a:r>
            <a:endParaRPr lang="en-US" dirty="0"/>
          </a:p>
        </p:txBody>
      </p:sp>
    </p:spTree>
    <p:extLst>
      <p:ext uri="{BB962C8B-B14F-4D97-AF65-F5344CB8AC3E}">
        <p14:creationId xmlns:p14="http://schemas.microsoft.com/office/powerpoint/2010/main" val="2103344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Stomach</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1600200"/>
          </a:xfrm>
        </p:spPr>
        <p:txBody>
          <a:bodyPr>
            <a:normAutofit/>
          </a:bodyPr>
          <a:lstStyle/>
          <a:p>
            <a:r>
              <a:rPr lang="en-US" sz="2400" dirty="0" smtClean="0">
                <a:latin typeface="Times New Roman" pitchFamily="18" charset="0"/>
                <a:cs typeface="Times New Roman" pitchFamily="18" charset="0"/>
              </a:rPr>
              <a:t>“Container” that stores and breaks down food with enzymes and hydrochloric acid</a:t>
            </a:r>
          </a:p>
          <a:p>
            <a:r>
              <a:rPr lang="en-US" sz="2400" dirty="0" smtClean="0">
                <a:latin typeface="Times New Roman" pitchFamily="18" charset="0"/>
                <a:cs typeface="Times New Roman" pitchFamily="18" charset="0"/>
              </a:rPr>
              <a:t>Processed food becomes “usable” and absorbed into the body</a:t>
            </a:r>
            <a:endParaRPr lang="en-US" sz="2400" dirty="0">
              <a:latin typeface="Times New Roman" pitchFamily="18" charset="0"/>
              <a:cs typeface="Times New Roman" pitchFamily="18" charset="0"/>
            </a:endParaRPr>
          </a:p>
        </p:txBody>
      </p:sp>
      <p:pic>
        <p:nvPicPr>
          <p:cNvPr id="4098" name="Picture 2" descr="http://img.webmd.com/dtmcms/live/webmd/consumer_assets/site_images/articles/image_article_collections/anatomy_pages/stomach_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971800"/>
            <a:ext cx="3886200" cy="26381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1200" y="5754469"/>
            <a:ext cx="5410200" cy="646331"/>
          </a:xfrm>
          <a:prstGeom prst="rect">
            <a:avLst/>
          </a:prstGeom>
          <a:noFill/>
        </p:spPr>
        <p:txBody>
          <a:bodyPr wrap="square" rtlCol="0">
            <a:spAutoFit/>
          </a:bodyPr>
          <a:lstStyle/>
          <a:p>
            <a:r>
              <a:rPr lang="en-US" dirty="0">
                <a:hlinkClick r:id="rId3"/>
              </a:rPr>
              <a:t>http://www.webmd.com/digestive-disorders/picture-of-the-stomach</a:t>
            </a:r>
            <a:endParaRPr lang="en-US" dirty="0"/>
          </a:p>
        </p:txBody>
      </p:sp>
    </p:spTree>
    <p:extLst>
      <p:ext uri="{BB962C8B-B14F-4D97-AF65-F5344CB8AC3E}">
        <p14:creationId xmlns:p14="http://schemas.microsoft.com/office/powerpoint/2010/main" val="2398627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Senses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819400"/>
            <a:ext cx="4114800" cy="3306763"/>
          </a:xfrm>
        </p:spPr>
        <p:txBody>
          <a:bodyPr>
            <a:normAutofit/>
          </a:bodyPr>
          <a:lstStyle/>
          <a:p>
            <a:pPr marL="0" indent="0">
              <a:buNone/>
            </a:pPr>
            <a:r>
              <a:rPr lang="en-US" sz="2200" dirty="0" smtClean="0">
                <a:latin typeface="Times New Roman" pitchFamily="18" charset="0"/>
                <a:cs typeface="Times New Roman" pitchFamily="18" charset="0"/>
              </a:rPr>
              <a:t>The function of the senses system is to give the body the ability to detect the outside world.</a:t>
            </a:r>
            <a:endParaRPr lang="en-US" sz="2200" dirty="0">
              <a:latin typeface="Times New Roman" pitchFamily="18" charset="0"/>
              <a:cs typeface="Times New Roman" pitchFamily="18" charset="0"/>
            </a:endParaRPr>
          </a:p>
        </p:txBody>
      </p:sp>
      <p:pic>
        <p:nvPicPr>
          <p:cNvPr id="1026" name="Picture 2" descr="C:\Users\Jeff Zhang\Desktop\rsz_ap_bio_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981200"/>
            <a:ext cx="2936911"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4717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Sensory Receptors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7315200" cy="4754563"/>
          </a:xfrm>
        </p:spPr>
        <p:txBody>
          <a:bodyPr>
            <a:normAutofit/>
          </a:bodyPr>
          <a:lstStyle/>
          <a:p>
            <a:r>
              <a:rPr lang="en-US" sz="2200" dirty="0" smtClean="0">
                <a:latin typeface="Times New Roman" pitchFamily="18" charset="0"/>
                <a:cs typeface="Times New Roman" pitchFamily="18" charset="0"/>
              </a:rPr>
              <a:t>Mechanoreceptors detect changes in pressure, position, and acceleration (nose, skin, ear)</a:t>
            </a:r>
          </a:p>
          <a:p>
            <a:r>
              <a:rPr lang="en-US" sz="2200" dirty="0" err="1" smtClean="0">
                <a:latin typeface="Times New Roman" pitchFamily="18" charset="0"/>
                <a:cs typeface="Times New Roman" pitchFamily="18" charset="0"/>
              </a:rPr>
              <a:t>Thermoreceptors</a:t>
            </a:r>
            <a:r>
              <a:rPr lang="en-US" sz="2200" dirty="0" smtClean="0">
                <a:latin typeface="Times New Roman" pitchFamily="18" charset="0"/>
                <a:cs typeface="Times New Roman" pitchFamily="18" charset="0"/>
              </a:rPr>
              <a:t> detect hot or cold temperatures (skin)</a:t>
            </a:r>
          </a:p>
          <a:p>
            <a:r>
              <a:rPr lang="en-US" sz="2200" dirty="0" smtClean="0">
                <a:latin typeface="Times New Roman" pitchFamily="18" charset="0"/>
                <a:cs typeface="Times New Roman" pitchFamily="18" charset="0"/>
              </a:rPr>
              <a:t>Chemoreceptors detect ions and molecules (nose)</a:t>
            </a:r>
          </a:p>
          <a:p>
            <a:r>
              <a:rPr lang="en-US" sz="2200" dirty="0" smtClean="0">
                <a:latin typeface="Times New Roman" pitchFamily="18" charset="0"/>
                <a:cs typeface="Times New Roman" pitchFamily="18" charset="0"/>
              </a:rPr>
              <a:t>Photoreceptors detect light (eyes)</a:t>
            </a:r>
          </a:p>
          <a:p>
            <a:r>
              <a:rPr lang="en-US" sz="2200" dirty="0" smtClean="0">
                <a:latin typeface="Times New Roman" pitchFamily="18" charset="0"/>
                <a:ea typeface="Tahoma" pitchFamily="34" charset="0"/>
                <a:cs typeface="Times New Roman" pitchFamily="18" charset="0"/>
              </a:rPr>
              <a:t>Pain receptors detect severe heat, pressure, and chemicals that harm the body (skin)</a:t>
            </a:r>
          </a:p>
          <a:p>
            <a:pPr marL="0" indent="0">
              <a:buNone/>
            </a:pPr>
            <a:endParaRPr lang="en-US" sz="2200" dirty="0" smtClean="0">
              <a:latin typeface="Times New Roman" pitchFamily="18" charset="0"/>
              <a:ea typeface="Tahoma" pitchFamily="34" charset="0"/>
              <a:cs typeface="Times New Roman" pitchFamily="18" charset="0"/>
            </a:endParaRPr>
          </a:p>
          <a:p>
            <a:pPr marL="0" indent="0">
              <a:buNone/>
            </a:pPr>
            <a:r>
              <a:rPr lang="en-US" sz="2200" dirty="0">
                <a:latin typeface="Times New Roman" pitchFamily="18" charset="0"/>
                <a:ea typeface="Tahoma" pitchFamily="34" charset="0"/>
                <a:cs typeface="Times New Roman" pitchFamily="18" charset="0"/>
                <a:hlinkClick r:id="rId2"/>
              </a:rPr>
              <a:t>http://faculty.clintoncc.suny.edu/faculty/michael.gregory/files/bio%20102/bio%20102%20lectures/sensory%20systems/sensory.htm</a:t>
            </a:r>
            <a:endParaRPr lang="en-US" sz="2200" dirty="0">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2223685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Rhodopsin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4754563"/>
          </a:xfrm>
        </p:spPr>
        <p:txBody>
          <a:bodyPr>
            <a:normAutofit/>
          </a:bodyPr>
          <a:lstStyle/>
          <a:p>
            <a:r>
              <a:rPr lang="en-US" sz="2200" dirty="0" smtClean="0">
                <a:latin typeface="Times New Roman" pitchFamily="18" charset="0"/>
                <a:cs typeface="Times New Roman" pitchFamily="18" charset="0"/>
              </a:rPr>
              <a:t>Rhodopsin is a biological pigment of the retina that forms photoreceptor cells and perceive light</a:t>
            </a:r>
          </a:p>
          <a:p>
            <a:r>
              <a:rPr lang="en-US" sz="2200" dirty="0" smtClean="0">
                <a:latin typeface="Times New Roman" pitchFamily="18" charset="0"/>
                <a:cs typeface="Times New Roman" pitchFamily="18" charset="0"/>
              </a:rPr>
              <a:t>Rhodopsin provides the ability for photoreceptor cells to signal to each other and the brain about light entering the retina</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http://en.wikipedia.org/wiki/Rhodopsin</a:t>
            </a:r>
            <a:endParaRPr lang="en-US" sz="2200" dirty="0">
              <a:latin typeface="Times New Roman" pitchFamily="18" charset="0"/>
              <a:cs typeface="Times New Roman" pitchFamily="18" charset="0"/>
            </a:endParaRPr>
          </a:p>
        </p:txBody>
      </p:sp>
      <p:pic>
        <p:nvPicPr>
          <p:cNvPr id="1026" name="Picture 2" descr="http://upload.wikimedia.org/wikipedia/commons/thumb/4/41/Rhodopsin-transducin.png/250px-Rhodopsin-transduc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67592"/>
            <a:ext cx="2381250" cy="2952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4953000"/>
            <a:ext cx="3124200" cy="923330"/>
          </a:xfrm>
          <a:prstGeom prst="rect">
            <a:avLst/>
          </a:prstGeom>
          <a:noFill/>
        </p:spPr>
        <p:txBody>
          <a:bodyPr wrap="square" rtlCol="0">
            <a:spAutoFit/>
          </a:bodyPr>
          <a:lstStyle/>
          <a:p>
            <a:r>
              <a:rPr lang="en-US" dirty="0">
                <a:hlinkClick r:id="rId4"/>
              </a:rPr>
              <a:t>http://upload.wikimedia.org/wikipedia/commons/4/41/Rhodopsin-transducin.png</a:t>
            </a:r>
            <a:endParaRPr lang="en-US" dirty="0"/>
          </a:p>
        </p:txBody>
      </p:sp>
    </p:spTree>
    <p:extLst>
      <p:ext uri="{BB962C8B-B14F-4D97-AF65-F5344CB8AC3E}">
        <p14:creationId xmlns:p14="http://schemas.microsoft.com/office/powerpoint/2010/main" val="22223685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Endocrine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2255837"/>
            <a:ext cx="4114800" cy="4754563"/>
          </a:xfrm>
        </p:spPr>
        <p:txBody>
          <a:bodyPr>
            <a:normAutofit/>
          </a:bodyPr>
          <a:lstStyle/>
          <a:p>
            <a:pPr marL="0" indent="0">
              <a:buNone/>
            </a:pPr>
            <a:r>
              <a:rPr lang="en-US" sz="2200" dirty="0" smtClean="0">
                <a:latin typeface="Times New Roman" pitchFamily="18" charset="0"/>
                <a:cs typeface="Times New Roman" pitchFamily="18" charset="0"/>
              </a:rPr>
              <a:t>The function of the endocrine system is to transmit hormones to regulate mood, growth, development, tissue formation, metabolism, and sexual reproduction.</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http://kidshealth.org/teen/your_body/body_basics/endocrine.html</a:t>
            </a:r>
            <a:endParaRPr lang="en-US" sz="2200" dirty="0">
              <a:latin typeface="Times New Roman" pitchFamily="18" charset="0"/>
              <a:cs typeface="Times New Roman" pitchFamily="18" charset="0"/>
            </a:endParaRPr>
          </a:p>
        </p:txBody>
      </p:sp>
      <p:pic>
        <p:nvPicPr>
          <p:cNvPr id="2050" name="Picture 2" descr="C:\Users\Jeff Zhang\Desktop\rsz_ap_bio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17548"/>
            <a:ext cx="3653028" cy="407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0158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Homeostasis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4754563"/>
          </a:xfrm>
        </p:spPr>
        <p:txBody>
          <a:bodyPr>
            <a:normAutofit fontScale="92500"/>
          </a:bodyPr>
          <a:lstStyle/>
          <a:p>
            <a:r>
              <a:rPr lang="en-US" sz="2200" dirty="0" smtClean="0">
                <a:latin typeface="Times New Roman" pitchFamily="18" charset="0"/>
                <a:cs typeface="Times New Roman" pitchFamily="18" charset="0"/>
              </a:rPr>
              <a:t>The primary function of the endocrine system is to maintain homeostasis – A state of internal stability in the body such as constant body temperature and constant water content.</a:t>
            </a:r>
            <a:endParaRPr lang="en-US" sz="2200" dirty="0">
              <a:latin typeface="Times New Roman" pitchFamily="18" charset="0"/>
              <a:cs typeface="Times New Roman" pitchFamily="18" charset="0"/>
            </a:endParaRPr>
          </a:p>
          <a:p>
            <a:r>
              <a:rPr lang="en-US" sz="2200" dirty="0" smtClean="0">
                <a:latin typeface="Times New Roman" pitchFamily="18" charset="0"/>
                <a:cs typeface="Times New Roman" pitchFamily="18" charset="0"/>
              </a:rPr>
              <a:t>The hypothalamus causes the endocrine system to sustain homeostasis by ordering the secretion of enzymes</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http://www.nativeremedies.com/articles/endocrine-system-and-homeostasis.html</a:t>
            </a:r>
            <a:endParaRPr lang="en-US" sz="2200" dirty="0" smtClean="0">
              <a:latin typeface="Times New Roman" pitchFamily="18" charset="0"/>
              <a:cs typeface="Times New Roman" pitchFamily="18" charset="0"/>
            </a:endParaRPr>
          </a:p>
        </p:txBody>
      </p:sp>
      <p:pic>
        <p:nvPicPr>
          <p:cNvPr id="2050" name="Picture 2" descr="http://www.augustatech.edu/anatomy/ch1fi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3001465" cy="2500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8200" y="4724400"/>
            <a:ext cx="4114800" cy="646331"/>
          </a:xfrm>
          <a:prstGeom prst="rect">
            <a:avLst/>
          </a:prstGeom>
          <a:noFill/>
        </p:spPr>
        <p:txBody>
          <a:bodyPr wrap="square" rtlCol="0">
            <a:spAutoFit/>
          </a:bodyPr>
          <a:lstStyle/>
          <a:p>
            <a:r>
              <a:rPr lang="en-US" dirty="0">
                <a:hlinkClick r:id="rId4"/>
              </a:rPr>
              <a:t>http://www.augustatech.edu/anatomy/chapter%201.html</a:t>
            </a:r>
            <a:endParaRPr lang="en-US" dirty="0"/>
          </a:p>
        </p:txBody>
      </p:sp>
    </p:spTree>
    <p:extLst>
      <p:ext uri="{BB962C8B-B14F-4D97-AF65-F5344CB8AC3E}">
        <p14:creationId xmlns:p14="http://schemas.microsoft.com/office/powerpoint/2010/main" val="175501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Negative Feedback</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4754563"/>
          </a:xfrm>
        </p:spPr>
        <p:txBody>
          <a:bodyPr>
            <a:normAutofit fontScale="92500"/>
          </a:bodyPr>
          <a:lstStyle/>
          <a:p>
            <a:r>
              <a:rPr lang="en-US" sz="2200" dirty="0" smtClean="0">
                <a:latin typeface="Times New Roman" pitchFamily="18" charset="0"/>
                <a:cs typeface="Times New Roman" pitchFamily="18" charset="0"/>
              </a:rPr>
              <a:t>A negative feedback in the body is the process by which a change in the level of a certain chemical leads directly to a reduction in its formation, reduction in its absorption, or increase in its excretion.</a:t>
            </a:r>
          </a:p>
          <a:p>
            <a:r>
              <a:rPr lang="en-US" sz="2200" dirty="0" smtClean="0">
                <a:latin typeface="Times New Roman" pitchFamily="18" charset="0"/>
                <a:cs typeface="Times New Roman" pitchFamily="18" charset="0"/>
              </a:rPr>
              <a:t>Cortisol is an example – Too much suppresses the immune system which causes a different chemical to be produced which shuts down production of cortisol temporarily.</a:t>
            </a:r>
          </a:p>
          <a:p>
            <a:pPr marL="0" indent="0">
              <a:buNone/>
            </a:pPr>
            <a:r>
              <a:rPr lang="en-US" sz="2200" dirty="0">
                <a:latin typeface="Times New Roman" pitchFamily="18" charset="0"/>
                <a:cs typeface="Times New Roman" pitchFamily="18" charset="0"/>
                <a:hlinkClick r:id="rId2"/>
              </a:rPr>
              <a:t>http://answers.yahoo.com/question/index?qid=20080114130856AAAQNX9</a:t>
            </a:r>
            <a:endParaRPr lang="en-US" sz="2200" dirty="0">
              <a:latin typeface="Times New Roman" pitchFamily="18" charset="0"/>
              <a:cs typeface="Times New Roman" pitchFamily="18" charset="0"/>
            </a:endParaRPr>
          </a:p>
        </p:txBody>
      </p:sp>
      <p:pic>
        <p:nvPicPr>
          <p:cNvPr id="3074" name="Picture 2" descr="http://images.stanzapub.com/readers/2009/08/11/14ff1_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57400"/>
            <a:ext cx="3030730"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76800" y="4800600"/>
            <a:ext cx="3657600" cy="646331"/>
          </a:xfrm>
          <a:prstGeom prst="rect">
            <a:avLst/>
          </a:prstGeom>
          <a:noFill/>
        </p:spPr>
        <p:txBody>
          <a:bodyPr wrap="square" rtlCol="0">
            <a:spAutoFit/>
          </a:bodyPr>
          <a:lstStyle/>
          <a:p>
            <a:r>
              <a:rPr lang="en-US" dirty="0">
                <a:hlinkClick r:id="rId4"/>
              </a:rPr>
              <a:t>http://scienceray.com/biology/human-biology/homeostasis-in-humans/</a:t>
            </a:r>
            <a:endParaRPr lang="en-US" dirty="0"/>
          </a:p>
        </p:txBody>
      </p:sp>
    </p:spTree>
    <p:extLst>
      <p:ext uri="{BB962C8B-B14F-4D97-AF65-F5344CB8AC3E}">
        <p14:creationId xmlns:p14="http://schemas.microsoft.com/office/powerpoint/2010/main" val="17550158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Endocrine Glands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027237"/>
            <a:ext cx="4114800" cy="4754563"/>
          </a:xfrm>
        </p:spPr>
        <p:txBody>
          <a:bodyPr>
            <a:normAutofit/>
          </a:bodyPr>
          <a:lstStyle/>
          <a:p>
            <a:r>
              <a:rPr lang="en-US" sz="2200" dirty="0" smtClean="0">
                <a:latin typeface="Times New Roman" pitchFamily="18" charset="0"/>
                <a:cs typeface="Times New Roman" pitchFamily="18" charset="0"/>
              </a:rPr>
              <a:t>Insulin is one important hormone that endocrine glands produce.</a:t>
            </a:r>
          </a:p>
          <a:p>
            <a:r>
              <a:rPr lang="en-US" sz="2200" dirty="0" smtClean="0">
                <a:latin typeface="Times New Roman" pitchFamily="18" charset="0"/>
                <a:cs typeface="Times New Roman" pitchFamily="18" charset="0"/>
              </a:rPr>
              <a:t>Insulin regulates glucose intake by helping it move from the blood into body cells</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http://www.hormone.org/endocrine_system.cfm</a:t>
            </a:r>
            <a:endParaRPr lang="en-US" sz="2200" dirty="0">
              <a:latin typeface="Times New Roman" pitchFamily="18" charset="0"/>
              <a:cs typeface="Times New Roman" pitchFamily="18" charset="0"/>
            </a:endParaRPr>
          </a:p>
        </p:txBody>
      </p:sp>
      <p:pic>
        <p:nvPicPr>
          <p:cNvPr id="4098" name="Picture 2" descr="http://upload.wikimedia.org/wikipedia/commons/thumb/0/0d/InsulinHexamer.jpg/250px-InsulinHexa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2000249"/>
            <a:ext cx="2381250" cy="24955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48200" y="5105400"/>
            <a:ext cx="4038600" cy="646331"/>
          </a:xfrm>
          <a:prstGeom prst="rect">
            <a:avLst/>
          </a:prstGeom>
          <a:noFill/>
        </p:spPr>
        <p:txBody>
          <a:bodyPr wrap="square" rtlCol="0">
            <a:spAutoFit/>
          </a:bodyPr>
          <a:lstStyle/>
          <a:p>
            <a:r>
              <a:rPr lang="en-US" dirty="0">
                <a:hlinkClick r:id="rId4"/>
              </a:rPr>
              <a:t>http://upload.wikimedia.org/wikipedia/commons/0/0d/InsulinHexamer.jpg</a:t>
            </a:r>
            <a:endParaRPr lang="en-US" dirty="0"/>
          </a:p>
        </p:txBody>
      </p:sp>
    </p:spTree>
    <p:extLst>
      <p:ext uri="{BB962C8B-B14F-4D97-AF65-F5344CB8AC3E}">
        <p14:creationId xmlns:p14="http://schemas.microsoft.com/office/powerpoint/2010/main" val="17550158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Type I and Type II Diabetes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153400" cy="4754563"/>
          </a:xfrm>
        </p:spPr>
        <p:txBody>
          <a:bodyPr>
            <a:normAutofit lnSpcReduction="10000"/>
          </a:bodyPr>
          <a:lstStyle/>
          <a:p>
            <a:r>
              <a:rPr lang="en-US" sz="2200" dirty="0" smtClean="0">
                <a:latin typeface="Times New Roman" pitchFamily="18" charset="0"/>
                <a:cs typeface="Times New Roman" pitchFamily="18" charset="0"/>
              </a:rPr>
              <a:t>Both forms of diabetes involve a deficiency in meeting the body’s insulin needs</a:t>
            </a:r>
          </a:p>
          <a:p>
            <a:r>
              <a:rPr lang="en-US" sz="2200" dirty="0" smtClean="0">
                <a:latin typeface="Times New Roman" pitchFamily="18" charset="0"/>
                <a:cs typeface="Times New Roman" pitchFamily="18" charset="0"/>
              </a:rPr>
              <a:t>The incidence rates of both forms have increased in the past 30 years</a:t>
            </a:r>
            <a:endParaRPr lang="en-US" sz="2200" dirty="0">
              <a:latin typeface="Times New Roman" pitchFamily="18" charset="0"/>
              <a:cs typeface="Times New Roman" pitchFamily="18" charset="0"/>
            </a:endParaRPr>
          </a:p>
          <a:p>
            <a:r>
              <a:rPr lang="en-US" sz="2200" dirty="0" smtClean="0">
                <a:latin typeface="Times New Roman" pitchFamily="18" charset="0"/>
                <a:cs typeface="Times New Roman" pitchFamily="18" charset="0"/>
              </a:rPr>
              <a:t>Type I diabetes usually occurs in thinner individuals before the age of 20; Type II diabetics are usually overweight and over the age of 35</a:t>
            </a:r>
          </a:p>
          <a:p>
            <a:r>
              <a:rPr lang="en-US" sz="2200" dirty="0" smtClean="0">
                <a:latin typeface="Times New Roman" pitchFamily="18" charset="0"/>
                <a:cs typeface="Times New Roman" pitchFamily="18" charset="0"/>
              </a:rPr>
              <a:t>Type I people can’t produce insulin because autoantibodies destroy glands in the pancreas that produce it; Type II people don’t produce enough insulin to sustain their body</a:t>
            </a:r>
          </a:p>
          <a:p>
            <a:pPr marL="0" indent="0">
              <a:buNone/>
            </a:pPr>
            <a:endParaRPr lang="en-US" sz="2200" dirty="0" smtClean="0">
              <a:latin typeface="Times New Roman" pitchFamily="18" charset="0"/>
              <a:cs typeface="Times New Roman" pitchFamily="18" charset="0"/>
            </a:endParaRPr>
          </a:p>
          <a:p>
            <a:pPr marL="0" indent="0">
              <a:buNone/>
            </a:pPr>
            <a:r>
              <a:rPr lang="en-US" sz="2200" dirty="0" smtClean="0">
                <a:latin typeface="Times New Roman" pitchFamily="18" charset="0"/>
                <a:cs typeface="Times New Roman" pitchFamily="18" charset="0"/>
                <a:hlinkClick r:id="rId2"/>
              </a:rPr>
              <a:t>http://abcnews.go.com/Health/DiabetesOverview/story?id=3843306#.T5dvk6uvjP4</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5579327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Hyperthyroidism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4754563"/>
          </a:xfrm>
        </p:spPr>
        <p:txBody>
          <a:bodyPr>
            <a:normAutofit fontScale="92500"/>
          </a:bodyPr>
          <a:lstStyle/>
          <a:p>
            <a:r>
              <a:rPr lang="en-US" sz="2200" dirty="0" smtClean="0">
                <a:latin typeface="Times New Roman" pitchFamily="18" charset="0"/>
                <a:cs typeface="Times New Roman" pitchFamily="18" charset="0"/>
              </a:rPr>
              <a:t>The thyroid gland produces too much thyroid hormone. </a:t>
            </a:r>
          </a:p>
          <a:p>
            <a:r>
              <a:rPr lang="en-US" sz="2200" dirty="0" smtClean="0">
                <a:latin typeface="Times New Roman" pitchFamily="18" charset="0"/>
                <a:cs typeface="Times New Roman" pitchFamily="18" charset="0"/>
              </a:rPr>
              <a:t>Symptoms include fatigue, goiter, increased sweating, heat intolerance, weight loss, and restlessness.</a:t>
            </a:r>
          </a:p>
          <a:p>
            <a:r>
              <a:rPr lang="en-US" sz="2200" dirty="0" smtClean="0">
                <a:latin typeface="Times New Roman" pitchFamily="18" charset="0"/>
                <a:cs typeface="Times New Roman" pitchFamily="18" charset="0"/>
              </a:rPr>
              <a:t>The incidence of hyperthyroidism is less than 1%</a:t>
            </a:r>
          </a:p>
          <a:p>
            <a:r>
              <a:rPr lang="en-US" sz="2200" dirty="0" smtClean="0">
                <a:latin typeface="Times New Roman" pitchFamily="18" charset="0"/>
                <a:cs typeface="Times New Roman" pitchFamily="18" charset="0"/>
              </a:rPr>
              <a:t>Treatment includes </a:t>
            </a:r>
            <a:r>
              <a:rPr lang="en-US" sz="2200" dirty="0" err="1" smtClean="0">
                <a:latin typeface="Times New Roman" pitchFamily="18" charset="0"/>
                <a:cs typeface="Times New Roman" pitchFamily="18" charset="0"/>
              </a:rPr>
              <a:t>antithyroid</a:t>
            </a:r>
            <a:r>
              <a:rPr lang="en-US" sz="2200" dirty="0" smtClean="0">
                <a:latin typeface="Times New Roman" pitchFamily="18" charset="0"/>
                <a:cs typeface="Times New Roman" pitchFamily="18" charset="0"/>
              </a:rPr>
              <a:t> medication and possible surgery to remove the thyroid gland. </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http://www.ncbi.nlm.nih.gov/pubmedhealth/PMH0001396/</a:t>
            </a:r>
            <a:endParaRPr lang="en-US" sz="2200" dirty="0">
              <a:latin typeface="Times New Roman" pitchFamily="18" charset="0"/>
              <a:cs typeface="Times New Roman" pitchFamily="18" charset="0"/>
            </a:endParaRPr>
          </a:p>
        </p:txBody>
      </p:sp>
      <p:pic>
        <p:nvPicPr>
          <p:cNvPr id="3074" name="Picture 2" descr="http://endocrinesurgery.ucla.edu/images/adm_hyperthyroid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04999"/>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5181600"/>
            <a:ext cx="4114800" cy="646331"/>
          </a:xfrm>
          <a:prstGeom prst="rect">
            <a:avLst/>
          </a:prstGeom>
          <a:noFill/>
        </p:spPr>
        <p:txBody>
          <a:bodyPr wrap="square" rtlCol="0">
            <a:spAutoFit/>
          </a:bodyPr>
          <a:lstStyle/>
          <a:p>
            <a:r>
              <a:rPr lang="en-US" dirty="0">
                <a:hlinkClick r:id="rId4"/>
              </a:rPr>
              <a:t>http://endocrinesurgery.ucla.edu/patient_education_adm_hyperthyroidism.html</a:t>
            </a:r>
            <a:endParaRPr lang="en-US" dirty="0"/>
          </a:p>
        </p:txBody>
      </p:sp>
    </p:spTree>
    <p:extLst>
      <p:ext uri="{BB962C8B-B14F-4D97-AF65-F5344CB8AC3E}">
        <p14:creationId xmlns:p14="http://schemas.microsoft.com/office/powerpoint/2010/main" val="35579327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Reproductive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133600"/>
            <a:ext cx="4114800" cy="3992563"/>
          </a:xfrm>
        </p:spPr>
        <p:txBody>
          <a:bodyPr>
            <a:normAutofit/>
          </a:bodyPr>
          <a:lstStyle/>
          <a:p>
            <a:r>
              <a:rPr lang="en-US" sz="2200" dirty="0" smtClean="0">
                <a:latin typeface="Times New Roman" pitchFamily="18" charset="0"/>
                <a:cs typeface="Times New Roman" pitchFamily="18" charset="0"/>
              </a:rPr>
              <a:t>The function of the reproductive system is to continue the survival of the species. It is the means by which the body can transfer genes from one individual to another.</a:t>
            </a:r>
            <a:endParaRPr lang="en-US" sz="2200" dirty="0">
              <a:latin typeface="Times New Roman" pitchFamily="18" charset="0"/>
              <a:cs typeface="Times New Roman" pitchFamily="18" charset="0"/>
            </a:endParaRPr>
          </a:p>
        </p:txBody>
      </p:sp>
      <p:pic>
        <p:nvPicPr>
          <p:cNvPr id="5122" name="Picture 2" descr="http://www.waterbirthbaby.com/gallery/0/baby-photo-shoo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4048125" cy="2686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5800" y="5181600"/>
            <a:ext cx="4419600" cy="369332"/>
          </a:xfrm>
          <a:prstGeom prst="rect">
            <a:avLst/>
          </a:prstGeom>
          <a:noFill/>
        </p:spPr>
        <p:txBody>
          <a:bodyPr wrap="square" rtlCol="0">
            <a:spAutoFit/>
          </a:bodyPr>
          <a:lstStyle/>
          <a:p>
            <a:r>
              <a:rPr lang="en-US" dirty="0">
                <a:hlinkClick r:id="rId3"/>
              </a:rPr>
              <a:t>http://www.waterbirthbaby.com/</a:t>
            </a:r>
            <a:endParaRPr lang="en-US" dirty="0"/>
          </a:p>
        </p:txBody>
      </p:sp>
    </p:spTree>
    <p:extLst>
      <p:ext uri="{BB962C8B-B14F-4D97-AF65-F5344CB8AC3E}">
        <p14:creationId xmlns:p14="http://schemas.microsoft.com/office/powerpoint/2010/main" val="3557932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Small Intestine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332037"/>
            <a:ext cx="4114800" cy="3992563"/>
          </a:xfrm>
        </p:spPr>
        <p:txBody>
          <a:bodyPr>
            <a:normAutofit/>
          </a:bodyPr>
          <a:lstStyle/>
          <a:p>
            <a:r>
              <a:rPr lang="en-US" sz="2400" dirty="0" smtClean="0">
                <a:latin typeface="Times New Roman" pitchFamily="18" charset="0"/>
                <a:cs typeface="Times New Roman" pitchFamily="18" charset="0"/>
              </a:rPr>
              <a:t>Duodenum – Mixes enzymes produced by the pancreas and liver to break down food</a:t>
            </a:r>
          </a:p>
          <a:p>
            <a:r>
              <a:rPr lang="en-US" sz="2400" dirty="0" smtClean="0">
                <a:latin typeface="Times New Roman" pitchFamily="18" charset="0"/>
                <a:cs typeface="Times New Roman" pitchFamily="18" charset="0"/>
              </a:rPr>
              <a:t>Jejunum and Ileum - Absorb nutrients into the bloodstream</a:t>
            </a:r>
          </a:p>
          <a:p>
            <a:r>
              <a:rPr lang="en-US" sz="2400" dirty="0" smtClean="0">
                <a:latin typeface="Times New Roman" pitchFamily="18" charset="0"/>
                <a:cs typeface="Times New Roman" pitchFamily="18" charset="0"/>
              </a:rPr>
              <a:t>Average: 22 feet long (</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kidshealth.org/kid/htbw/digestive_system.html</a:t>
            </a:r>
            <a:r>
              <a:rPr lang="en-US" sz="2400" dirty="0" smtClean="0">
                <a:latin typeface="Times New Roman" pitchFamily="18" charset="0"/>
                <a:cs typeface="Times New Roman" pitchFamily="18" charset="0"/>
              </a:rPr>
              <a:t>)</a:t>
            </a:r>
          </a:p>
        </p:txBody>
      </p:sp>
      <p:pic>
        <p:nvPicPr>
          <p:cNvPr id="5122" name="Picture 2" descr="http://students.cis.uab.edu/ashjones/colo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362200"/>
            <a:ext cx="37719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3000" y="5334000"/>
            <a:ext cx="3771900" cy="646331"/>
          </a:xfrm>
          <a:prstGeom prst="rect">
            <a:avLst/>
          </a:prstGeom>
          <a:noFill/>
        </p:spPr>
        <p:txBody>
          <a:bodyPr wrap="square" rtlCol="0">
            <a:spAutoFit/>
          </a:bodyPr>
          <a:lstStyle/>
          <a:p>
            <a:r>
              <a:rPr lang="en-US" dirty="0">
                <a:hlinkClick r:id="rId4"/>
              </a:rPr>
              <a:t>http://students.cis.uab.edu/ashjones/index3a.html</a:t>
            </a:r>
            <a:endParaRPr lang="en-US" dirty="0"/>
          </a:p>
        </p:txBody>
      </p:sp>
    </p:spTree>
    <p:extLst>
      <p:ext uri="{BB962C8B-B14F-4D97-AF65-F5344CB8AC3E}">
        <p14:creationId xmlns:p14="http://schemas.microsoft.com/office/powerpoint/2010/main" val="2398627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Sexual Reproduction vs. Asexual Reproduction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4754563"/>
          </a:xfrm>
        </p:spPr>
        <p:txBody>
          <a:bodyPr>
            <a:normAutofit lnSpcReduction="10000"/>
          </a:bodyPr>
          <a:lstStyle/>
          <a:p>
            <a:r>
              <a:rPr lang="en-US" sz="2200" dirty="0" smtClean="0">
                <a:latin typeface="Times New Roman" pitchFamily="18" charset="0"/>
                <a:cs typeface="Times New Roman" pitchFamily="18" charset="0"/>
              </a:rPr>
              <a:t>Both are ways for organisms to procreate their species.</a:t>
            </a:r>
          </a:p>
          <a:p>
            <a:r>
              <a:rPr lang="en-US" sz="2200" dirty="0" smtClean="0">
                <a:latin typeface="Times New Roman" pitchFamily="18" charset="0"/>
                <a:cs typeface="Times New Roman" pitchFamily="18" charset="0"/>
              </a:rPr>
              <a:t>Sexual reproduction involves two organisms while asexual involves one</a:t>
            </a:r>
          </a:p>
          <a:p>
            <a:r>
              <a:rPr lang="en-US" sz="2200" dirty="0" smtClean="0">
                <a:latin typeface="Times New Roman" pitchFamily="18" charset="0"/>
                <a:cs typeface="Times New Roman" pitchFamily="18" charset="0"/>
              </a:rPr>
              <a:t>Sexual reproduction produces diversity; asexual reproduction creates “clones”</a:t>
            </a:r>
          </a:p>
          <a:p>
            <a:r>
              <a:rPr lang="en-US" sz="2200" dirty="0" smtClean="0">
                <a:latin typeface="Times New Roman" pitchFamily="18" charset="0"/>
                <a:cs typeface="Times New Roman" pitchFamily="18" charset="0"/>
              </a:rPr>
              <a:t>Hydras, sponges, and planarians are animals that exhibit asexual reproduction</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http://biology.about.com/od/genetics/ss/Asexual-Reproduction.htm</a:t>
            </a:r>
            <a:endParaRPr lang="en-US" sz="2200" dirty="0">
              <a:latin typeface="Times New Roman" pitchFamily="18" charset="0"/>
              <a:cs typeface="Times New Roman" pitchFamily="18" charset="0"/>
            </a:endParaRPr>
          </a:p>
        </p:txBody>
      </p:sp>
      <p:pic>
        <p:nvPicPr>
          <p:cNvPr id="7170" name="Picture 2" descr="http://t0.gstatic.com/images?q=tbn:ANd9GcRdxYSVQ-9gQDB3fjkGG9oGBh2rjcqbJxFMsh8IqDCKETi_VDeLaal7s6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25214"/>
            <a:ext cx="3733800" cy="28991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4867870"/>
            <a:ext cx="3505200" cy="923330"/>
          </a:xfrm>
          <a:prstGeom prst="rect">
            <a:avLst/>
          </a:prstGeom>
          <a:noFill/>
        </p:spPr>
        <p:txBody>
          <a:bodyPr wrap="square" rtlCol="0">
            <a:spAutoFit/>
          </a:bodyPr>
          <a:lstStyle/>
          <a:p>
            <a:r>
              <a:rPr lang="en-US" dirty="0">
                <a:hlinkClick r:id="rId4"/>
              </a:rPr>
              <a:t>http://www.historyforkids.org/scienceforkids/biology/animals/sponges/hydra.htm</a:t>
            </a:r>
            <a:endParaRPr lang="en-US" dirty="0"/>
          </a:p>
        </p:txBody>
      </p:sp>
    </p:spTree>
    <p:extLst>
      <p:ext uri="{BB962C8B-B14F-4D97-AF65-F5344CB8AC3E}">
        <p14:creationId xmlns:p14="http://schemas.microsoft.com/office/powerpoint/2010/main" val="35579327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Spermatogenesis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4754563"/>
          </a:xfrm>
        </p:spPr>
        <p:txBody>
          <a:bodyPr>
            <a:normAutofit lnSpcReduction="10000"/>
          </a:bodyPr>
          <a:lstStyle/>
          <a:p>
            <a:r>
              <a:rPr lang="en-US" sz="2200" dirty="0" smtClean="0">
                <a:latin typeface="Times New Roman" pitchFamily="18" charset="0"/>
                <a:cs typeface="Times New Roman" pitchFamily="18" charset="0"/>
              </a:rPr>
              <a:t>Spermatogenesis occurs in the seminiferous tubules of the testes in males</a:t>
            </a:r>
          </a:p>
          <a:p>
            <a:r>
              <a:rPr lang="en-US" sz="2200" dirty="0" smtClean="0">
                <a:latin typeface="Times New Roman" pitchFamily="18" charset="0"/>
                <a:cs typeface="Times New Roman" pitchFamily="18" charset="0"/>
              </a:rPr>
              <a:t>Primary spermatocytes undergo meiosis to form secondary spermatocytes, which also undergo meiosis to form 4 haploid spermatids</a:t>
            </a:r>
          </a:p>
          <a:p>
            <a:r>
              <a:rPr lang="en-US" sz="2200" dirty="0" smtClean="0">
                <a:latin typeface="Times New Roman" pitchFamily="18" charset="0"/>
                <a:cs typeface="Times New Roman" pitchFamily="18" charset="0"/>
              </a:rPr>
              <a:t>These spermatids undergo a stage of metamorphosis to become mature spermatozoa</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http://wiki.answers.com/Q/Explain_the_process_of_spermatogenesis</a:t>
            </a:r>
            <a:endParaRPr lang="en-US" sz="2200" dirty="0">
              <a:latin typeface="Times New Roman" pitchFamily="18" charset="0"/>
              <a:cs typeface="Times New Roman" pitchFamily="18" charset="0"/>
            </a:endParaRPr>
          </a:p>
        </p:txBody>
      </p:sp>
      <p:pic>
        <p:nvPicPr>
          <p:cNvPr id="10242" name="Picture 2" descr="C:\Users\Jeff Zhang\Desktop\rsz_ap_bio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867912" cy="407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9327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Oogenesis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5334000"/>
          </a:xfrm>
        </p:spPr>
        <p:txBody>
          <a:bodyPr>
            <a:normAutofit fontScale="85000" lnSpcReduction="20000"/>
          </a:bodyPr>
          <a:lstStyle/>
          <a:p>
            <a:r>
              <a:rPr lang="en-US" sz="2200" dirty="0" smtClean="0">
                <a:latin typeface="Times New Roman" pitchFamily="18" charset="0"/>
                <a:cs typeface="Times New Roman" pitchFamily="18" charset="0"/>
              </a:rPr>
              <a:t>Oogenesis occurs in the ovaries in females</a:t>
            </a:r>
          </a:p>
          <a:p>
            <a:r>
              <a:rPr lang="en-US" sz="2200" dirty="0" smtClean="0">
                <a:latin typeface="Times New Roman" pitchFamily="18" charset="0"/>
                <a:cs typeface="Times New Roman" pitchFamily="18" charset="0"/>
              </a:rPr>
              <a:t>Oogenesis begins with a immature primary oocyte that divides into a secondary oocyte and a smaller first polar body</a:t>
            </a:r>
          </a:p>
          <a:p>
            <a:r>
              <a:rPr lang="en-US" sz="2200" dirty="0" smtClean="0">
                <a:latin typeface="Times New Roman" pitchFamily="18" charset="0"/>
                <a:cs typeface="Times New Roman" pitchFamily="18" charset="0"/>
              </a:rPr>
              <a:t>The secondary oocyte produces a mature ovum and a small polar body while the first polar body creates two more smaller polar bodies</a:t>
            </a:r>
          </a:p>
          <a:p>
            <a:r>
              <a:rPr lang="en-US" sz="2200" dirty="0" smtClean="0">
                <a:latin typeface="Times New Roman" pitchFamily="18" charset="0"/>
                <a:cs typeface="Times New Roman" pitchFamily="18" charset="0"/>
              </a:rPr>
              <a:t>Oogenesis creates one mature egg cell and three small polar bodies that go on to die</a:t>
            </a:r>
          </a:p>
          <a:p>
            <a:r>
              <a:rPr lang="en-US" sz="2200" dirty="0" smtClean="0">
                <a:latin typeface="Times New Roman" pitchFamily="18" charset="0"/>
                <a:cs typeface="Times New Roman" pitchFamily="18" charset="0"/>
              </a:rPr>
              <a:t>These three polar bodies “donate” their cytoplasm and nutrients to the mature egg cell</a:t>
            </a:r>
          </a:p>
          <a:p>
            <a:pPr marL="0" indent="0">
              <a:buNone/>
            </a:pPr>
            <a:endParaRPr lang="en-US" sz="2200" dirty="0">
              <a:latin typeface="Times New Roman" pitchFamily="18" charset="0"/>
              <a:cs typeface="Times New Roman" pitchFamily="18" charset="0"/>
            </a:endParaRPr>
          </a:p>
          <a:p>
            <a:pPr marL="0" indent="0">
              <a:buNone/>
            </a:pPr>
            <a:r>
              <a:rPr lang="en-US" sz="2000" dirty="0">
                <a:hlinkClick r:id="rId2"/>
              </a:rPr>
              <a:t>http://users.rcn.com/jkimball.ma.ultranet/BiologyPages/S/Sexual_Reproduction.html</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pic>
        <p:nvPicPr>
          <p:cNvPr id="11266" name="Picture 2" descr="C:\Users\Jeff Zhang\Desktop\rsz_ap_bio_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758184" cy="373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9327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Menstrual cycle vs. Estrous cycle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153400" cy="4754563"/>
          </a:xfrm>
        </p:spPr>
        <p:txBody>
          <a:bodyPr>
            <a:noAutofit/>
          </a:bodyPr>
          <a:lstStyle/>
          <a:p>
            <a:r>
              <a:rPr lang="en-US" sz="2200" dirty="0" smtClean="0">
                <a:latin typeface="Times New Roman" pitchFamily="18" charset="0"/>
                <a:cs typeface="Times New Roman" pitchFamily="18" charset="0"/>
              </a:rPr>
              <a:t>Humans and the great apes follow the menstrual cycle, while the rest of the animal kingdom (the female half) undergoes the estrous cycle</a:t>
            </a:r>
          </a:p>
          <a:p>
            <a:r>
              <a:rPr lang="en-US" sz="2200" dirty="0" smtClean="0">
                <a:latin typeface="Times New Roman" pitchFamily="18" charset="0"/>
                <a:cs typeface="Times New Roman" pitchFamily="18" charset="0"/>
              </a:rPr>
              <a:t>Animals with the estrous cycle reabsorb the endometrium if conception doesn’t occur, while animals with the menstrual cycle shed the endometrium through menstruation</a:t>
            </a:r>
          </a:p>
          <a:p>
            <a:r>
              <a:rPr lang="en-US" sz="2200" dirty="0" smtClean="0">
                <a:latin typeface="Times New Roman" pitchFamily="18" charset="0"/>
                <a:cs typeface="Times New Roman" pitchFamily="18" charset="0"/>
              </a:rPr>
              <a:t>Animals with the estrous cycle are sexually active only during the estrous phase of the cycle, while animals with the menstrual cycle are sexually active at any time of the cycle</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http://answers.yahoo.com/question/index?qid=20070828195917AAE6j0y</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5579327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Menstrual cycle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153400" cy="5334000"/>
          </a:xfrm>
        </p:spPr>
        <p:txBody>
          <a:bodyPr>
            <a:normAutofit/>
          </a:bodyPr>
          <a:lstStyle/>
          <a:p>
            <a:r>
              <a:rPr lang="en-US" sz="1900" dirty="0" smtClean="0">
                <a:latin typeface="Times New Roman" pitchFamily="18" charset="0"/>
                <a:cs typeface="Times New Roman" pitchFamily="18" charset="0"/>
              </a:rPr>
              <a:t>The menstrual cycle usually occurs over 28 days. </a:t>
            </a:r>
          </a:p>
          <a:p>
            <a:r>
              <a:rPr lang="en-US" sz="1900" dirty="0" smtClean="0">
                <a:latin typeface="Times New Roman" pitchFamily="18" charset="0"/>
                <a:cs typeface="Times New Roman" pitchFamily="18" charset="0"/>
              </a:rPr>
              <a:t>The cycle starts with menstruation (the uterine cycle) where the endometrium is shed as the egg isn’t fertilized and the body prepares the way for a new egg</a:t>
            </a:r>
          </a:p>
          <a:p>
            <a:r>
              <a:rPr lang="en-US" sz="1900" dirty="0" smtClean="0">
                <a:latin typeface="Times New Roman" pitchFamily="18" charset="0"/>
                <a:cs typeface="Times New Roman" pitchFamily="18" charset="0"/>
              </a:rPr>
              <a:t>The follicular phase (the ovarian cycle) comes after as a follicle stimulating hormone (FSH) stimulates the lining of the uterus to grow. These follicles also secrete estrogen and initiate the formation of a new endometrium.</a:t>
            </a:r>
          </a:p>
          <a:p>
            <a:r>
              <a:rPr lang="en-US" sz="1900" dirty="0" smtClean="0">
                <a:latin typeface="Times New Roman" pitchFamily="18" charset="0"/>
                <a:cs typeface="Times New Roman" pitchFamily="18" charset="0"/>
              </a:rPr>
              <a:t>The luteal phase (part of the ovarian cycle) occurs when the ovaries form the corpus </a:t>
            </a:r>
            <a:r>
              <a:rPr lang="en-US" sz="1900" dirty="0" err="1" smtClean="0">
                <a:latin typeface="Times New Roman" pitchFamily="18" charset="0"/>
                <a:cs typeface="Times New Roman" pitchFamily="18" charset="0"/>
              </a:rPr>
              <a:t>luteum</a:t>
            </a:r>
            <a:r>
              <a:rPr lang="en-US" sz="1900" dirty="0" smtClean="0">
                <a:latin typeface="Times New Roman" pitchFamily="18" charset="0"/>
                <a:cs typeface="Times New Roman" pitchFamily="18" charset="0"/>
              </a:rPr>
              <a:t> and release progesterone which readies the uterus for the implantation of the blastocyst.</a:t>
            </a:r>
          </a:p>
          <a:p>
            <a:r>
              <a:rPr lang="en-US" sz="1900" dirty="0" smtClean="0">
                <a:latin typeface="Times New Roman" pitchFamily="18" charset="0"/>
                <a:cs typeface="Times New Roman" pitchFamily="18" charset="0"/>
              </a:rPr>
              <a:t>If there is no fertilization, menstruation occurs again and the egg is lost. </a:t>
            </a:r>
          </a:p>
          <a:p>
            <a:r>
              <a:rPr lang="en-US" sz="1900" dirty="0" smtClean="0">
                <a:latin typeface="Times New Roman" pitchFamily="18" charset="0"/>
                <a:cs typeface="Times New Roman" pitchFamily="18" charset="0"/>
              </a:rPr>
              <a:t>The menstrual cycle is a feedback mechanism that is regulated by the presence of fertilization and the quantity of certain hormones. </a:t>
            </a:r>
            <a:endParaRPr lang="en-US" sz="1900" dirty="0" smtClean="0">
              <a:latin typeface="Times New Roman" pitchFamily="18" charset="0"/>
              <a:cs typeface="Times New Roman" pitchFamily="18" charset="0"/>
            </a:endParaRPr>
          </a:p>
          <a:p>
            <a:pPr marL="0" indent="0">
              <a:buNone/>
            </a:pPr>
            <a:endParaRPr lang="en-US" sz="1900" dirty="0" smtClean="0">
              <a:latin typeface="Times New Roman" pitchFamily="18" charset="0"/>
              <a:cs typeface="Times New Roman" pitchFamily="18" charset="0"/>
            </a:endParaRPr>
          </a:p>
          <a:p>
            <a:pPr marL="0" indent="0">
              <a:buNone/>
            </a:pPr>
            <a:r>
              <a:rPr lang="en-US" sz="1900" dirty="0">
                <a:latin typeface="Times New Roman" pitchFamily="18" charset="0"/>
                <a:cs typeface="Times New Roman" pitchFamily="18" charset="0"/>
                <a:hlinkClick r:id="rId2"/>
              </a:rPr>
              <a:t>http://</a:t>
            </a:r>
            <a:r>
              <a:rPr lang="en-US" sz="1900" dirty="0" smtClean="0">
                <a:latin typeface="Times New Roman" pitchFamily="18" charset="0"/>
                <a:cs typeface="Times New Roman" pitchFamily="18" charset="0"/>
                <a:hlinkClick r:id="rId2"/>
              </a:rPr>
              <a:t>www.netwellness.org/healthtopics/pregnancy/pregmenstrualcycle.cfm</a:t>
            </a:r>
            <a:endParaRPr lang="en-US" sz="1900" dirty="0" smtClean="0">
              <a:latin typeface="Times New Roman" pitchFamily="18" charset="0"/>
              <a:cs typeface="Times New Roman" pitchFamily="18" charset="0"/>
            </a:endParaRPr>
          </a:p>
          <a:p>
            <a:pPr marL="0" indent="0">
              <a:buNone/>
            </a:pPr>
            <a:r>
              <a:rPr lang="en-US" sz="1900" dirty="0">
                <a:latin typeface="Times New Roman" pitchFamily="18" charset="0"/>
                <a:cs typeface="Times New Roman" pitchFamily="18" charset="0"/>
                <a:hlinkClick r:id="rId3"/>
              </a:rPr>
              <a:t>http://</a:t>
            </a:r>
            <a:r>
              <a:rPr lang="en-US" sz="1900" dirty="0" smtClean="0">
                <a:latin typeface="Times New Roman" pitchFamily="18" charset="0"/>
                <a:cs typeface="Times New Roman" pitchFamily="18" charset="0"/>
                <a:hlinkClick r:id="rId3"/>
              </a:rPr>
              <a:t>wiki.answers.com/Q/Is_menstrual_cycle_a_feedback_mechanism</a:t>
            </a:r>
            <a:endParaRPr lang="en-US" sz="1900" dirty="0" smtClean="0">
              <a:latin typeface="Times New Roman" pitchFamily="18" charset="0"/>
              <a:cs typeface="Times New Roman" pitchFamily="18" charset="0"/>
            </a:endParaRPr>
          </a:p>
          <a:p>
            <a:pPr marL="0" indent="0">
              <a:buNone/>
            </a:pPr>
            <a:r>
              <a:rPr lang="en-US" sz="1900" dirty="0">
                <a:latin typeface="Times New Roman" pitchFamily="18" charset="0"/>
                <a:cs typeface="Times New Roman" pitchFamily="18" charset="0"/>
                <a:hlinkClick r:id="rId4"/>
              </a:rPr>
              <a:t>http://www.sumanasinc.com/webcontent/animations/content/ovarianuterine.html</a:t>
            </a:r>
            <a:endParaRPr lang="en-US" sz="1900" dirty="0" smtClean="0">
              <a:latin typeface="Times New Roman" pitchFamily="18" charset="0"/>
              <a:cs typeface="Times New Roman" pitchFamily="18" charset="0"/>
            </a:endParaRPr>
          </a:p>
          <a:p>
            <a:endParaRPr lang="en-US" sz="19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579327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Development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153400" cy="4754563"/>
          </a:xfrm>
        </p:spPr>
        <p:txBody>
          <a:bodyPr>
            <a:normAutofit/>
          </a:bodyPr>
          <a:lstStyle/>
          <a:p>
            <a:r>
              <a:rPr lang="en-US" sz="2200" dirty="0" smtClean="0">
                <a:latin typeface="Times New Roman" pitchFamily="18" charset="0"/>
                <a:cs typeface="Times New Roman" pitchFamily="18" charset="0"/>
              </a:rPr>
              <a:t>The fertilized ovum forms a “ball of cells” called a </a:t>
            </a:r>
            <a:r>
              <a:rPr lang="en-US" sz="2200" dirty="0" err="1" smtClean="0">
                <a:latin typeface="Times New Roman" pitchFamily="18" charset="0"/>
                <a:cs typeface="Times New Roman" pitchFamily="18" charset="0"/>
              </a:rPr>
              <a:t>morula</a:t>
            </a:r>
            <a:r>
              <a:rPr lang="en-US" sz="2200" dirty="0" smtClean="0">
                <a:latin typeface="Times New Roman" pitchFamily="18" charset="0"/>
                <a:cs typeface="Times New Roman" pitchFamily="18" charset="0"/>
              </a:rPr>
              <a:t> through the process of cleavage, where the zygote undergoes rapid cell division</a:t>
            </a:r>
          </a:p>
          <a:p>
            <a:r>
              <a:rPr lang="en-US" sz="2200" dirty="0" smtClean="0">
                <a:latin typeface="Times New Roman" pitchFamily="18" charset="0"/>
                <a:cs typeface="Times New Roman" pitchFamily="18" charset="0"/>
              </a:rPr>
              <a:t>This ball eventually expands and becomes hollow, called a blastula</a:t>
            </a:r>
          </a:p>
          <a:p>
            <a:r>
              <a:rPr lang="en-US" sz="2200" dirty="0" smtClean="0">
                <a:latin typeface="Times New Roman" pitchFamily="18" charset="0"/>
                <a:cs typeface="Times New Roman" pitchFamily="18" charset="0"/>
              </a:rPr>
              <a:t>Gastrulation comes after and divides the body into three layers as outside ectoderm cells move inward to form the endoderm. This final three-layer ball is called the gastrula.</a:t>
            </a:r>
          </a:p>
          <a:p>
            <a:r>
              <a:rPr lang="en-US" sz="2200" dirty="0" smtClean="0">
                <a:latin typeface="Times New Roman" pitchFamily="18" charset="0"/>
                <a:cs typeface="Times New Roman" pitchFamily="18" charset="0"/>
              </a:rPr>
              <a:t>Organogenesis is the final stage in early development as cells in each layer differentiate and form the organs of the human body</a:t>
            </a:r>
          </a:p>
          <a:p>
            <a:pPr marL="0" indent="0">
              <a:buNone/>
            </a:pPr>
            <a:endParaRPr lang="en-US" sz="2200" dirty="0" smtClean="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http://www.biologyreference.com/Ep-Fl/Fetal-Development-Human.html#b</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5579327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Germ Layers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5334000"/>
          </a:xfrm>
        </p:spPr>
        <p:txBody>
          <a:bodyPr>
            <a:normAutofit lnSpcReduction="10000"/>
          </a:bodyPr>
          <a:lstStyle/>
          <a:p>
            <a:r>
              <a:rPr lang="en-US" sz="2200" dirty="0" smtClean="0">
                <a:latin typeface="Times New Roman" pitchFamily="18" charset="0"/>
                <a:cs typeface="Times New Roman" pitchFamily="18" charset="0"/>
              </a:rPr>
              <a:t>Ecto</a:t>
            </a:r>
            <a:r>
              <a:rPr lang="en-US" sz="2200" dirty="0" smtClean="0">
                <a:latin typeface="Times New Roman" pitchFamily="18" charset="0"/>
                <a:cs typeface="Times New Roman" pitchFamily="18" charset="0"/>
              </a:rPr>
              <a:t>derm is the outermost layer and forms the skin, nails, hair, sweat glands, facial muscles, and the brain and the spinal cord.</a:t>
            </a:r>
          </a:p>
          <a:p>
            <a:r>
              <a:rPr lang="en-US" sz="2200" dirty="0" smtClean="0">
                <a:latin typeface="Times New Roman" pitchFamily="18" charset="0"/>
                <a:cs typeface="Times New Roman" pitchFamily="18" charset="0"/>
              </a:rPr>
              <a:t>The mesoderm is the middle layer and forms the heart, kidneys, bones, muscles, and blood vessels.</a:t>
            </a:r>
          </a:p>
          <a:p>
            <a:r>
              <a:rPr lang="en-US" sz="2200" dirty="0" smtClean="0">
                <a:latin typeface="Times New Roman" pitchFamily="18" charset="0"/>
                <a:cs typeface="Times New Roman" pitchFamily="18" charset="0"/>
              </a:rPr>
              <a:t>Endoderm is the innermost layer and gives rise to the respiratory and digestive systems.</a:t>
            </a:r>
          </a:p>
          <a:p>
            <a:pPr marL="0" indent="0">
              <a:buNone/>
            </a:pPr>
            <a:endParaRPr lang="en-US" sz="2200" dirty="0" smtClean="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http://www.ehd.org/dev_article_unit3.php</a:t>
            </a:r>
            <a:endParaRPr lang="en-US" sz="2200" dirty="0">
              <a:latin typeface="Times New Roman" pitchFamily="18" charset="0"/>
              <a:cs typeface="Times New Roman" pitchFamily="18" charset="0"/>
            </a:endParaRPr>
          </a:p>
        </p:txBody>
      </p:sp>
      <p:pic>
        <p:nvPicPr>
          <p:cNvPr id="1026" name="Picture 2" descr="http://www.stmary.ws/highschool/science/humanbio/q1/germ-lay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1296768"/>
            <a:ext cx="3524250" cy="4381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5678269"/>
            <a:ext cx="4114800" cy="646331"/>
          </a:xfrm>
          <a:prstGeom prst="rect">
            <a:avLst/>
          </a:prstGeom>
          <a:noFill/>
        </p:spPr>
        <p:txBody>
          <a:bodyPr wrap="square" rtlCol="0">
            <a:spAutoFit/>
          </a:bodyPr>
          <a:lstStyle/>
          <a:p>
            <a:r>
              <a:rPr lang="en-US" dirty="0">
                <a:hlinkClick r:id="rId4"/>
              </a:rPr>
              <a:t>http://www.stmary.ws/highschool/science/humanbio/q1/CellandTissueNotes.htm</a:t>
            </a:r>
            <a:endParaRPr lang="en-US" dirty="0"/>
          </a:p>
        </p:txBody>
      </p:sp>
    </p:spTree>
    <p:extLst>
      <p:ext uri="{BB962C8B-B14F-4D97-AF65-F5344CB8AC3E}">
        <p14:creationId xmlns:p14="http://schemas.microsoft.com/office/powerpoint/2010/main" val="143628539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Gonorrhea</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5334000"/>
          </a:xfrm>
        </p:spPr>
        <p:txBody>
          <a:bodyPr>
            <a:normAutofit lnSpcReduction="10000"/>
          </a:bodyPr>
          <a:lstStyle/>
          <a:p>
            <a:r>
              <a:rPr lang="en-US" sz="2200" dirty="0" smtClean="0">
                <a:latin typeface="Times New Roman" pitchFamily="18" charset="0"/>
                <a:cs typeface="Times New Roman" pitchFamily="18" charset="0"/>
              </a:rPr>
              <a:t>Gonorrhea is a sexually transmitted disease that causes severe pain and infertility</a:t>
            </a:r>
          </a:p>
          <a:p>
            <a:r>
              <a:rPr lang="en-US" sz="2200" dirty="0" smtClean="0">
                <a:latin typeface="Times New Roman" pitchFamily="18" charset="0"/>
                <a:cs typeface="Times New Roman" pitchFamily="18" charset="0"/>
              </a:rPr>
              <a:t>Symptoms include swollen reproductive tracts, pain when urinating, and fevers</a:t>
            </a:r>
          </a:p>
          <a:p>
            <a:r>
              <a:rPr lang="en-US" sz="2200" dirty="0" smtClean="0">
                <a:latin typeface="Times New Roman" pitchFamily="18" charset="0"/>
                <a:cs typeface="Times New Roman" pitchFamily="18" charset="0"/>
              </a:rPr>
              <a:t>Gonorrhea is the most common STD, but the incidence is less than 1% of the general population</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Treatments include antibiotics and pain medications</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http://www.ncbi.nlm.nih.gov/pubmedhealth/PMH0004526/</a:t>
            </a:r>
            <a:endParaRPr lang="en-US" sz="2200" dirty="0">
              <a:latin typeface="Times New Roman" pitchFamily="18" charset="0"/>
              <a:cs typeface="Times New Roman" pitchFamily="18" charset="0"/>
            </a:endParaRPr>
          </a:p>
        </p:txBody>
      </p:sp>
      <p:pic>
        <p:nvPicPr>
          <p:cNvPr id="2050" name="Picture 2" descr="http://msnbcmedia2.msn.com/j/MSNBC/Components/Photo/_new/100407-gonorrhea-hmed-4p.grid-6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95474"/>
            <a:ext cx="3962400" cy="2981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4953000"/>
            <a:ext cx="4572000" cy="923330"/>
          </a:xfrm>
          <a:prstGeom prst="rect">
            <a:avLst/>
          </a:prstGeom>
          <a:noFill/>
        </p:spPr>
        <p:txBody>
          <a:bodyPr wrap="square" rtlCol="0">
            <a:spAutoFit/>
          </a:bodyPr>
          <a:lstStyle/>
          <a:p>
            <a:r>
              <a:rPr lang="en-US" dirty="0">
                <a:hlinkClick r:id="rId4"/>
              </a:rPr>
              <a:t>http://www.msnbc.msn.com/id/36229547/ns/health-sexual_health/t/incurable-gonorrhea-may-be-next-superbug/#.T5jBeKuvjP4</a:t>
            </a:r>
            <a:endParaRPr lang="en-US" dirty="0"/>
          </a:p>
        </p:txBody>
      </p:sp>
    </p:spTree>
    <p:extLst>
      <p:ext uri="{BB962C8B-B14F-4D97-AF65-F5344CB8AC3E}">
        <p14:creationId xmlns:p14="http://schemas.microsoft.com/office/powerpoint/2010/main" val="14362853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Syphilis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5105400"/>
          </a:xfrm>
        </p:spPr>
        <p:txBody>
          <a:bodyPr>
            <a:normAutofit lnSpcReduction="10000"/>
          </a:bodyPr>
          <a:lstStyle/>
          <a:p>
            <a:r>
              <a:rPr lang="en-US" sz="2200" dirty="0" smtClean="0">
                <a:latin typeface="Times New Roman" pitchFamily="18" charset="0"/>
                <a:cs typeface="Times New Roman" pitchFamily="18" charset="0"/>
              </a:rPr>
              <a:t>Syphilis is a sexually transmitted disease that can cause infertility and death</a:t>
            </a:r>
          </a:p>
          <a:p>
            <a:r>
              <a:rPr lang="en-US" sz="2200" dirty="0" smtClean="0">
                <a:latin typeface="Times New Roman" pitchFamily="18" charset="0"/>
                <a:cs typeface="Times New Roman" pitchFamily="18" charset="0"/>
              </a:rPr>
              <a:t>Symptoms include sores where syphilis entered the body, rashes, mucous discharge, fatigue, and finally damage to the heart, eyes, nerves, and brain.</a:t>
            </a:r>
          </a:p>
          <a:p>
            <a:r>
              <a:rPr lang="en-US" sz="2200" dirty="0" smtClean="0">
                <a:latin typeface="Times New Roman" pitchFamily="18" charset="0"/>
                <a:cs typeface="Times New Roman" pitchFamily="18" charset="0"/>
              </a:rPr>
              <a:t>The incidence rate in the US among males 5.7 percent</a:t>
            </a:r>
          </a:p>
          <a:p>
            <a:r>
              <a:rPr lang="en-US" sz="2200" dirty="0" smtClean="0">
                <a:latin typeface="Times New Roman" pitchFamily="18" charset="0"/>
                <a:cs typeface="Times New Roman" pitchFamily="18" charset="0"/>
              </a:rPr>
              <a:t>Treatments include antibiotics</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http://www.cdc.gov/std/syphilis/stdfact-syphilis.htm</a:t>
            </a:r>
            <a:endParaRPr lang="en-US" sz="2200" dirty="0">
              <a:latin typeface="Times New Roman" pitchFamily="18" charset="0"/>
              <a:cs typeface="Times New Roman" pitchFamily="18" charset="0"/>
            </a:endParaRPr>
          </a:p>
        </p:txBody>
      </p:sp>
      <p:pic>
        <p:nvPicPr>
          <p:cNvPr id="3074" name="Picture 2" descr="http://www.kellykite.com/wp-content/uploads/2011/05/syphil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361" y="2209800"/>
            <a:ext cx="3821239"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8200" y="5029200"/>
            <a:ext cx="4267200" cy="369332"/>
          </a:xfrm>
          <a:prstGeom prst="rect">
            <a:avLst/>
          </a:prstGeom>
          <a:noFill/>
        </p:spPr>
        <p:txBody>
          <a:bodyPr wrap="square" rtlCol="0">
            <a:spAutoFit/>
          </a:bodyPr>
          <a:lstStyle/>
          <a:p>
            <a:r>
              <a:rPr lang="en-US" dirty="0">
                <a:hlinkClick r:id="rId4"/>
              </a:rPr>
              <a:t>http://www.kellykite.com/590/syphilis.html</a:t>
            </a:r>
            <a:endParaRPr lang="en-US" dirty="0"/>
          </a:p>
        </p:txBody>
      </p:sp>
    </p:spTree>
    <p:extLst>
      <p:ext uri="{BB962C8B-B14F-4D97-AF65-F5344CB8AC3E}">
        <p14:creationId xmlns:p14="http://schemas.microsoft.com/office/powerpoint/2010/main" val="14362853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Nervous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590800"/>
            <a:ext cx="4114800" cy="3535363"/>
          </a:xfrm>
        </p:spPr>
        <p:txBody>
          <a:bodyPr>
            <a:normAutofit/>
          </a:bodyPr>
          <a:lstStyle/>
          <a:p>
            <a:pPr marL="0" indent="0">
              <a:buNone/>
            </a:pPr>
            <a:r>
              <a:rPr lang="en-US" sz="2200" dirty="0" smtClean="0">
                <a:latin typeface="Times New Roman" pitchFamily="18" charset="0"/>
                <a:cs typeface="Times New Roman" pitchFamily="18" charset="0"/>
              </a:rPr>
              <a:t>The function of the nervous system is to coordinate and send signals from one cell to another and from one part of the body to others.</a:t>
            </a:r>
            <a:endParaRPr lang="en-US" sz="2200" dirty="0">
              <a:latin typeface="Times New Roman" pitchFamily="18" charset="0"/>
              <a:cs typeface="Times New Roman" pitchFamily="18" charset="0"/>
            </a:endParaRPr>
          </a:p>
        </p:txBody>
      </p:sp>
      <p:pic>
        <p:nvPicPr>
          <p:cNvPr id="6146" name="Picture 2" descr="human-nervous-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072" y="1447800"/>
            <a:ext cx="2307928"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57800" y="5562600"/>
            <a:ext cx="3429000" cy="646331"/>
          </a:xfrm>
          <a:prstGeom prst="rect">
            <a:avLst/>
          </a:prstGeom>
          <a:noFill/>
        </p:spPr>
        <p:txBody>
          <a:bodyPr wrap="square" rtlCol="0">
            <a:spAutoFit/>
          </a:bodyPr>
          <a:lstStyle/>
          <a:p>
            <a:r>
              <a:rPr lang="en-US" dirty="0">
                <a:hlinkClick r:id="rId3"/>
              </a:rPr>
              <a:t>http://www.human-nervous-system.com/</a:t>
            </a:r>
            <a:endParaRPr lang="en-US" dirty="0"/>
          </a:p>
        </p:txBody>
      </p:sp>
    </p:spTree>
    <p:extLst>
      <p:ext uri="{BB962C8B-B14F-4D97-AF65-F5344CB8AC3E}">
        <p14:creationId xmlns:p14="http://schemas.microsoft.com/office/powerpoint/2010/main" val="1436285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itchFamily="18" charset="0"/>
                <a:cs typeface="Times New Roman" pitchFamily="18" charset="0"/>
              </a:rPr>
              <a:t>Large Intestine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0" y="1828800"/>
            <a:ext cx="4114800" cy="4297363"/>
          </a:xfrm>
        </p:spPr>
        <p:txBody>
          <a:bodyPr>
            <a:normAutofit fontScale="92500" lnSpcReduction="10000"/>
          </a:bodyPr>
          <a:lstStyle/>
          <a:p>
            <a:r>
              <a:rPr lang="en-US" sz="2400" dirty="0" smtClean="0">
                <a:latin typeface="Times New Roman" pitchFamily="18" charset="0"/>
                <a:cs typeface="Times New Roman" pitchFamily="18" charset="0"/>
              </a:rPr>
              <a:t>Also called the “colon”</a:t>
            </a:r>
          </a:p>
          <a:p>
            <a:r>
              <a:rPr lang="en-US" sz="2400" dirty="0" smtClean="0">
                <a:latin typeface="Times New Roman" pitchFamily="18" charset="0"/>
                <a:cs typeface="Times New Roman" pitchFamily="18" charset="0"/>
              </a:rPr>
              <a:t>Average: 6 feet long (</a:t>
            </a:r>
            <a:r>
              <a:rPr lang="en-US" sz="2400" dirty="0">
                <a:latin typeface="Times New Roman" pitchFamily="18" charset="0"/>
                <a:cs typeface="Times New Roman" pitchFamily="18" charset="0"/>
                <a:hlinkClick r:id="rId2"/>
              </a:rPr>
              <a:t>http://</a:t>
            </a:r>
            <a:r>
              <a:rPr lang="en-US" sz="2400" dirty="0" smtClean="0">
                <a:latin typeface="Times New Roman" pitchFamily="18" charset="0"/>
                <a:cs typeface="Times New Roman" pitchFamily="18" charset="0"/>
                <a:hlinkClick r:id="rId2"/>
              </a:rPr>
              <a:t>my.clevelandclinic.org/anatomy/digestive_system/hic_the_structure_and_function_of_the_digestive_system.aspx</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Divided into Ascending (right) colon, Transverse (across) colon, and Descending (left) colon</a:t>
            </a:r>
          </a:p>
          <a:p>
            <a:r>
              <a:rPr lang="en-US" sz="2400" dirty="0" smtClean="0">
                <a:latin typeface="Times New Roman" pitchFamily="18" charset="0"/>
                <a:cs typeface="Times New Roman" pitchFamily="18" charset="0"/>
              </a:rPr>
              <a:t>Responsible for processing waste to be removed from the body</a:t>
            </a:r>
            <a:endParaRPr lang="en-US" sz="2400" dirty="0">
              <a:latin typeface="Times New Roman" pitchFamily="18" charset="0"/>
              <a:cs typeface="Times New Roman" pitchFamily="18" charset="0"/>
            </a:endParaRPr>
          </a:p>
        </p:txBody>
      </p:sp>
      <p:pic>
        <p:nvPicPr>
          <p:cNvPr id="6146" name="Picture 2" descr="http://www.nlm.nih.gov/medlineplus/ency/images/ency/fullsize/19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5410200"/>
            <a:ext cx="3352800" cy="646331"/>
          </a:xfrm>
          <a:prstGeom prst="rect">
            <a:avLst/>
          </a:prstGeom>
          <a:noFill/>
        </p:spPr>
        <p:txBody>
          <a:bodyPr wrap="square" rtlCol="0">
            <a:spAutoFit/>
          </a:bodyPr>
          <a:lstStyle/>
          <a:p>
            <a:r>
              <a:rPr lang="en-US" dirty="0">
                <a:hlinkClick r:id="rId4"/>
              </a:rPr>
              <a:t>http://www.umm.edu/imagepages/19220.htm</a:t>
            </a:r>
            <a:endParaRPr lang="en-US" dirty="0"/>
          </a:p>
        </p:txBody>
      </p:sp>
    </p:spTree>
    <p:extLst>
      <p:ext uri="{BB962C8B-B14F-4D97-AF65-F5344CB8AC3E}">
        <p14:creationId xmlns:p14="http://schemas.microsoft.com/office/powerpoint/2010/main" val="2398627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dirty="0" smtClean="0">
                <a:latin typeface="Times New Roman" pitchFamily="18" charset="0"/>
                <a:cs typeface="Times New Roman" pitchFamily="18" charset="0"/>
              </a:rPr>
              <a:t>Central Nervous System and Peripheral Nervous System</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4754563"/>
          </a:xfrm>
        </p:spPr>
        <p:txBody>
          <a:bodyPr>
            <a:normAutofit fontScale="92500"/>
          </a:bodyPr>
          <a:lstStyle/>
          <a:p>
            <a:r>
              <a:rPr lang="en-US" sz="2200" dirty="0" smtClean="0">
                <a:latin typeface="Times New Roman" pitchFamily="18" charset="0"/>
                <a:cs typeface="Times New Roman" pitchFamily="18" charset="0"/>
              </a:rPr>
              <a:t>The central nervous system is the part of the nervous system that receives information and coordinate responses. It contains the brain and the spinal cord.</a:t>
            </a:r>
          </a:p>
          <a:p>
            <a:r>
              <a:rPr lang="en-US" sz="2200" dirty="0" smtClean="0">
                <a:latin typeface="Times New Roman" pitchFamily="18" charset="0"/>
                <a:cs typeface="Times New Roman" pitchFamily="18" charset="0"/>
              </a:rPr>
              <a:t>The peripheral nervous system connects the central nervous system to the limbs and organs. It consists of the nerves and ganglia outside of the central nervous system.</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http://users.rcn.com/jkimball.ma.ultranet/BiologyPages/P/PNS.html</a:t>
            </a:r>
            <a:endParaRPr lang="en-US" sz="2200" dirty="0">
              <a:latin typeface="Times New Roman" pitchFamily="18" charset="0"/>
              <a:cs typeface="Times New Roman" pitchFamily="18" charset="0"/>
            </a:endParaRPr>
          </a:p>
        </p:txBody>
      </p:sp>
      <p:pic>
        <p:nvPicPr>
          <p:cNvPr id="4098" name="Picture 2" descr="http://www.umm.edu/graphics/images/en/86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18570"/>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6800" y="4800600"/>
            <a:ext cx="4114800" cy="646331"/>
          </a:xfrm>
          <a:prstGeom prst="rect">
            <a:avLst/>
          </a:prstGeom>
          <a:noFill/>
        </p:spPr>
        <p:txBody>
          <a:bodyPr wrap="square" rtlCol="0">
            <a:spAutoFit/>
          </a:bodyPr>
          <a:lstStyle/>
          <a:p>
            <a:r>
              <a:rPr lang="en-US" dirty="0">
                <a:hlinkClick r:id="rId4"/>
              </a:rPr>
              <a:t>http://www.umm.edu/imagepages/8679.htm</a:t>
            </a:r>
            <a:endParaRPr lang="en-US" dirty="0"/>
          </a:p>
        </p:txBody>
      </p:sp>
    </p:spTree>
    <p:extLst>
      <p:ext uri="{BB962C8B-B14F-4D97-AF65-F5344CB8AC3E}">
        <p14:creationId xmlns:p14="http://schemas.microsoft.com/office/powerpoint/2010/main" val="14362853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Neuron</a:t>
            </a:r>
            <a:endParaRPr lang="en-US" sz="3200" dirty="0">
              <a:latin typeface="Times New Roman" pitchFamily="18" charset="0"/>
              <a:cs typeface="Times New Roman" pitchFamily="18" charset="0"/>
            </a:endParaRPr>
          </a:p>
        </p:txBody>
      </p:sp>
      <p:pic>
        <p:nvPicPr>
          <p:cNvPr id="8194" name="Picture 2" descr="C:\Users\Jeff Zhang\Desktop\rsz_ap_bio_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196" y="1347216"/>
            <a:ext cx="3721608" cy="4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0321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Reflex arc</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5410200"/>
          </a:xfrm>
        </p:spPr>
        <p:txBody>
          <a:bodyPr>
            <a:noAutofit/>
          </a:bodyPr>
          <a:lstStyle/>
          <a:p>
            <a:r>
              <a:rPr lang="en-US" sz="1800" dirty="0" smtClean="0">
                <a:latin typeface="Times New Roman" pitchFamily="18" charset="0"/>
                <a:cs typeface="Times New Roman" pitchFamily="18" charset="0"/>
              </a:rPr>
              <a:t>A sensation is felt through the activation of a receptor and the sensory neuron relays signals to the brain</a:t>
            </a:r>
          </a:p>
          <a:p>
            <a:r>
              <a:rPr lang="en-US" sz="1800" dirty="0" smtClean="0">
                <a:latin typeface="Times New Roman" pitchFamily="18" charset="0"/>
                <a:cs typeface="Times New Roman" pitchFamily="18" charset="0"/>
              </a:rPr>
              <a:t>This signal is transported from the Peripheral Nervous System to the Central Nervous System and the brain</a:t>
            </a:r>
          </a:p>
          <a:p>
            <a:r>
              <a:rPr lang="en-US" sz="1800" dirty="0" smtClean="0">
                <a:latin typeface="Times New Roman" pitchFamily="18" charset="0"/>
                <a:cs typeface="Times New Roman" pitchFamily="18" charset="0"/>
              </a:rPr>
              <a:t>The brain responds by sending a signal from the CNS back to the PNS </a:t>
            </a:r>
          </a:p>
          <a:p>
            <a:r>
              <a:rPr lang="en-US" sz="1800" dirty="0" smtClean="0">
                <a:latin typeface="Times New Roman" pitchFamily="18" charset="0"/>
                <a:cs typeface="Times New Roman" pitchFamily="18" charset="0"/>
              </a:rPr>
              <a:t>This signal activates a motor neuron that causes the body to respond to the sensation</a:t>
            </a:r>
          </a:p>
          <a:p>
            <a:pPr marL="0" indent="0">
              <a:buNone/>
            </a:pP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hlinkClick r:id="rId2"/>
              </a:rPr>
              <a:t>http://virtual.yosemite.cc.ca.us/rdroual/Lecture%20Notes/Unit%205/chapters_14_and_17%20spinal%20cord%20with%20figures.htm</a:t>
            </a:r>
            <a:endParaRPr lang="en-US" sz="1800" dirty="0">
              <a:latin typeface="Times New Roman" pitchFamily="18" charset="0"/>
              <a:cs typeface="Times New Roman" pitchFamily="18" charset="0"/>
            </a:endParaRPr>
          </a:p>
        </p:txBody>
      </p:sp>
      <p:pic>
        <p:nvPicPr>
          <p:cNvPr id="9218" name="Picture 2" descr="C:\Users\Jeff Zhang\Desktop\rsz_ap_bio_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3598164" cy="315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03211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Major Parts of the Brain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4114800" cy="4754563"/>
          </a:xfrm>
        </p:spPr>
        <p:txBody>
          <a:bodyPr>
            <a:noAutofit/>
          </a:bodyPr>
          <a:lstStyle/>
          <a:p>
            <a:r>
              <a:rPr lang="en-US" sz="1700" dirty="0" smtClean="0">
                <a:latin typeface="Times New Roman" pitchFamily="18" charset="0"/>
                <a:cs typeface="Times New Roman" pitchFamily="18" charset="0"/>
              </a:rPr>
              <a:t>Cerebral Hemispheres perform high level functions such as thought, judgment, motion, interpretation, memory, and recognition.</a:t>
            </a:r>
          </a:p>
          <a:p>
            <a:r>
              <a:rPr lang="en-US" sz="1700" dirty="0" smtClean="0">
                <a:latin typeface="Times New Roman" pitchFamily="18" charset="0"/>
                <a:cs typeface="Times New Roman" pitchFamily="18" charset="0"/>
              </a:rPr>
              <a:t>Diencephalon process sensory and motor information and relay it to the cerebrum. This region also contains the hypothalamus, which regulates involuntary functions, and the pituitary gland, which secretes hormones.</a:t>
            </a:r>
          </a:p>
          <a:p>
            <a:r>
              <a:rPr lang="en-US" sz="1700" dirty="0" smtClean="0">
                <a:latin typeface="Times New Roman" pitchFamily="18" charset="0"/>
                <a:cs typeface="Times New Roman" pitchFamily="18" charset="0"/>
              </a:rPr>
              <a:t>Brain stem controls reflexes and helps the cerebrum communicate with the cerebellum. It contains the medulla oblongata which controls heart rate, blood pressure, and breathing.</a:t>
            </a:r>
          </a:p>
          <a:p>
            <a:r>
              <a:rPr lang="en-US" sz="1700" dirty="0" smtClean="0">
                <a:latin typeface="Times New Roman" pitchFamily="18" charset="0"/>
                <a:cs typeface="Times New Roman" pitchFamily="18" charset="0"/>
              </a:rPr>
              <a:t>Cerebellum coordinates movement, balance, and coordination.</a:t>
            </a:r>
          </a:p>
          <a:p>
            <a:endParaRPr lang="en-US" sz="1700" dirty="0">
              <a:latin typeface="Times New Roman" pitchFamily="18" charset="0"/>
              <a:cs typeface="Times New Roman" pitchFamily="18" charset="0"/>
            </a:endParaRPr>
          </a:p>
          <a:p>
            <a:pPr marL="0" indent="0">
              <a:buNone/>
            </a:pPr>
            <a:r>
              <a:rPr lang="en-US" sz="1700" dirty="0">
                <a:latin typeface="Times New Roman" pitchFamily="18" charset="0"/>
                <a:cs typeface="Times New Roman" pitchFamily="18" charset="0"/>
                <a:hlinkClick r:id="rId2"/>
              </a:rPr>
              <a:t>http://www.getbodysmart.com/ap/nervoussystem/cns/brain/adultorganization/tutorial.html</a:t>
            </a:r>
            <a:endParaRPr lang="en-US" sz="1700" dirty="0">
              <a:latin typeface="Times New Roman" pitchFamily="18" charset="0"/>
              <a:cs typeface="Times New Roman" pitchFamily="18" charset="0"/>
            </a:endParaRPr>
          </a:p>
        </p:txBody>
      </p:sp>
      <p:pic>
        <p:nvPicPr>
          <p:cNvPr id="12290" name="Picture 2" descr="C:\Users\Jeff Zhang\Desktop\rsz_ap_bio_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05000"/>
            <a:ext cx="3758184" cy="350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03211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Nerve Impulses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153400" cy="4800600"/>
          </a:xfrm>
        </p:spPr>
        <p:txBody>
          <a:bodyPr>
            <a:normAutofit fontScale="92500" lnSpcReduction="10000"/>
          </a:bodyPr>
          <a:lstStyle/>
          <a:p>
            <a:r>
              <a:rPr lang="en-US" sz="2200" dirty="0" smtClean="0">
                <a:latin typeface="Times New Roman" pitchFamily="18" charset="0"/>
                <a:cs typeface="Times New Roman" pitchFamily="18" charset="0"/>
              </a:rPr>
              <a:t>The neuron begins with a concentration of Na+ ions outside of a neuron’s membrane and K+ ions on the inside. Pumps along the membrane create this polarized membrane potential. This state is known as the resting potential.</a:t>
            </a:r>
          </a:p>
          <a:p>
            <a:r>
              <a:rPr lang="en-US" sz="2200" dirty="0" smtClean="0">
                <a:latin typeface="Times New Roman" pitchFamily="18" charset="0"/>
                <a:cs typeface="Times New Roman" pitchFamily="18" charset="0"/>
              </a:rPr>
              <a:t>When a stimulus reaches a resting neuron, the ion channels open along the action potential and Na+ ions rush inside the neuron and the region becomes depolarized. This, however, only occurs if the stimulus is able to exceed a threshold level and cause the channels to open. </a:t>
            </a:r>
          </a:p>
          <a:p>
            <a:r>
              <a:rPr lang="en-US" sz="2200" dirty="0" smtClean="0">
                <a:latin typeface="Times New Roman" pitchFamily="18" charset="0"/>
                <a:cs typeface="Times New Roman" pitchFamily="18" charset="0"/>
              </a:rPr>
              <a:t>The ion channels begin allowing K+ ions to go outside to accommodate the Na+ ions inside. This causes the region to become repolarized. </a:t>
            </a:r>
          </a:p>
          <a:p>
            <a:r>
              <a:rPr lang="en-US" sz="2200" dirty="0" smtClean="0">
                <a:latin typeface="Times New Roman" pitchFamily="18" charset="0"/>
                <a:cs typeface="Times New Roman" pitchFamily="18" charset="0"/>
              </a:rPr>
              <a:t>The refractory period begins as ion channels pump K+ ions back inside and Na+ ions outside. During this period, the neuron can’t respond to any stimuli and no action potential occurs. </a:t>
            </a:r>
          </a:p>
          <a:p>
            <a:endParaRPr lang="en-US" sz="2200" dirty="0" smtClean="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http://www.dummies.com/how-to/content/understanding-the-transmission-of-nerve-impulses.html</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4080321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Neurotransmitters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4754563"/>
          </a:xfrm>
        </p:spPr>
        <p:txBody>
          <a:bodyPr>
            <a:normAutofit/>
          </a:bodyPr>
          <a:lstStyle/>
          <a:p>
            <a:r>
              <a:rPr lang="en-US" sz="2200" dirty="0" smtClean="0">
                <a:latin typeface="Times New Roman" pitchFamily="18" charset="0"/>
                <a:cs typeface="Times New Roman" pitchFamily="18" charset="0"/>
              </a:rPr>
              <a:t>Neurotransmitters are chemicals that transmit signals from one neuron to the next across synapses.</a:t>
            </a:r>
          </a:p>
          <a:p>
            <a:r>
              <a:rPr lang="en-US" sz="2200" dirty="0" smtClean="0">
                <a:latin typeface="Times New Roman" pitchFamily="18" charset="0"/>
                <a:cs typeface="Times New Roman" pitchFamily="18" charset="0"/>
              </a:rPr>
              <a:t>Axon terminals release neurotransmitters from a pump that is received by receptors on the dendrites of another neuron.</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http://webspace.ship.edu/cgboer/genpsyneurotransmitters.html</a:t>
            </a:r>
            <a:endParaRPr lang="en-US" sz="2200" dirty="0">
              <a:latin typeface="Times New Roman" pitchFamily="18" charset="0"/>
              <a:cs typeface="Times New Roman" pitchFamily="18" charset="0"/>
            </a:endParaRPr>
          </a:p>
        </p:txBody>
      </p:sp>
      <p:pic>
        <p:nvPicPr>
          <p:cNvPr id="5122" name="Picture 2" descr="File:Synapse Illustration unlabeled.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76400"/>
            <a:ext cx="3810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4724400"/>
            <a:ext cx="4191000" cy="923330"/>
          </a:xfrm>
          <a:prstGeom prst="rect">
            <a:avLst/>
          </a:prstGeom>
          <a:noFill/>
        </p:spPr>
        <p:txBody>
          <a:bodyPr wrap="square" rtlCol="0">
            <a:spAutoFit/>
          </a:bodyPr>
          <a:lstStyle/>
          <a:p>
            <a:r>
              <a:rPr lang="en-US" dirty="0">
                <a:hlinkClick r:id="rId4"/>
              </a:rPr>
              <a:t>http://upload.wikimedia.org/wikipedia/commons/1/1b/Synapse_Illustration_unlabeled.svg</a:t>
            </a:r>
            <a:endParaRPr lang="en-US" dirty="0"/>
          </a:p>
        </p:txBody>
      </p:sp>
    </p:spTree>
    <p:extLst>
      <p:ext uri="{BB962C8B-B14F-4D97-AF65-F5344CB8AC3E}">
        <p14:creationId xmlns:p14="http://schemas.microsoft.com/office/powerpoint/2010/main" val="34080321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Huntington’s Disease</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4114800" cy="4754563"/>
          </a:xfrm>
        </p:spPr>
        <p:txBody>
          <a:bodyPr>
            <a:normAutofit fontScale="92500" lnSpcReduction="20000"/>
          </a:bodyPr>
          <a:lstStyle/>
          <a:p>
            <a:r>
              <a:rPr lang="en-US" sz="2200" dirty="0" smtClean="0">
                <a:latin typeface="Times New Roman" pitchFamily="18" charset="0"/>
                <a:cs typeface="Times New Roman" pitchFamily="18" charset="0"/>
              </a:rPr>
              <a:t>Huntington’s Disease is a hereditary disease that causes nerve cells to degenerate</a:t>
            </a:r>
          </a:p>
          <a:p>
            <a:r>
              <a:rPr lang="en-US" sz="2200" dirty="0" smtClean="0">
                <a:latin typeface="Times New Roman" pitchFamily="18" charset="0"/>
                <a:cs typeface="Times New Roman" pitchFamily="18" charset="0"/>
              </a:rPr>
              <a:t>Symptoms include changes in behavior, irritability, forgetfulness, paranoia, loss of judgment and speech impairments</a:t>
            </a:r>
          </a:p>
          <a:p>
            <a:r>
              <a:rPr lang="en-US" sz="2200" dirty="0" smtClean="0">
                <a:latin typeface="Times New Roman" pitchFamily="18" charset="0"/>
                <a:cs typeface="Times New Roman" pitchFamily="18" charset="0"/>
              </a:rPr>
              <a:t>Prevalence is about 1 in 10,000 people</a:t>
            </a:r>
          </a:p>
          <a:p>
            <a:r>
              <a:rPr lang="en-US" sz="2200" dirty="0" smtClean="0">
                <a:latin typeface="Times New Roman" pitchFamily="18" charset="0"/>
                <a:cs typeface="Times New Roman" pitchFamily="18" charset="0"/>
              </a:rPr>
              <a:t>There is no cure. Treatment is only to slow the disease. Dopamine blockers and certain drugs control behavior and may slow degeneration of gray tissue.</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hlinkClick r:id="rId2"/>
              </a:rPr>
              <a:t>http://www.ncbi.nlm.nih.gov/pubmedhealth/PMH0001775/</a:t>
            </a:r>
            <a:endParaRPr lang="en-US" sz="2200" dirty="0">
              <a:latin typeface="Times New Roman" pitchFamily="18" charset="0"/>
              <a:cs typeface="Times New Roman" pitchFamily="18" charset="0"/>
            </a:endParaRPr>
          </a:p>
        </p:txBody>
      </p:sp>
      <p:pic>
        <p:nvPicPr>
          <p:cNvPr id="6146" name="Picture 2" descr="http://pet.radiology.uiowa.edu/webpage/research/casestudies/Huntingt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200"/>
            <a:ext cx="3371850" cy="3209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4800600"/>
            <a:ext cx="3810000" cy="923330"/>
          </a:xfrm>
          <a:prstGeom prst="rect">
            <a:avLst/>
          </a:prstGeom>
          <a:noFill/>
        </p:spPr>
        <p:txBody>
          <a:bodyPr wrap="square" rtlCol="0">
            <a:spAutoFit/>
          </a:bodyPr>
          <a:lstStyle/>
          <a:p>
            <a:r>
              <a:rPr lang="en-US" dirty="0">
                <a:hlinkClick r:id="rId4"/>
              </a:rPr>
              <a:t>http://pet.radiology.uiowa.edu/webpage/research/casestudies/brainhuntingtonsdisease.html</a:t>
            </a:r>
            <a:endParaRPr lang="en-US" dirty="0"/>
          </a:p>
        </p:txBody>
      </p:sp>
    </p:spTree>
    <p:extLst>
      <p:ext uri="{BB962C8B-B14F-4D97-AF65-F5344CB8AC3E}">
        <p14:creationId xmlns:p14="http://schemas.microsoft.com/office/powerpoint/2010/main" val="340803211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Times New Roman" pitchFamily="18" charset="0"/>
                <a:cs typeface="Times New Roman" pitchFamily="18" charset="0"/>
              </a:rPr>
              <a:t>Multiple Sclerosis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65237"/>
            <a:ext cx="4114800" cy="4754563"/>
          </a:xfrm>
        </p:spPr>
        <p:txBody>
          <a:bodyPr>
            <a:noAutofit/>
          </a:bodyPr>
          <a:lstStyle/>
          <a:p>
            <a:r>
              <a:rPr lang="en-US" sz="1800" dirty="0" smtClean="0">
                <a:latin typeface="Times New Roman" pitchFamily="18" charset="0"/>
                <a:cs typeface="Times New Roman" pitchFamily="18" charset="0"/>
              </a:rPr>
              <a:t>Multiple sclerosis is an autoimmune disease tha</a:t>
            </a:r>
            <a:r>
              <a:rPr lang="en-US" sz="1800" dirty="0" smtClean="0">
                <a:latin typeface="Times New Roman" pitchFamily="18" charset="0"/>
                <a:cs typeface="Times New Roman" pitchFamily="18" charset="0"/>
              </a:rPr>
              <a:t>t affects the brain and spinal cord. </a:t>
            </a:r>
          </a:p>
          <a:p>
            <a:r>
              <a:rPr lang="en-US" sz="1800" dirty="0" smtClean="0">
                <a:latin typeface="Times New Roman" pitchFamily="18" charset="0"/>
                <a:cs typeface="Times New Roman" pitchFamily="18" charset="0"/>
              </a:rPr>
              <a:t>Immune system cells attack the myelin sheath that protects nerve cells. As nerve cells are damaged, nerve signals may slow down or stop.</a:t>
            </a:r>
          </a:p>
          <a:p>
            <a:r>
              <a:rPr lang="en-US" sz="1800" dirty="0" smtClean="0">
                <a:latin typeface="Times New Roman" pitchFamily="18" charset="0"/>
                <a:cs typeface="Times New Roman" pitchFamily="18" charset="0"/>
              </a:rPr>
              <a:t>Symptoms include spasms, trouble moving, eye problems, pain, and slurred speech.</a:t>
            </a:r>
          </a:p>
          <a:p>
            <a:r>
              <a:rPr lang="en-US" sz="1800" dirty="0" smtClean="0">
                <a:latin typeface="Times New Roman" pitchFamily="18" charset="0"/>
                <a:cs typeface="Times New Roman" pitchFamily="18" charset="0"/>
              </a:rPr>
              <a:t>Incidence is about 0.1% in the United States</a:t>
            </a:r>
          </a:p>
          <a:p>
            <a:r>
              <a:rPr lang="en-US" sz="1800" dirty="0" smtClean="0">
                <a:latin typeface="Times New Roman" pitchFamily="18" charset="0"/>
                <a:cs typeface="Times New Roman" pitchFamily="18" charset="0"/>
              </a:rPr>
              <a:t>There is no cure. Therapy can help slow the disease and regain speech and coordination.</a:t>
            </a:r>
          </a:p>
          <a:p>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hlinkClick r:id="rId2"/>
              </a:rPr>
              <a:t>http://www.ncbi.nlm.nih.gov/pubmedhealth/PMH0001747/</a:t>
            </a:r>
            <a:endParaRPr lang="en-US" sz="1800" dirty="0">
              <a:latin typeface="Times New Roman" pitchFamily="18" charset="0"/>
              <a:cs typeface="Times New Roman" pitchFamily="18" charset="0"/>
            </a:endParaRPr>
          </a:p>
        </p:txBody>
      </p:sp>
      <p:pic>
        <p:nvPicPr>
          <p:cNvPr id="7170" name="Picture 2" descr="http://www.life-in-spite-of-ms.com/images/multiple_sler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5000"/>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6800" y="5486400"/>
            <a:ext cx="4114800" cy="646331"/>
          </a:xfrm>
          <a:prstGeom prst="rect">
            <a:avLst/>
          </a:prstGeom>
          <a:noFill/>
        </p:spPr>
        <p:txBody>
          <a:bodyPr wrap="square" rtlCol="0">
            <a:spAutoFit/>
          </a:bodyPr>
          <a:lstStyle/>
          <a:p>
            <a:r>
              <a:rPr lang="en-US" dirty="0">
                <a:hlinkClick r:id="rId4"/>
              </a:rPr>
              <a:t>http://www.life-in-spite-of-ms.com/multiplesclerosispictures.html</a:t>
            </a:r>
            <a:endParaRPr lang="en-US" dirty="0"/>
          </a:p>
        </p:txBody>
      </p:sp>
    </p:spTree>
    <p:extLst>
      <p:ext uri="{BB962C8B-B14F-4D97-AF65-F5344CB8AC3E}">
        <p14:creationId xmlns:p14="http://schemas.microsoft.com/office/powerpoint/2010/main" val="1436285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TotalTime>
  <Words>5664</Words>
  <Application>Microsoft Office PowerPoint</Application>
  <PresentationFormat>On-screen Show (4:3)</PresentationFormat>
  <Paragraphs>619</Paragraphs>
  <Slides>97</Slides>
  <Notes>1</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AP Biology Human Body Systems Project</vt:lpstr>
      <vt:lpstr>Table of Contents</vt:lpstr>
      <vt:lpstr>Digestive System</vt:lpstr>
      <vt:lpstr>Mouth</vt:lpstr>
      <vt:lpstr>Pharynx</vt:lpstr>
      <vt:lpstr>Esophagus</vt:lpstr>
      <vt:lpstr>Stomach</vt:lpstr>
      <vt:lpstr>Small Intestine</vt:lpstr>
      <vt:lpstr>Large Intestine</vt:lpstr>
      <vt:lpstr>Rectum</vt:lpstr>
      <vt:lpstr>Anus</vt:lpstr>
      <vt:lpstr>Salivary Glands</vt:lpstr>
      <vt:lpstr>Liver</vt:lpstr>
      <vt:lpstr>Pancreas</vt:lpstr>
      <vt:lpstr>Gallbladder</vt:lpstr>
      <vt:lpstr>Sphincters</vt:lpstr>
      <vt:lpstr>PowerPoint Presentation</vt:lpstr>
      <vt:lpstr>Digestion of Large Molecules</vt:lpstr>
      <vt:lpstr>Role of Enzymes</vt:lpstr>
      <vt:lpstr>PowerPoint Presentation</vt:lpstr>
      <vt:lpstr>Digestion of Carbohydrates, Proteins, and Lipids</vt:lpstr>
      <vt:lpstr>Ulcers</vt:lpstr>
      <vt:lpstr>Gallstones</vt:lpstr>
      <vt:lpstr>Circulatory System</vt:lpstr>
      <vt:lpstr>Structure and function of blood vessels</vt:lpstr>
      <vt:lpstr>Route of Blood</vt:lpstr>
      <vt:lpstr>Composition of blood</vt:lpstr>
      <vt:lpstr>Erythrocytes</vt:lpstr>
      <vt:lpstr>Open and closed circulatory systems</vt:lpstr>
      <vt:lpstr>Fish circulatory system</vt:lpstr>
      <vt:lpstr>Amphibian circulatory system</vt:lpstr>
      <vt:lpstr>Reptile circulatory system</vt:lpstr>
      <vt:lpstr>Mammal circulatory system</vt:lpstr>
      <vt:lpstr>Bird circulatory system</vt:lpstr>
      <vt:lpstr>Atherosclerosis</vt:lpstr>
      <vt:lpstr>Hypertension</vt:lpstr>
      <vt:lpstr>Respiratory System</vt:lpstr>
      <vt:lpstr>Alveoli</vt:lpstr>
      <vt:lpstr>Carbon Dioxide and Oxygen</vt:lpstr>
      <vt:lpstr>Inhalation and Exhalation</vt:lpstr>
      <vt:lpstr>Asthma</vt:lpstr>
      <vt:lpstr>Tuberculosis</vt:lpstr>
      <vt:lpstr>Immune System</vt:lpstr>
      <vt:lpstr>Major Organs</vt:lpstr>
      <vt:lpstr>Recognition of Pathogens</vt:lpstr>
      <vt:lpstr>PowerPoint Presentation</vt:lpstr>
      <vt:lpstr>PowerPoint Presentation</vt:lpstr>
      <vt:lpstr>PowerPoint Presentation</vt:lpstr>
      <vt:lpstr>B and T Lymphocytes</vt:lpstr>
      <vt:lpstr>Antibiotics</vt:lpstr>
      <vt:lpstr>Autoimmune Disease</vt:lpstr>
      <vt:lpstr>HIV/AIDS</vt:lpstr>
      <vt:lpstr>Excretory System</vt:lpstr>
      <vt:lpstr>Nitrogenous Wastes</vt:lpstr>
      <vt:lpstr>Nephron</vt:lpstr>
      <vt:lpstr>Proteinuria</vt:lpstr>
      <vt:lpstr>Kidney Disease</vt:lpstr>
      <vt:lpstr>Muscular System</vt:lpstr>
      <vt:lpstr>The Three Types of Muscle Tissue</vt:lpstr>
      <vt:lpstr>Skeletal Muscle Contraction</vt:lpstr>
      <vt:lpstr>Muscular Dystrophy</vt:lpstr>
      <vt:lpstr>Myasthenia gravis</vt:lpstr>
      <vt:lpstr>Skeletal System</vt:lpstr>
      <vt:lpstr>Human Movement</vt:lpstr>
      <vt:lpstr>Hydrostatic Skeleton</vt:lpstr>
      <vt:lpstr>Exoskeleton</vt:lpstr>
      <vt:lpstr>Endoskeleton</vt:lpstr>
      <vt:lpstr>Osteoporosis</vt:lpstr>
      <vt:lpstr>Arthritis</vt:lpstr>
      <vt:lpstr>Senses System</vt:lpstr>
      <vt:lpstr>Sensory Receptors</vt:lpstr>
      <vt:lpstr>Rhodopsin</vt:lpstr>
      <vt:lpstr>Endocrine System</vt:lpstr>
      <vt:lpstr>Homeostasis</vt:lpstr>
      <vt:lpstr>Negative Feedback</vt:lpstr>
      <vt:lpstr>Endocrine Glands</vt:lpstr>
      <vt:lpstr>Type I and Type II Diabetes</vt:lpstr>
      <vt:lpstr>Hyperthyroidism</vt:lpstr>
      <vt:lpstr>Reproductive System</vt:lpstr>
      <vt:lpstr>Sexual Reproduction vs. Asexual Reproduction</vt:lpstr>
      <vt:lpstr>Spermatogenesis</vt:lpstr>
      <vt:lpstr>Oogenesis</vt:lpstr>
      <vt:lpstr>Menstrual cycle vs. Estrous cycle</vt:lpstr>
      <vt:lpstr>Menstrual cycle</vt:lpstr>
      <vt:lpstr>Development</vt:lpstr>
      <vt:lpstr>Germ Layers</vt:lpstr>
      <vt:lpstr>Gonorrhea</vt:lpstr>
      <vt:lpstr>Syphilis</vt:lpstr>
      <vt:lpstr>Nervous System</vt:lpstr>
      <vt:lpstr>Central Nervous System and Peripheral Nervous System</vt:lpstr>
      <vt:lpstr>Neuron</vt:lpstr>
      <vt:lpstr>Reflex arc</vt:lpstr>
      <vt:lpstr>Major Parts of the Brain</vt:lpstr>
      <vt:lpstr>Nerve Impulses</vt:lpstr>
      <vt:lpstr>Neurotransmitters</vt:lpstr>
      <vt:lpstr>Huntington’s Disease</vt:lpstr>
      <vt:lpstr>Multiple Sclerosis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Biology Human Body Systems Project</dc:title>
  <dc:creator>Jeff Zhang</dc:creator>
  <cp:lastModifiedBy>Jeff Zhang</cp:lastModifiedBy>
  <cp:revision>91</cp:revision>
  <dcterms:created xsi:type="dcterms:W3CDTF">2012-02-27T02:53:13Z</dcterms:created>
  <dcterms:modified xsi:type="dcterms:W3CDTF">2012-04-26T04:58:57Z</dcterms:modified>
</cp:coreProperties>
</file>