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2" r:id="rId5"/>
    <p:sldId id="261" r:id="rId6"/>
    <p:sldId id="260" r:id="rId7"/>
    <p:sldId id="263" r:id="rId8"/>
    <p:sldId id="264" r:id="rId9"/>
    <p:sldId id="265"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79" autoAdjust="0"/>
    <p:restoredTop sz="94660"/>
  </p:normalViewPr>
  <p:slideViewPr>
    <p:cSldViewPr>
      <p:cViewPr varScale="1">
        <p:scale>
          <a:sx n="102" d="100"/>
          <a:sy n="102" d="100"/>
        </p:scale>
        <p:origin x="-17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B86E02-C882-45EB-A81B-D95857F01239}" type="datetimeFigureOut">
              <a:rPr lang="en-US" smtClean="0"/>
              <a:pPr/>
              <a:t>4/20/2012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6F83BF-70EF-416D-A0E4-E41CF0537AC5}" type="slidenum">
              <a:rPr lang="en-US" smtClean="0"/>
              <a:pPr/>
              <a:t>‹#›</a:t>
            </a:fld>
            <a:endParaRPr lang="en-US"/>
          </a:p>
        </p:txBody>
      </p:sp>
    </p:spTree>
    <p:extLst>
      <p:ext uri="{BB962C8B-B14F-4D97-AF65-F5344CB8AC3E}">
        <p14:creationId xmlns:p14="http://schemas.microsoft.com/office/powerpoint/2010/main" xmlns="" val="376044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6F83BF-70EF-416D-A0E4-E41CF0537AC5}" type="slidenum">
              <a:rPr lang="en-US" smtClean="0"/>
              <a:pPr/>
              <a:t>7</a:t>
            </a:fld>
            <a:endParaRPr lang="en-US"/>
          </a:p>
        </p:txBody>
      </p:sp>
    </p:spTree>
    <p:extLst>
      <p:ext uri="{BB962C8B-B14F-4D97-AF65-F5344CB8AC3E}">
        <p14:creationId xmlns:p14="http://schemas.microsoft.com/office/powerpoint/2010/main" xmlns="" val="1702874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7A613A-13CF-4A31-AD9D-FCE976C49127}" type="datetimeFigureOut">
              <a:rPr lang="en-US" smtClean="0"/>
              <a:pPr/>
              <a:t>4/20/2012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72874-1B0D-482F-A487-B01164E0E79A}" type="slidenum">
              <a:rPr lang="en-US" smtClean="0"/>
              <a:pPr/>
              <a:t>‹#›</a:t>
            </a:fld>
            <a:endParaRPr lang="en-US"/>
          </a:p>
        </p:txBody>
      </p:sp>
    </p:spTree>
    <p:extLst>
      <p:ext uri="{BB962C8B-B14F-4D97-AF65-F5344CB8AC3E}">
        <p14:creationId xmlns:p14="http://schemas.microsoft.com/office/powerpoint/2010/main" xmlns="" val="3054085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7A613A-13CF-4A31-AD9D-FCE976C49127}" type="datetimeFigureOut">
              <a:rPr lang="en-US" smtClean="0"/>
              <a:pPr/>
              <a:t>4/20/2012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72874-1B0D-482F-A487-B01164E0E79A}" type="slidenum">
              <a:rPr lang="en-US" smtClean="0"/>
              <a:pPr/>
              <a:t>‹#›</a:t>
            </a:fld>
            <a:endParaRPr lang="en-US"/>
          </a:p>
        </p:txBody>
      </p:sp>
    </p:spTree>
    <p:extLst>
      <p:ext uri="{BB962C8B-B14F-4D97-AF65-F5344CB8AC3E}">
        <p14:creationId xmlns:p14="http://schemas.microsoft.com/office/powerpoint/2010/main" xmlns="" val="1247217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7A613A-13CF-4A31-AD9D-FCE976C49127}" type="datetimeFigureOut">
              <a:rPr lang="en-US" smtClean="0"/>
              <a:pPr/>
              <a:t>4/20/2012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72874-1B0D-482F-A487-B01164E0E79A}" type="slidenum">
              <a:rPr lang="en-US" smtClean="0"/>
              <a:pPr/>
              <a:t>‹#›</a:t>
            </a:fld>
            <a:endParaRPr lang="en-US"/>
          </a:p>
        </p:txBody>
      </p:sp>
    </p:spTree>
    <p:extLst>
      <p:ext uri="{BB962C8B-B14F-4D97-AF65-F5344CB8AC3E}">
        <p14:creationId xmlns:p14="http://schemas.microsoft.com/office/powerpoint/2010/main" xmlns="" val="862282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7A613A-13CF-4A31-AD9D-FCE976C49127}" type="datetimeFigureOut">
              <a:rPr lang="en-US" smtClean="0"/>
              <a:pPr/>
              <a:t>4/20/2012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72874-1B0D-482F-A487-B01164E0E79A}" type="slidenum">
              <a:rPr lang="en-US" smtClean="0"/>
              <a:pPr/>
              <a:t>‹#›</a:t>
            </a:fld>
            <a:endParaRPr lang="en-US"/>
          </a:p>
        </p:txBody>
      </p:sp>
    </p:spTree>
    <p:extLst>
      <p:ext uri="{BB962C8B-B14F-4D97-AF65-F5344CB8AC3E}">
        <p14:creationId xmlns:p14="http://schemas.microsoft.com/office/powerpoint/2010/main" xmlns="" val="392941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7A613A-13CF-4A31-AD9D-FCE976C49127}" type="datetimeFigureOut">
              <a:rPr lang="en-US" smtClean="0"/>
              <a:pPr/>
              <a:t>4/20/2012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72874-1B0D-482F-A487-B01164E0E79A}" type="slidenum">
              <a:rPr lang="en-US" smtClean="0"/>
              <a:pPr/>
              <a:t>‹#›</a:t>
            </a:fld>
            <a:endParaRPr lang="en-US"/>
          </a:p>
        </p:txBody>
      </p:sp>
    </p:spTree>
    <p:extLst>
      <p:ext uri="{BB962C8B-B14F-4D97-AF65-F5344CB8AC3E}">
        <p14:creationId xmlns:p14="http://schemas.microsoft.com/office/powerpoint/2010/main" xmlns="" val="4206687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7A613A-13CF-4A31-AD9D-FCE976C49127}" type="datetimeFigureOut">
              <a:rPr lang="en-US" smtClean="0"/>
              <a:pPr/>
              <a:t>4/20/2012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72874-1B0D-482F-A487-B01164E0E79A}" type="slidenum">
              <a:rPr lang="en-US" smtClean="0"/>
              <a:pPr/>
              <a:t>‹#›</a:t>
            </a:fld>
            <a:endParaRPr lang="en-US"/>
          </a:p>
        </p:txBody>
      </p:sp>
    </p:spTree>
    <p:extLst>
      <p:ext uri="{BB962C8B-B14F-4D97-AF65-F5344CB8AC3E}">
        <p14:creationId xmlns:p14="http://schemas.microsoft.com/office/powerpoint/2010/main" xmlns="" val="2148531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7A613A-13CF-4A31-AD9D-FCE976C49127}" type="datetimeFigureOut">
              <a:rPr lang="en-US" smtClean="0"/>
              <a:pPr/>
              <a:t>4/20/2012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372874-1B0D-482F-A487-B01164E0E79A}" type="slidenum">
              <a:rPr lang="en-US" smtClean="0"/>
              <a:pPr/>
              <a:t>‹#›</a:t>
            </a:fld>
            <a:endParaRPr lang="en-US"/>
          </a:p>
        </p:txBody>
      </p:sp>
    </p:spTree>
    <p:extLst>
      <p:ext uri="{BB962C8B-B14F-4D97-AF65-F5344CB8AC3E}">
        <p14:creationId xmlns:p14="http://schemas.microsoft.com/office/powerpoint/2010/main" xmlns="" val="1986513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7A613A-13CF-4A31-AD9D-FCE976C49127}" type="datetimeFigureOut">
              <a:rPr lang="en-US" smtClean="0"/>
              <a:pPr/>
              <a:t>4/20/2012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372874-1B0D-482F-A487-B01164E0E79A}" type="slidenum">
              <a:rPr lang="en-US" smtClean="0"/>
              <a:pPr/>
              <a:t>‹#›</a:t>
            </a:fld>
            <a:endParaRPr lang="en-US"/>
          </a:p>
        </p:txBody>
      </p:sp>
    </p:spTree>
    <p:extLst>
      <p:ext uri="{BB962C8B-B14F-4D97-AF65-F5344CB8AC3E}">
        <p14:creationId xmlns:p14="http://schemas.microsoft.com/office/powerpoint/2010/main" xmlns="" val="396259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7A613A-13CF-4A31-AD9D-FCE976C49127}" type="datetimeFigureOut">
              <a:rPr lang="en-US" smtClean="0"/>
              <a:pPr/>
              <a:t>4/20/2012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372874-1B0D-482F-A487-B01164E0E79A}" type="slidenum">
              <a:rPr lang="en-US" smtClean="0"/>
              <a:pPr/>
              <a:t>‹#›</a:t>
            </a:fld>
            <a:endParaRPr lang="en-US"/>
          </a:p>
        </p:txBody>
      </p:sp>
    </p:spTree>
    <p:extLst>
      <p:ext uri="{BB962C8B-B14F-4D97-AF65-F5344CB8AC3E}">
        <p14:creationId xmlns:p14="http://schemas.microsoft.com/office/powerpoint/2010/main" xmlns="" val="3301082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A613A-13CF-4A31-AD9D-FCE976C49127}" type="datetimeFigureOut">
              <a:rPr lang="en-US" smtClean="0"/>
              <a:pPr/>
              <a:t>4/20/2012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72874-1B0D-482F-A487-B01164E0E79A}" type="slidenum">
              <a:rPr lang="en-US" smtClean="0"/>
              <a:pPr/>
              <a:t>‹#›</a:t>
            </a:fld>
            <a:endParaRPr lang="en-US"/>
          </a:p>
        </p:txBody>
      </p:sp>
    </p:spTree>
    <p:extLst>
      <p:ext uri="{BB962C8B-B14F-4D97-AF65-F5344CB8AC3E}">
        <p14:creationId xmlns:p14="http://schemas.microsoft.com/office/powerpoint/2010/main" xmlns="" val="2827539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A613A-13CF-4A31-AD9D-FCE976C49127}" type="datetimeFigureOut">
              <a:rPr lang="en-US" smtClean="0"/>
              <a:pPr/>
              <a:t>4/20/2012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72874-1B0D-482F-A487-B01164E0E79A}" type="slidenum">
              <a:rPr lang="en-US" smtClean="0"/>
              <a:pPr/>
              <a:t>‹#›</a:t>
            </a:fld>
            <a:endParaRPr lang="en-US"/>
          </a:p>
        </p:txBody>
      </p:sp>
    </p:spTree>
    <p:extLst>
      <p:ext uri="{BB962C8B-B14F-4D97-AF65-F5344CB8AC3E}">
        <p14:creationId xmlns:p14="http://schemas.microsoft.com/office/powerpoint/2010/main" xmlns="" val="2867312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7A613A-13CF-4A31-AD9D-FCE976C49127}" type="datetimeFigureOut">
              <a:rPr lang="en-US" smtClean="0"/>
              <a:pPr/>
              <a:t>4/20/2012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372874-1B0D-482F-A487-B01164E0E79A}" type="slidenum">
              <a:rPr lang="en-US" smtClean="0"/>
              <a:pPr/>
              <a:t>‹#›</a:t>
            </a:fld>
            <a:endParaRPr lang="en-US"/>
          </a:p>
        </p:txBody>
      </p:sp>
    </p:spTree>
    <p:extLst>
      <p:ext uri="{BB962C8B-B14F-4D97-AF65-F5344CB8AC3E}">
        <p14:creationId xmlns:p14="http://schemas.microsoft.com/office/powerpoint/2010/main" xmlns="" val="1813503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0" t="-24000" r="-21000" b="-28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953000" y="1143000"/>
            <a:ext cx="4419600" cy="1371600"/>
          </a:xfrm>
        </p:spPr>
        <p:txBody>
          <a:bodyPr>
            <a:normAutofit fontScale="90000"/>
          </a:bodyPr>
          <a:lstStyle/>
          <a:p>
            <a:r>
              <a:rPr lang="en-US" sz="3600" dirty="0" smtClean="0"/>
              <a:t>The Excretory System</a:t>
            </a:r>
            <a:br>
              <a:rPr lang="en-US" sz="3600" dirty="0" smtClean="0"/>
            </a:br>
            <a:r>
              <a:rPr lang="en-US" sz="3600" dirty="0" smtClean="0"/>
              <a:t>John  Donovan</a:t>
            </a:r>
            <a:br>
              <a:rPr lang="en-US" sz="3600" dirty="0" smtClean="0"/>
            </a:br>
            <a:r>
              <a:rPr lang="en-US" sz="3600" dirty="0" smtClean="0"/>
              <a:t>4/9/12</a:t>
            </a:r>
            <a:endParaRPr lang="en-US" sz="3600" dirty="0"/>
          </a:p>
        </p:txBody>
      </p:sp>
    </p:spTree>
    <p:extLst>
      <p:ext uri="{BB962C8B-B14F-4D97-AF65-F5344CB8AC3E}">
        <p14:creationId xmlns:p14="http://schemas.microsoft.com/office/powerpoint/2010/main" xmlns="" val="3515961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r>
              <a:rPr lang="en-US" sz="1100" dirty="0"/>
              <a:t>http://</a:t>
            </a:r>
            <a:r>
              <a:rPr lang="en-US" sz="1100" dirty="0" smtClean="0"/>
              <a:t>www.emc.maricopa.edu/faculty/farabee/biobk/biobookexcret.html</a:t>
            </a:r>
          </a:p>
          <a:p>
            <a:r>
              <a:rPr lang="en-US" sz="1100" dirty="0"/>
              <a:t>http://</a:t>
            </a:r>
            <a:r>
              <a:rPr lang="en-US" sz="1100" dirty="0" smtClean="0"/>
              <a:t>www.bio.miami.edu/dana/dox/nitrogenouswaste.html</a:t>
            </a:r>
          </a:p>
          <a:p>
            <a:r>
              <a:rPr lang="en-US" sz="1100" dirty="0" smtClean="0"/>
              <a:t>www.googole.com</a:t>
            </a:r>
          </a:p>
          <a:p>
            <a:r>
              <a:rPr lang="en-US" sz="1100" dirty="0"/>
              <a:t>http://www.google.com/imgres?q=ammonia&amp;um=1&amp;hl=en&amp;sa=N&amp;biw=1311&amp;bih=623&amp;tbm=isch&amp;tbnid=IfDIgXl-pr43sM:&amp;imgrefurl=http://commons.wikimedia.org/wiki/File:Ammonia-2D-dot-cross.png&amp;docid=moiDl4E4ouE7xM&amp;imgurl=http://</a:t>
            </a:r>
            <a:r>
              <a:rPr lang="en-US" sz="1100" dirty="0" smtClean="0"/>
              <a:t>upload.wikimedia.org/wikipedia/commons/9/96/Ammonia-2D-dot-cross.png&amp;w=1100&amp;h=879&amp;ei=Is-MT7HMMc3qgQfv99DjCQ&amp;zoom=1&amp;iact=rc&amp;dur=214&amp;sig=106529015298774878259&amp;page=1&amp;tbnh=116&amp;tbnw=153&amp;start=0&amp;ndsp=23&amp;ved=1t:429,r:5,s:0,i:145&amp;tx=93&amp;ty=56</a:t>
            </a:r>
          </a:p>
          <a:p>
            <a:r>
              <a:rPr lang="en-US" sz="1100" dirty="0"/>
              <a:t>http://www.google.com/imgres?q=fish&amp;um=1&amp;hl=en&amp;biw=1311&amp;bih=623&amp;tbm=isch&amp;tbnid=hvjIe8uXf3z7aM:&amp;imgrefurl=http://en.wikipedia.org/wiki/Fish&amp;docid=5pS1YV4mZyJr8M&amp;imgurl=http://upload.wikimedia.org/wikipedia/commons/thumb/2/23/Georgia_Aquarium_-_Giant_Grouper_edit.jpg/220px-Georgia_Aquarium_-_</a:t>
            </a:r>
            <a:r>
              <a:rPr lang="en-US" sz="1100" dirty="0" smtClean="0"/>
              <a:t>Giant_Grouper_edit.jpg&amp;w=220&amp;h=244&amp;ei=YM-MT-qMKoT-ggeehIXeCQ&amp;zoom=1&amp;iact=hc&amp;vpx=185&amp;vpy=175&amp;dur=639&amp;hovh=195&amp;hovw=176&amp;tx=98&amp;ty=95&amp;sig=106529015298774878259&amp;page=1&amp;tbnh=121&amp;tbnw=109&amp;start=0&amp;ndsp=20&amp;ved=1t:429,r:0,s:0,i:146</a:t>
            </a:r>
          </a:p>
          <a:p>
            <a:r>
              <a:rPr lang="en-US" sz="1100" dirty="0"/>
              <a:t>http://www.google.com/imgres?q=mammals&amp;um=1&amp;hl=en&amp;biw=1311&amp;bih=623&amp;tbm=isch&amp;tbnid=qAjGN37OBWYUlM:&amp;imgrefurl=http://www.outdooralabama.com/photos/oaphotos/07winners/07mammals1.cfm&amp;docid=YZhi110mDvdRnM&amp;imgurl=http://</a:t>
            </a:r>
            <a:r>
              <a:rPr lang="en-US" sz="1100" dirty="0" smtClean="0"/>
              <a:t>www.outdooralabama.com/photos/images/07Mammals1.jpg&amp;w=450&amp;h=360&amp;ei=UNCMT8roEYjcgQetnaW9CQ&amp;zoom=1&amp;iact=hc&amp;vpx=176&amp;vpy=324&amp;dur=354&amp;hovh=201&amp;hovw=251&amp;tx=172&amp;ty=144&amp;sig=106529015298774878259&amp;page=2&amp;tbnh=131&amp;tbnw=166&amp;start=20&amp;ndsp=24&amp;ved=1t:429,r:12,s:20,i:207</a:t>
            </a:r>
          </a:p>
          <a:p>
            <a:r>
              <a:rPr lang="en-US" sz="1100" dirty="0"/>
              <a:t>http://www.livestrong.com/article/185871-common-excretory-system-diseases</a:t>
            </a:r>
            <a:r>
              <a:rPr lang="en-US" sz="1100" dirty="0" smtClean="0"/>
              <a:t>/</a:t>
            </a:r>
          </a:p>
          <a:p>
            <a:r>
              <a:rPr lang="en-US" sz="1100" dirty="0"/>
              <a:t>http://www.google.com/imgres?q=kidney+stones&amp;um=1&amp;hl=en&amp;sa=N&amp;biw=1366&amp;bih=649&amp;tbm=isch&amp;tbnid=a0RFNUn17iOIpM:&amp;imgrefurl=http://www.webmd.com/kidney-stones/understanding-kidney-stones-basics&amp;docid=2mBFxI0qux-okM&amp;imgurl=http://</a:t>
            </a:r>
            <a:r>
              <a:rPr lang="en-US" sz="1100" dirty="0" smtClean="0"/>
              <a:t>img.webmd.com/dtmcms/live/webmd/consumer_assets/site_images/articles/health_and_medical_reference/miscellaneous/kidney_stone.jpg&amp;w=280&amp;h=310&amp;ei=UVuPT8TFH8vegQeEyPmKBQ&amp;zoom=1&amp;iact=hc&amp;vpx=547&amp;vpy=291&amp;dur=2886&amp;hovh=236&amp;hovw=213&amp;tx=132&amp;ty=122&amp;sig=106529015298774878259&amp;page=2&amp;tbnh=138&amp;tbnw=130&amp;start=21&amp;ndsp=25&amp;ved=1t:429,r:8,s:21,i:202</a:t>
            </a:r>
          </a:p>
          <a:p>
            <a:r>
              <a:rPr lang="en-US" sz="1100" dirty="0"/>
              <a:t>http://</a:t>
            </a:r>
            <a:r>
              <a:rPr lang="en-US" sz="1100" dirty="0" smtClean="0"/>
              <a:t>wiki.answers.com/Q/What_is_the_main_function_of_nephron</a:t>
            </a:r>
          </a:p>
          <a:p>
            <a:endParaRPr lang="en-US" sz="800" dirty="0"/>
          </a:p>
        </p:txBody>
      </p:sp>
    </p:spTree>
    <p:extLst>
      <p:ext uri="{BB962C8B-B14F-4D97-AF65-F5344CB8AC3E}">
        <p14:creationId xmlns:p14="http://schemas.microsoft.com/office/powerpoint/2010/main" xmlns="" val="195186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Excretory System</a:t>
            </a:r>
            <a:endParaRPr lang="en-US" sz="4800" dirty="0"/>
          </a:p>
        </p:txBody>
      </p:sp>
      <p:sp>
        <p:nvSpPr>
          <p:cNvPr id="3" name="Content Placeholder 2"/>
          <p:cNvSpPr>
            <a:spLocks noGrp="1"/>
          </p:cNvSpPr>
          <p:nvPr>
            <p:ph idx="1"/>
          </p:nvPr>
        </p:nvSpPr>
        <p:spPr>
          <a:xfrm>
            <a:off x="5029200" y="1524000"/>
            <a:ext cx="3733800" cy="4952415"/>
          </a:xfrm>
        </p:spPr>
        <p:txBody>
          <a:bodyPr>
            <a:normAutofit/>
          </a:bodyPr>
          <a:lstStyle/>
          <a:p>
            <a:r>
              <a:rPr lang="en-US" sz="3400" dirty="0" smtClean="0"/>
              <a:t>The function of the excretory system is to transport the waste from the food that we got energy from to outside of the body.</a:t>
            </a:r>
            <a:endParaRPr lang="en-US" sz="3400" dirty="0"/>
          </a:p>
        </p:txBody>
      </p:sp>
      <p:pic>
        <p:nvPicPr>
          <p:cNvPr id="1026" name="Picture 2" descr="http://www.sci.sdsu.edu/classes/bio100/Lectures/Lect16/Image270.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1600200"/>
            <a:ext cx="4572000" cy="495241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96253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Ammonia</a:t>
            </a:r>
            <a:endParaRPr lang="en-US" dirty="0"/>
          </a:p>
        </p:txBody>
      </p:sp>
      <p:sp>
        <p:nvSpPr>
          <p:cNvPr id="3" name="Content Placeholder 2"/>
          <p:cNvSpPr>
            <a:spLocks noGrp="1"/>
          </p:cNvSpPr>
          <p:nvPr>
            <p:ph idx="1"/>
          </p:nvPr>
        </p:nvSpPr>
        <p:spPr>
          <a:xfrm>
            <a:off x="457200" y="1600201"/>
            <a:ext cx="8229600" cy="1981200"/>
          </a:xfrm>
        </p:spPr>
        <p:txBody>
          <a:bodyPr/>
          <a:lstStyle/>
          <a:p>
            <a:r>
              <a:rPr lang="en-US" dirty="0" smtClean="0"/>
              <a:t>Takes a lot of water to excrete from the body.</a:t>
            </a:r>
          </a:p>
          <a:p>
            <a:r>
              <a:rPr lang="en-US" dirty="0" smtClean="0"/>
              <a:t>This is very toxic and is mainly excreted by amphibians and fish.</a:t>
            </a:r>
            <a:endParaRPr lang="en-US" dirty="0"/>
          </a:p>
        </p:txBody>
      </p:sp>
      <p:pic>
        <p:nvPicPr>
          <p:cNvPr id="1026" name="Picture 2" descr="http://upload.wikimedia.org/wikipedia/commons/9/96/Ammonia-2D-dot-cross.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800" y="3352800"/>
            <a:ext cx="4104024" cy="32766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http://upload.wikimedia.org/wikipedia/commons/thumb/2/23/Georgia_Aquarium_-_Giant_Grouper_edit.jpg/220px-Georgia_Aquarium_-_Giant_Grouper_edit.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008417" y="3308205"/>
            <a:ext cx="3359728" cy="33909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69980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Urea</a:t>
            </a:r>
            <a:endParaRPr lang="en-US" dirty="0"/>
          </a:p>
        </p:txBody>
      </p:sp>
      <p:sp>
        <p:nvSpPr>
          <p:cNvPr id="3" name="Content Placeholder 2"/>
          <p:cNvSpPr>
            <a:spLocks noGrp="1"/>
          </p:cNvSpPr>
          <p:nvPr>
            <p:ph idx="1"/>
          </p:nvPr>
        </p:nvSpPr>
        <p:spPr>
          <a:xfrm>
            <a:off x="457200" y="1600201"/>
            <a:ext cx="8229600" cy="1676400"/>
          </a:xfrm>
        </p:spPr>
        <p:txBody>
          <a:bodyPr/>
          <a:lstStyle/>
          <a:p>
            <a:r>
              <a:rPr lang="en-US" dirty="0" smtClean="0"/>
              <a:t>Mammals metabolize ammonia into urea.</a:t>
            </a:r>
          </a:p>
          <a:p>
            <a:r>
              <a:rPr lang="en-US" dirty="0" smtClean="0"/>
              <a:t>This is less toxic than ammonia and takes less water to excrete.</a:t>
            </a:r>
            <a:endParaRPr lang="en-US" dirty="0"/>
          </a:p>
        </p:txBody>
      </p:sp>
      <p:pic>
        <p:nvPicPr>
          <p:cNvPr id="2050" name="Picture 2" descr="http://www.bio.miami.edu/dana/pix/urea.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0" y="3581400"/>
            <a:ext cx="3048000" cy="2996045"/>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http://www.outdooralabama.com/photos/images/07Mammals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191000" y="3148444"/>
            <a:ext cx="4286250" cy="34290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27180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Uric acid</a:t>
            </a:r>
            <a:endParaRPr lang="en-US" dirty="0"/>
          </a:p>
        </p:txBody>
      </p:sp>
      <p:sp>
        <p:nvSpPr>
          <p:cNvPr id="3" name="Content Placeholder 2"/>
          <p:cNvSpPr>
            <a:spLocks noGrp="1"/>
          </p:cNvSpPr>
          <p:nvPr>
            <p:ph idx="1"/>
          </p:nvPr>
        </p:nvSpPr>
        <p:spPr>
          <a:xfrm>
            <a:off x="457200" y="1371600"/>
            <a:ext cx="8229600" cy="2971800"/>
          </a:xfrm>
        </p:spPr>
        <p:txBody>
          <a:bodyPr>
            <a:normAutofit/>
          </a:bodyPr>
          <a:lstStyle/>
          <a:p>
            <a:r>
              <a:rPr lang="en-US" sz="3000" dirty="0" smtClean="0"/>
              <a:t>Uric acid </a:t>
            </a:r>
            <a:r>
              <a:rPr lang="en-US" sz="3000" dirty="0"/>
              <a:t>contains </a:t>
            </a:r>
            <a:r>
              <a:rPr lang="en-US" sz="3000" dirty="0" smtClean="0"/>
              <a:t>four </a:t>
            </a:r>
            <a:r>
              <a:rPr lang="en-US" sz="3000" dirty="0"/>
              <a:t>nitrogen atoms per molecule</a:t>
            </a:r>
            <a:r>
              <a:rPr lang="en-US" sz="3000" dirty="0" smtClean="0"/>
              <a:t>.</a:t>
            </a:r>
          </a:p>
          <a:p>
            <a:r>
              <a:rPr lang="en-US" sz="3000" dirty="0" smtClean="0"/>
              <a:t>Takes a lot less of water to excrete and is quite non-toxic.</a:t>
            </a:r>
          </a:p>
          <a:p>
            <a:r>
              <a:rPr lang="en-US" sz="3000" dirty="0" smtClean="0"/>
              <a:t>Mainly reptiles along with birds excrete uric acid.</a:t>
            </a:r>
            <a:endParaRPr lang="en-US" sz="3000" dirty="0"/>
          </a:p>
        </p:txBody>
      </p:sp>
      <p:pic>
        <p:nvPicPr>
          <p:cNvPr id="3074" name="Picture 2" descr="http://www.bio.miami.edu/dana/pix/uricacid.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4036282"/>
            <a:ext cx="3505200" cy="2745518"/>
          </a:xfrm>
          <a:prstGeom prst="rect">
            <a:avLst/>
          </a:prstGeom>
          <a:noFill/>
          <a:extLst>
            <a:ext uri="{909E8E84-426E-40DD-AFC4-6F175D3DCCD1}">
              <a14:hiddenFill xmlns:a14="http://schemas.microsoft.com/office/drawing/2010/main" xmlns="">
                <a:solidFill>
                  <a:srgbClr val="FFFFFF"/>
                </a:solidFill>
              </a14:hiddenFill>
            </a:ext>
          </a:extLst>
        </p:spPr>
      </p:pic>
      <p:pic>
        <p:nvPicPr>
          <p:cNvPr id="3076" name="Picture 4" descr="http://digital-photography-school.com/wp-content/uploads/2007/02/images/bird-photography.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800600" y="4036282"/>
            <a:ext cx="3429000" cy="274551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52225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5000" t="-4000" r="-14000" b="-32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267200"/>
            <a:ext cx="3200400" cy="1630363"/>
          </a:xfrm>
        </p:spPr>
        <p:txBody>
          <a:bodyPr>
            <a:normAutofit fontScale="55000" lnSpcReduction="20000"/>
          </a:bodyPr>
          <a:lstStyle/>
          <a:p>
            <a:r>
              <a:rPr lang="en-US" dirty="0" smtClean="0">
                <a:solidFill>
                  <a:srgbClr val="FF0000"/>
                </a:solidFill>
              </a:rPr>
              <a:t>The nephron is the basic structural and functional unit of the kidney.</a:t>
            </a:r>
          </a:p>
          <a:p>
            <a:r>
              <a:rPr lang="en-US" dirty="0" smtClean="0">
                <a:solidFill>
                  <a:srgbClr val="FF0000"/>
                </a:solidFill>
              </a:rPr>
              <a:t>Its purpose is to regulate the water and other liquids by filtering the blood.</a:t>
            </a:r>
            <a:endParaRPr lang="en-US" dirty="0">
              <a:solidFill>
                <a:srgbClr val="FF0000"/>
              </a:solidFill>
            </a:endParaRPr>
          </a:p>
        </p:txBody>
      </p:sp>
    </p:spTree>
    <p:extLst>
      <p:ext uri="{BB962C8B-B14F-4D97-AF65-F5344CB8AC3E}">
        <p14:creationId xmlns:p14="http://schemas.microsoft.com/office/powerpoint/2010/main" xmlns="" val="140048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Excretory processes</a:t>
            </a:r>
            <a:endParaRPr lang="en-US" dirty="0"/>
          </a:p>
        </p:txBody>
      </p:sp>
      <p:sp>
        <p:nvSpPr>
          <p:cNvPr id="3" name="Content Placeholder 2"/>
          <p:cNvSpPr>
            <a:spLocks noGrp="1"/>
          </p:cNvSpPr>
          <p:nvPr>
            <p:ph idx="1"/>
          </p:nvPr>
        </p:nvSpPr>
        <p:spPr>
          <a:xfrm>
            <a:off x="304800" y="1295400"/>
            <a:ext cx="4191000" cy="5324475"/>
          </a:xfrm>
        </p:spPr>
        <p:txBody>
          <a:bodyPr>
            <a:noAutofit/>
          </a:bodyPr>
          <a:lstStyle/>
          <a:p>
            <a:r>
              <a:rPr lang="en-US" sz="2000" dirty="0" smtClean="0"/>
              <a:t>The excretory system gets rid of waste and materials that the body does not need or has any use for.</a:t>
            </a:r>
          </a:p>
          <a:p>
            <a:r>
              <a:rPr lang="en-US" sz="2000" dirty="0" smtClean="0"/>
              <a:t>Our waste comes in two forms: urine and poop.</a:t>
            </a:r>
          </a:p>
          <a:p>
            <a:r>
              <a:rPr lang="en-US" sz="2000" dirty="0" smtClean="0"/>
              <a:t>Urine is the liquid that you drink and is the liquid that the body does not need and goes to the bladder and then out of your body.  Poop is the solid waste that comes from your food, and from the large and small intestine and then out of your body.</a:t>
            </a:r>
          </a:p>
          <a:p>
            <a:r>
              <a:rPr lang="en-US" sz="2000" dirty="0" smtClean="0"/>
              <a:t>Other processes of how the food and liquid go down are shown at the right in the picture.</a:t>
            </a:r>
            <a:endParaRPr lang="en-US" sz="2000" dirty="0"/>
          </a:p>
        </p:txBody>
      </p:sp>
      <p:pic>
        <p:nvPicPr>
          <p:cNvPr id="2050" name="Picture 2" descr="http://www.health-lesson-plans-teacher.com/images/DigestiveProcessPic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24400" y="1295400"/>
            <a:ext cx="4191000" cy="53244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65638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Kidney Stones</a:t>
            </a:r>
            <a:endParaRPr lang="en-US" dirty="0"/>
          </a:p>
        </p:txBody>
      </p:sp>
      <p:sp>
        <p:nvSpPr>
          <p:cNvPr id="3" name="Content Placeholder 2"/>
          <p:cNvSpPr>
            <a:spLocks noGrp="1"/>
          </p:cNvSpPr>
          <p:nvPr>
            <p:ph idx="1"/>
          </p:nvPr>
        </p:nvSpPr>
        <p:spPr>
          <a:xfrm>
            <a:off x="76200" y="1219200"/>
            <a:ext cx="4648200" cy="5105400"/>
          </a:xfrm>
        </p:spPr>
        <p:txBody>
          <a:bodyPr>
            <a:normAutofit lnSpcReduction="10000"/>
          </a:bodyPr>
          <a:lstStyle/>
          <a:p>
            <a:r>
              <a:rPr lang="en-US" sz="2800" dirty="0" smtClean="0"/>
              <a:t>Kidney stones are formed by crystals that separate from the urine and from into clumps such as Calcium build up.</a:t>
            </a:r>
          </a:p>
          <a:p>
            <a:r>
              <a:rPr lang="en-US" sz="2800" dirty="0" smtClean="0"/>
              <a:t>Kidney stones cause great pain and discomfort and vomiting.</a:t>
            </a:r>
          </a:p>
          <a:p>
            <a:r>
              <a:rPr lang="en-US" sz="2800" dirty="0" smtClean="0"/>
              <a:t>If a kidney stone is too large to pass, then surgery maybe need to take place to split the kidney stone.</a:t>
            </a:r>
          </a:p>
        </p:txBody>
      </p:sp>
      <p:pic>
        <p:nvPicPr>
          <p:cNvPr id="1026" name="Picture 2" descr="http://img.webmd.com/dtmcms/live/webmd/consumer_assets/site_images/articles/health_and_medical_reference/miscellaneous/kidney_ston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76800" y="1295400"/>
            <a:ext cx="4191000" cy="50863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71331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Urethritis</a:t>
            </a:r>
          </a:p>
        </p:txBody>
      </p:sp>
      <p:sp>
        <p:nvSpPr>
          <p:cNvPr id="3" name="Content Placeholder 2"/>
          <p:cNvSpPr>
            <a:spLocks noGrp="1"/>
          </p:cNvSpPr>
          <p:nvPr>
            <p:ph idx="1"/>
          </p:nvPr>
        </p:nvSpPr>
        <p:spPr>
          <a:xfrm>
            <a:off x="457200" y="1600200"/>
            <a:ext cx="8229600" cy="4495799"/>
          </a:xfrm>
        </p:spPr>
        <p:txBody>
          <a:bodyPr>
            <a:normAutofit lnSpcReduction="10000"/>
          </a:bodyPr>
          <a:lstStyle/>
          <a:p>
            <a:r>
              <a:rPr lang="en-US" dirty="0"/>
              <a:t>Urethritis </a:t>
            </a:r>
            <a:r>
              <a:rPr lang="en-US" dirty="0" smtClean="0"/>
              <a:t>is </a:t>
            </a:r>
            <a:r>
              <a:rPr lang="en-US" dirty="0"/>
              <a:t>inflammation </a:t>
            </a:r>
            <a:r>
              <a:rPr lang="en-US" dirty="0" smtClean="0"/>
              <a:t>in </a:t>
            </a:r>
            <a:r>
              <a:rPr lang="en-US" dirty="0"/>
              <a:t>the urethra caused by a bacterial or viral </a:t>
            </a:r>
            <a:r>
              <a:rPr lang="en-US" dirty="0" smtClean="0"/>
              <a:t>infection.</a:t>
            </a:r>
          </a:p>
          <a:p>
            <a:r>
              <a:rPr lang="en-US" dirty="0" smtClean="0"/>
              <a:t>Caused by the same microbes that cause urinary tract infections.</a:t>
            </a:r>
          </a:p>
          <a:p>
            <a:r>
              <a:rPr lang="en-US" dirty="0" smtClean="0"/>
              <a:t>This disorder or disease affects you going to the bathroom and also makes you go on frequent trips to go to the bathroom.</a:t>
            </a:r>
          </a:p>
          <a:p>
            <a:r>
              <a:rPr lang="en-US" dirty="0" smtClean="0"/>
              <a:t>I’ll spare you the pictures of this disorder and or disease…</a:t>
            </a:r>
            <a:endParaRPr lang="en-US" dirty="0"/>
          </a:p>
        </p:txBody>
      </p:sp>
    </p:spTree>
    <p:extLst>
      <p:ext uri="{BB962C8B-B14F-4D97-AF65-F5344CB8AC3E}">
        <p14:creationId xmlns:p14="http://schemas.microsoft.com/office/powerpoint/2010/main" xmlns="" val="3211381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417</Words>
  <Application>Microsoft Office PowerPoint</Application>
  <PresentationFormat>On-screen Show (4:3)</PresentationFormat>
  <Paragraphs>40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Excretory System John  Donovan 4/9/12</vt:lpstr>
      <vt:lpstr>Excretory System</vt:lpstr>
      <vt:lpstr>Ammonia</vt:lpstr>
      <vt:lpstr>Urea</vt:lpstr>
      <vt:lpstr>Uric acid</vt:lpstr>
      <vt:lpstr>Slide 6</vt:lpstr>
      <vt:lpstr>Excretory processes</vt:lpstr>
      <vt:lpstr>Kidney Stones</vt:lpstr>
      <vt:lpstr>Urethritis</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Excretory System</dc:title>
  <dc:creator>Joe Cech</dc:creator>
  <cp:lastModifiedBy>Joe Cech</cp:lastModifiedBy>
  <cp:revision>13</cp:revision>
  <dcterms:created xsi:type="dcterms:W3CDTF">2012-03-08T21:06:46Z</dcterms:created>
  <dcterms:modified xsi:type="dcterms:W3CDTF">2012-04-20T13:10:28Z</dcterms:modified>
</cp:coreProperties>
</file>