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62" r:id="rId7"/>
    <p:sldId id="261" r:id="rId8"/>
    <p:sldId id="260" r:id="rId9"/>
    <p:sldId id="265" r:id="rId10"/>
    <p:sldId id="269" r:id="rId11"/>
    <p:sldId id="268" r:id="rId12"/>
    <p:sldId id="267"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66" d="100"/>
          <a:sy n="66" d="100"/>
        </p:scale>
        <p:origin x="-153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09C240-E4E2-4669-A4C3-5A75DB76D09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159321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9C240-E4E2-4669-A4C3-5A75DB76D09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318563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9C240-E4E2-4669-A4C3-5A75DB76D09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106306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9C240-E4E2-4669-A4C3-5A75DB76D09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230271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9C240-E4E2-4669-A4C3-5A75DB76D09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233275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09C240-E4E2-4669-A4C3-5A75DB76D090}" type="datetimeFigureOut">
              <a:rPr lang="en-US" smtClean="0"/>
              <a:t>4/15/2012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115199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09C240-E4E2-4669-A4C3-5A75DB76D090}" type="datetimeFigureOut">
              <a:rPr lang="en-US" smtClean="0"/>
              <a:t>4/15/2012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98623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09C240-E4E2-4669-A4C3-5A75DB76D090}" type="datetimeFigureOut">
              <a:rPr lang="en-US" smtClean="0"/>
              <a:t>4/15/2012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330487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9C240-E4E2-4669-A4C3-5A75DB76D090}" type="datetimeFigureOut">
              <a:rPr lang="en-US" smtClean="0"/>
              <a:t>4/15/2012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285828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9C240-E4E2-4669-A4C3-5A75DB76D090}" type="datetimeFigureOut">
              <a:rPr lang="en-US" smtClean="0"/>
              <a:t>4/15/2012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126373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9C240-E4E2-4669-A4C3-5A75DB76D090}" type="datetimeFigureOut">
              <a:rPr lang="en-US" smtClean="0"/>
              <a:t>4/15/2012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EE5A9-33B2-4683-9743-12C7B528D226}" type="slidenum">
              <a:rPr lang="en-US" smtClean="0"/>
              <a:t>‹#›</a:t>
            </a:fld>
            <a:endParaRPr lang="en-US"/>
          </a:p>
        </p:txBody>
      </p:sp>
    </p:spTree>
    <p:extLst>
      <p:ext uri="{BB962C8B-B14F-4D97-AF65-F5344CB8AC3E}">
        <p14:creationId xmlns:p14="http://schemas.microsoft.com/office/powerpoint/2010/main" val="251811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9C240-E4E2-4669-A4C3-5A75DB76D090}" type="datetimeFigureOut">
              <a:rPr lang="en-US" smtClean="0"/>
              <a:t>4/15/2012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EE5A9-33B2-4683-9743-12C7B528D226}" type="slidenum">
              <a:rPr lang="en-US" smtClean="0"/>
              <a:t>‹#›</a:t>
            </a:fld>
            <a:endParaRPr lang="en-US"/>
          </a:p>
        </p:txBody>
      </p:sp>
    </p:spTree>
    <p:extLst>
      <p:ext uri="{BB962C8B-B14F-4D97-AF65-F5344CB8AC3E}">
        <p14:creationId xmlns:p14="http://schemas.microsoft.com/office/powerpoint/2010/main" val="323610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
            <a:ext cx="3886200" cy="1470025"/>
          </a:xfrm>
        </p:spPr>
        <p:txBody>
          <a:bodyPr>
            <a:normAutofit/>
          </a:bodyPr>
          <a:lstStyle/>
          <a:p>
            <a:r>
              <a:rPr lang="en-US" sz="4000" dirty="0" smtClean="0"/>
              <a:t>Immune </a:t>
            </a:r>
            <a:r>
              <a:rPr lang="en-US" sz="4000" dirty="0" smtClean="0"/>
              <a:t>System</a:t>
            </a:r>
            <a:br>
              <a:rPr lang="en-US" sz="4000" dirty="0" smtClean="0"/>
            </a:br>
            <a:r>
              <a:rPr lang="en-US" sz="4000" dirty="0" smtClean="0"/>
              <a:t>4/9/12</a:t>
            </a:r>
            <a:endParaRPr lang="en-US" sz="4000" dirty="0"/>
          </a:p>
        </p:txBody>
      </p:sp>
      <p:sp>
        <p:nvSpPr>
          <p:cNvPr id="5" name="Rectangle 4"/>
          <p:cNvSpPr/>
          <p:nvPr/>
        </p:nvSpPr>
        <p:spPr>
          <a:xfrm>
            <a:off x="6629400" y="3581400"/>
            <a:ext cx="4572000" cy="584775"/>
          </a:xfrm>
          <a:prstGeom prst="rect">
            <a:avLst/>
          </a:prstGeom>
        </p:spPr>
        <p:txBody>
          <a:bodyPr>
            <a:spAutoFit/>
          </a:bodyPr>
          <a:lstStyle/>
          <a:p>
            <a:r>
              <a:rPr lang="en-US" sz="3200" dirty="0" smtClean="0"/>
              <a:t>John Donovan</a:t>
            </a:r>
            <a:endParaRPr lang="en-US" sz="3200" dirty="0"/>
          </a:p>
        </p:txBody>
      </p:sp>
    </p:spTree>
    <p:extLst>
      <p:ext uri="{BB962C8B-B14F-4D97-AF65-F5344CB8AC3E}">
        <p14:creationId xmlns:p14="http://schemas.microsoft.com/office/powerpoint/2010/main" val="289834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Antibiotics and bacteria</a:t>
            </a:r>
            <a:endParaRPr lang="en-US" dirty="0"/>
          </a:p>
        </p:txBody>
      </p:sp>
      <p:sp>
        <p:nvSpPr>
          <p:cNvPr id="3" name="Content Placeholder 2"/>
          <p:cNvSpPr>
            <a:spLocks noGrp="1"/>
          </p:cNvSpPr>
          <p:nvPr>
            <p:ph idx="1"/>
          </p:nvPr>
        </p:nvSpPr>
        <p:spPr>
          <a:xfrm>
            <a:off x="5181600" y="1143000"/>
            <a:ext cx="3505200" cy="5191125"/>
          </a:xfrm>
        </p:spPr>
        <p:txBody>
          <a:bodyPr>
            <a:noAutofit/>
          </a:bodyPr>
          <a:lstStyle/>
          <a:p>
            <a:r>
              <a:rPr lang="en-US" sz="2800" dirty="0" smtClean="0"/>
              <a:t>Antibiotics are used and prescribed to people with infections (bacteria). </a:t>
            </a:r>
          </a:p>
          <a:p>
            <a:r>
              <a:rPr lang="en-US" sz="2800" dirty="0" smtClean="0"/>
              <a:t>Antibiotics are specifically used for a certain bacteria to fight and fend off from a person that has the bacteria that is causing them to be sick.</a:t>
            </a:r>
            <a:endParaRPr lang="en-US" sz="2800" dirty="0"/>
          </a:p>
        </p:txBody>
      </p:sp>
      <p:pic>
        <p:nvPicPr>
          <p:cNvPr id="8194" name="Picture 2" descr="http://www.nationalreviewofmedicine.com/images/issue/2007/jul30/4_AntibioticResistantBacteria_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1143000"/>
            <a:ext cx="4558223" cy="519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926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Autoimmune </a:t>
            </a:r>
            <a:r>
              <a:rPr lang="en-US" dirty="0" smtClean="0"/>
              <a:t>Disease</a:t>
            </a:r>
            <a:endParaRPr lang="en-US" dirty="0"/>
          </a:p>
        </p:txBody>
      </p:sp>
      <p:sp>
        <p:nvSpPr>
          <p:cNvPr id="3" name="Content Placeholder 2"/>
          <p:cNvSpPr>
            <a:spLocks noGrp="1"/>
          </p:cNvSpPr>
          <p:nvPr>
            <p:ph idx="1"/>
          </p:nvPr>
        </p:nvSpPr>
        <p:spPr>
          <a:xfrm>
            <a:off x="228600" y="1447800"/>
            <a:ext cx="3733800" cy="5181600"/>
          </a:xfrm>
        </p:spPr>
        <p:txBody>
          <a:bodyPr>
            <a:normAutofit fontScale="92500" lnSpcReduction="10000"/>
          </a:bodyPr>
          <a:lstStyle/>
          <a:p>
            <a:r>
              <a:rPr lang="en-US" dirty="0"/>
              <a:t>Autoimmune diseases arise from an inappropriate immune response of the body against substances and tissues normally present in the </a:t>
            </a:r>
            <a:r>
              <a:rPr lang="en-US" dirty="0" smtClean="0"/>
              <a:t>body.</a:t>
            </a:r>
          </a:p>
          <a:p>
            <a:r>
              <a:rPr lang="en-US" dirty="0" smtClean="0"/>
              <a:t>So this disease attacks regular cells that are normally in our body.</a:t>
            </a:r>
            <a:endParaRPr lang="en-US" dirty="0"/>
          </a:p>
        </p:txBody>
      </p:sp>
      <p:pic>
        <p:nvPicPr>
          <p:cNvPr id="6146" name="Picture 2" descr="http://drpinna.com/wp-content/uploads/2011/02/AutoimmuneDisor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371601"/>
            <a:ext cx="48768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75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HIV/AIDS</a:t>
            </a:r>
            <a:endParaRPr lang="en-US" dirty="0"/>
          </a:p>
        </p:txBody>
      </p:sp>
      <p:sp>
        <p:nvSpPr>
          <p:cNvPr id="3" name="Content Placeholder 2"/>
          <p:cNvSpPr>
            <a:spLocks noGrp="1"/>
          </p:cNvSpPr>
          <p:nvPr>
            <p:ph idx="1"/>
          </p:nvPr>
        </p:nvSpPr>
        <p:spPr>
          <a:xfrm>
            <a:off x="4953000" y="1143000"/>
            <a:ext cx="3886200" cy="5257800"/>
          </a:xfrm>
        </p:spPr>
        <p:txBody>
          <a:bodyPr>
            <a:normAutofit fontScale="92500"/>
          </a:bodyPr>
          <a:lstStyle/>
          <a:p>
            <a:r>
              <a:rPr lang="en-US" dirty="0" smtClean="0"/>
              <a:t>This disease destroys lymphocytes which is one of the main parts of your immune system for fighting off diseases.  Therefore, you will get infections that your immune system would usually destroy.</a:t>
            </a:r>
            <a:endParaRPr lang="en-US" dirty="0"/>
          </a:p>
        </p:txBody>
      </p:sp>
      <p:pic>
        <p:nvPicPr>
          <p:cNvPr id="7170" name="Picture 2" descr="http://www.buckscounty.org/Images/government/DeptofHealth/PersonalHealth/BCHDHIVGrap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4589916"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978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sz="600" dirty="0"/>
              <a:t>http://www.google.com/imgres?q=Immune+system&amp;um=1&amp;hl=en&amp;biw=1441&amp;bih=571&amp;tbm=isch&amp;tbnid=N6Cy8mTlkqhyHM:&amp;imgrefurl=http://www.the-immune-system.org/&amp;docid=YPq5voDJxXmd9M&amp;imgurl=http://</a:t>
            </a:r>
            <a:r>
              <a:rPr lang="en-US" sz="600" dirty="0" smtClean="0"/>
              <a:t>www.the-immune-system.org/images/immune-system.jpg&amp;w=312&amp;h=278&amp;ei=fzyLT5PoJoeZgwfQifnnCQ&amp;zoom=1&amp;iact=hc&amp;vpx=329&amp;vpy=257&amp;dur=2075&amp;hovh=212&amp;hovw=238&amp;tx=120&amp;ty=220&amp;sig=106529015298774878259&amp;page=1&amp;tbnh=151&amp;tbnw=169&amp;start=0&amp;ndsp=13&amp;ved=1t:429,r:8,s:0,i:150</a:t>
            </a:r>
          </a:p>
          <a:p>
            <a:r>
              <a:rPr lang="en-US" sz="600" dirty="0"/>
              <a:t>http://www.google.com/imgres?q=major+organs+of+the+immune+system&amp;um=1&amp;hl=en&amp;sa=N&amp;biw=1441&amp;bih=571&amp;tbm=isch&amp;tbnid=w91Kk3XAtnxL8M:&amp;imgrefurl=http://www.aids.gov/hiv-aids-basics/diagnosed-with-hiv-aids/hiv-in-your-body/immune-system-101/&amp;docid=BgkhXPVLLxj8BM&amp;imgurl=http://</a:t>
            </a:r>
            <a:r>
              <a:rPr lang="en-US" sz="600" dirty="0" smtClean="0"/>
              <a:t>www.aids.gov/images/immune-system-101.jpg&amp;w=400&amp;h=299&amp;ei=kT-LT67xJdHTgAfP4tjeBg&amp;zoom=1&amp;iact=hc&amp;vpx=487&amp;vpy=134&amp;dur=4664&amp;hovh=194&amp;hovw=260&amp;tx=115&amp;ty=93&amp;sig=106529015298774878259&amp;page=1&amp;tbnh=110&amp;tbnw=147&amp;start=0&amp;ndsp=26&amp;ved=1t:429,r:2,s:0,i:73</a:t>
            </a:r>
          </a:p>
          <a:p>
            <a:r>
              <a:rPr lang="en-US" sz="600" dirty="0"/>
              <a:t>http://</a:t>
            </a:r>
            <a:r>
              <a:rPr lang="en-US" sz="600" dirty="0" smtClean="0"/>
              <a:t>wiki.answers.com/Q/How_does_the_immune_system_respond_to_the_pathogen</a:t>
            </a:r>
          </a:p>
          <a:p>
            <a:r>
              <a:rPr lang="en-US" sz="600" dirty="0"/>
              <a:t>http://www.google.com/imgres?q=pathogens&amp;um=1&amp;hl=en&amp;biw=1441&amp;bih=571&amp;tbm=isch&amp;tbnid=IvzdcEmYQbr2rM:&amp;imgrefurl=http://www.dogexpert.com/Epidemiologic%2520abstracts/Pathogens%2520dog%2520cat%2520bites.html&amp;docid=hS-dte4sUv2lSM&amp;imgurl=http://</a:t>
            </a:r>
            <a:r>
              <a:rPr lang="en-US" sz="600" dirty="0" smtClean="0"/>
              <a:t>www.dogexpert.com/images/Pathogens.jpg&amp;w=485&amp;h=449&amp;ei=DlKLT5v_C5PW9QTjp7nPCQ&amp;zoom=1&amp;iact=hc&amp;vpx=539&amp;vpy=187&amp;dur=2933&amp;hovh=216&amp;hovw=233&amp;tx=108&amp;ty=85&amp;sig=106529015298774878259&amp;page=1&amp;tbnh=157&amp;tbnw=170&amp;start=0&amp;ndsp=13&amp;ved=1t:429,r:2,s:0,i:137</a:t>
            </a:r>
          </a:p>
          <a:p>
            <a:r>
              <a:rPr lang="en-US" sz="600" dirty="0"/>
              <a:t>http://www.google.com/imgres?q=pathogens&amp;um=1&amp;hl=en&amp;biw=1441&amp;bih=571&amp;tbm=isch&amp;tbnid=9oIwcUXfQknAZM:&amp;imgrefurl=http://searchforbetterhealth.wikispaces.com/Pathogens%2B%2526%2BTheir%2BSpread&amp;docid=fNiEcFoZNWeW1M&amp;imgurl=http://</a:t>
            </a:r>
            <a:r>
              <a:rPr lang="en-US" sz="600" dirty="0" smtClean="0"/>
              <a:t>searchforbetterhealth.wikispaces.com/file/view/Pathogens.jpg/116973965/Pathogens.jpg&amp;w=400&amp;h=351&amp;ei=DlKLT5v_C5PW9QTjp7nPCQ&amp;zoom=1&amp;iact=hc&amp;vpx=348&amp;vpy=189&amp;dur=3027&amp;hovh=210&amp;hovw=240&amp;tx=148&amp;ty=101&amp;sig=106529015298774878259&amp;page=1&amp;tbnh=158&amp;tbnw=180&amp;start=0&amp;ndsp=13&amp;ved=1t:429,r:1,s:0,i:135</a:t>
            </a:r>
          </a:p>
          <a:p>
            <a:r>
              <a:rPr lang="en-US" sz="600" dirty="0"/>
              <a:t>http://</a:t>
            </a:r>
            <a:r>
              <a:rPr lang="en-US" sz="600" dirty="0" smtClean="0"/>
              <a:t>www.nlm.nih.gov/medlineplus/ency/article/002223.htm</a:t>
            </a:r>
          </a:p>
          <a:p>
            <a:r>
              <a:rPr lang="en-US" sz="600" dirty="0"/>
              <a:t>http://www.google.com/imgres?q=antibodies+and+antigens&amp;um=1&amp;hl=en&amp;biw=1441&amp;bih=571&amp;tbm=isch&amp;tbnid=Z6cypxnzUa8cXM:&amp;imgrefurl=http://www.cartage.org.lb/en/themes/sciences/lifescience/generalbiology/physiology/LymphaticSystem/Antibodymediated/Antibodymediated.htm&amp;docid=eAl1k0HjABxNZM&amp;imgurl=http://</a:t>
            </a:r>
            <a:r>
              <a:rPr lang="en-US" sz="600" dirty="0" smtClean="0"/>
              <a:t>www.cartage.org.lb/en/themes/sciences/lifescience/generalbiology/physiology/LymphaticSystem/Antibodymediated/antigenAB.gif&amp;w=454&amp;h=303&amp;ei=h1OLT6WOIYn88gTipbi-CQ&amp;zoom=1&amp;iact=hc&amp;vpx=918&amp;vpy=202&amp;dur=2605&amp;hovh=183&amp;hovw=275&amp;tx=136&amp;ty=90&amp;sig=106529015298774878259&amp;page=1&amp;tbnh=145&amp;tbnw=217&amp;start=0&amp;ndsp=12&amp;ved=1t:429,r:4,s:0,i:102</a:t>
            </a:r>
          </a:p>
          <a:p>
            <a:r>
              <a:rPr lang="en-US" sz="600" dirty="0" smtClean="0"/>
              <a:t>www.google.com</a:t>
            </a:r>
          </a:p>
          <a:p>
            <a:r>
              <a:rPr lang="en-US" sz="600" dirty="0"/>
              <a:t>http://</a:t>
            </a:r>
            <a:r>
              <a:rPr lang="en-US" sz="600" dirty="0" smtClean="0"/>
              <a:t>www.biology.arizona.edu/immunology/tutorials/immunology/page3.html</a:t>
            </a:r>
          </a:p>
          <a:p>
            <a:r>
              <a:rPr lang="en-US" sz="600" dirty="0"/>
              <a:t>http://</a:t>
            </a:r>
            <a:r>
              <a:rPr lang="en-US" sz="600" dirty="0" smtClean="0"/>
              <a:t>occmed.oxfordjournals.org/content/57/8/552.full</a:t>
            </a:r>
          </a:p>
          <a:p>
            <a:r>
              <a:rPr lang="en-US" sz="600" dirty="0"/>
              <a:t>http://www.google.com/imgres?q=HAV+disease&amp;hl=en&amp;gbv=2&amp;biw=1441&amp;bih=571&amp;tbm=isch&amp;tbnid=TMa7MJ1okwz4kM:&amp;imgrefurl=http://foothealth.about.com/od/bunions/ig/Photos-Bunions-HAV/Right-Foot-Xray-with-Bunion.htm&amp;docid=tvXmOfVoimYuwM&amp;imgurl=http://0.tqn.com/d/foothealth/1/0/j/-/-/-/</a:t>
            </a:r>
            <a:r>
              <a:rPr lang="en-US" sz="600" dirty="0" smtClean="0"/>
              <a:t>Xray.jpg&amp;w=1536&amp;h=2048&amp;ei=GnWLT771DMaWgwfFnPH5CQ&amp;zoom=1&amp;iact=hc&amp;vpx=1041&amp;vpy=193&amp;dur=2886&amp;hovh=259&amp;hovw=194&amp;tx=96&amp;ty=166&amp;sig=106529015298774878259&amp;page=1&amp;tbnh=118&amp;tbnw=77&amp;start=0&amp;ndsp=25&amp;ved=1t:429,r:14,s:0,i:96</a:t>
            </a:r>
          </a:p>
          <a:p>
            <a:r>
              <a:rPr lang="en-US" sz="600" dirty="0"/>
              <a:t>http://www.google.com/imgres?q=lgG+antibodies&amp;hl=en&amp;gbv=2&amp;biw=1441&amp;bih=571&amp;tbm=isch&amp;tbnid=5_LSW970KwPBXM:&amp;imgrefurl=http://www.nature.com/nbt/journal/v21/n5/fig_tab/nbt0503-510_F1.html&amp;docid=ADjG51n2ldcL_M&amp;imgurl=http://</a:t>
            </a:r>
            <a:r>
              <a:rPr lang="en-US" sz="600" dirty="0" smtClean="0"/>
              <a:t>www.nature.com/nbt/journal/v21/n5/images/nbt0503-510-F1.gif&amp;w=600&amp;h=577&amp;ei=mXaLT_DLJ8fagQehjYXvCQ&amp;zoom=1&amp;iact=hc&amp;vpx=161&amp;vpy=121&amp;dur=874&amp;hovh=220&amp;hovw=229&amp;tx=152&amp;ty=80&amp;sig=106529015298774878259&amp;page=1&amp;tbnh=110&amp;tbnw=114&amp;start=0&amp;ndsp=27&amp;ved=1t:429,r:0,s:0,i:67</a:t>
            </a:r>
          </a:p>
          <a:p>
            <a:r>
              <a:rPr lang="en-US" sz="600" dirty="0"/>
              <a:t>http://</a:t>
            </a:r>
            <a:r>
              <a:rPr lang="en-US" sz="600" dirty="0" smtClean="0"/>
              <a:t>www.youtube.com/watch?v=cSkS_uhSHOg</a:t>
            </a:r>
          </a:p>
          <a:p>
            <a:r>
              <a:rPr lang="en-US" sz="600" dirty="0"/>
              <a:t>http://www.google.com/imgres?q=autoimmune+disease&amp;um=1&amp;hl=en&amp;sa=N&amp;biw=1441&amp;bih=571&amp;tbm=isch&amp;tbnid=IZ29LwRcx-leBM:&amp;imgrefurl=http://drpinna.com/auto-immune-diseases-15353&amp;docid=Uya8lLN5Uo4PRM&amp;imgurl=http://</a:t>
            </a:r>
            <a:r>
              <a:rPr lang="en-US" sz="600" dirty="0" smtClean="0"/>
              <a:t>drpinna.com/wp-content/uploads/2011/02/AutoimmuneDisorder.jpg&amp;w=500&amp;h=372&amp;ei=d3iLT6u6LcWIgweLxrjGCQ&amp;zoom=1&amp;iact=rc&amp;dur=296&amp;sig=106529015298774878259&amp;page=1&amp;tbnh=166&amp;tbnw=221&amp;start=0&amp;ndsp=13&amp;ved=1t:429,r:6,s:0,i:109&amp;tx=142&amp;ty=108</a:t>
            </a:r>
          </a:p>
          <a:p>
            <a:r>
              <a:rPr lang="en-US" sz="600" dirty="0"/>
              <a:t>http://www.google.com/imgres?q=hiv/aids&amp;um=1&amp;hl=en&amp;sa=N&amp;biw=1441&amp;bih=571&amp;tbm=isch&amp;tbnid=mnsOYNIA7jqpIM:&amp;imgrefurl=http://www.buckscounty.org/government/departments/humanservices/healthdepartment/PersonalHealth/HIVFactsFAQs.aspx&amp;docid=TUMT7FDkGhgVUM&amp;imgurl=http://</a:t>
            </a:r>
            <a:r>
              <a:rPr lang="en-US" sz="600" dirty="0" smtClean="0"/>
              <a:t>www.buckscounty.org/Images/government/DeptofHealth/PersonalHealth/BCHDHIVGraph.jpg&amp;w=400&amp;h=353&amp;ei=OnmLT9ftNs2-gAel3PyFAw&amp;zoom=1&amp;iact=hc&amp;vpx=191&amp;vpy=242&amp;dur=780&amp;hovh=211&amp;hovw=239&amp;tx=76&amp;ty=147&amp;sig=106529015298774878259&amp;page=1&amp;tbnh=163&amp;tbnw=185&amp;start=0&amp;ndsp=16&amp;ved=1t:429,r:8,s:0,i:152</a:t>
            </a:r>
          </a:p>
          <a:p>
            <a:r>
              <a:rPr lang="en-US" sz="600" dirty="0"/>
              <a:t>http://</a:t>
            </a:r>
            <a:r>
              <a:rPr lang="en-US" sz="600" dirty="0" smtClean="0"/>
              <a:t>kidshealth.org/teen/sexual_health/stds/std_hiv.html</a:t>
            </a:r>
          </a:p>
          <a:p>
            <a:r>
              <a:rPr lang="en-US" sz="600" dirty="0"/>
              <a:t>http://</a:t>
            </a:r>
            <a:r>
              <a:rPr lang="en-US" sz="600" dirty="0" smtClean="0"/>
              <a:t>bacteriamuseum.org/cms/How-We-Fight-Bacteria/antibiotics.html</a:t>
            </a:r>
          </a:p>
          <a:p>
            <a:r>
              <a:rPr lang="en-US" sz="600" dirty="0"/>
              <a:t>http://www.google.com/imgres?q=antibiotics+and+bacteria&amp;um=1&amp;hl=en&amp;sa=N&amp;biw=1249&amp;bih=495&amp;tbm=isch&amp;tbnid=IpoY5ie4CcEVBM:&amp;imgrefurl=http://www.nationalreviewofmedicine.com/issue/2007/07_30/4_advances_medicine_13.html&amp;docid=_j-Ta_D1WePFQM&amp;imgurl=http://</a:t>
            </a:r>
            <a:r>
              <a:rPr lang="en-US" sz="600" dirty="0" smtClean="0"/>
              <a:t>www.nationalreviewofmedicine.com/images/issue/2007/jul30/4_AntibioticResistantBacteria_13.jpg&amp;w=380&amp;h=401&amp;ei=A3yLT7GUHceBgAeYyYTACQ&amp;zoom=1&amp;iact=hc&amp;vpx=600&amp;vpy=136&amp;dur=1592&amp;hovh=231&amp;hovw=219&amp;tx=110&amp;ty=146&amp;sig=106529015298774878259&amp;page=1&amp;tbnh=141&amp;tbnw=134&amp;start=0&amp;ndsp=13&amp;ved=1t:429,r:3,s:0,i:73</a:t>
            </a:r>
          </a:p>
          <a:p>
            <a:r>
              <a:rPr lang="en-US" sz="600" dirty="0"/>
              <a:t>http://</a:t>
            </a:r>
            <a:r>
              <a:rPr lang="en-US" sz="600" dirty="0" smtClean="0"/>
              <a:t>en.wikipedia.org/wiki/Humoral_immunity</a:t>
            </a:r>
          </a:p>
          <a:p>
            <a:r>
              <a:rPr lang="en-US" sz="600" dirty="0"/>
              <a:t>http://</a:t>
            </a:r>
            <a:r>
              <a:rPr lang="en-US" sz="600" dirty="0" smtClean="0"/>
              <a:t>en.wikipedia.org/wiki/Cell-mediated_immunity</a:t>
            </a:r>
          </a:p>
          <a:p>
            <a:r>
              <a:rPr lang="en-US" sz="600" dirty="0"/>
              <a:t>http://www.google.com/imgres?q=humoral+and+cell+mediated+immunity&amp;um=1&amp;hl=en&amp;sa=N&amp;biw=1441&amp;bih=571&amp;tbm=isch&amp;tbnid=uk-nsGsb_Y6KaM:&amp;imgrefurl=http://mol-biol4masters.masters.grkraj.org/html/Cell_And_Molecular_Immunology2-Innate_Humoral_And_Cell_Mediated_Immunity.htm&amp;docid=4xNv47l148LXRM&amp;imgurl=http://</a:t>
            </a:r>
            <a:r>
              <a:rPr lang="en-US" sz="600" dirty="0" smtClean="0"/>
              <a:t>mol-biol4masters.masters.grkraj.org/html/Cell_And_Molecular_Immunology2-Innate_Humoral_And_Cell_Mediated_Immunity_files/image032.jpg&amp;w=620&amp;h=509&amp;ei=c36LT6byN8HSgQfszNTqCQ&amp;zoom=1&amp;iact=hc&amp;vpx=480&amp;vpy=134&amp;dur=390&amp;hovh=203&amp;hovw=248&amp;tx=116&amp;ty=110&amp;sig=106529015298774878259&amp;page=1&amp;tbnh=119&amp;tbnw=145&amp;start=0&amp;ndsp=24&amp;ved=1t:429,r:2,s:0,i:73</a:t>
            </a:r>
          </a:p>
          <a:p>
            <a:r>
              <a:rPr lang="en-US" sz="600" dirty="0"/>
              <a:t>http://www.google.com/imgres?q=b+and+t+lymphocytes&amp;um=1&amp;hl=en&amp;sa=N&amp;biw=1441&amp;bih=571&amp;tbm=isch&amp;tbnid=zUwGyYi9LZRvrM:&amp;imgrefurl=http://users.rcn.com/jkimball.ma.ultranet/BiologyPages/B/B_and_Tcells.html&amp;docid=1BMFQoY-BMBSrM&amp;imgurl=http://</a:t>
            </a:r>
            <a:r>
              <a:rPr lang="en-US" sz="600" dirty="0" smtClean="0"/>
              <a:t>users.rcn.com/jkimball.ma.ultranet/BiologyPages/T/Th_Lymphokines.gif&amp;w=493&amp;h=404&amp;ei=OX-LT9aJOMSSgwfE5YzDCQ&amp;zoom=1&amp;iact=hc&amp;vpx=269&amp;vpy=132&amp;dur=2590&amp;hovh=203&amp;hovw=248&amp;tx=129&amp;ty=110&amp;sig=106529015298774878259&amp;page=1&amp;tbnh=115&amp;tbnw=140&amp;start=0&amp;ndsp=25&amp;ved=1t:429,r:1,s:0,i:71</a:t>
            </a:r>
          </a:p>
          <a:p>
            <a:endParaRPr lang="en-US" sz="600" dirty="0"/>
          </a:p>
        </p:txBody>
      </p:sp>
    </p:spTree>
    <p:extLst>
      <p:ext uri="{BB962C8B-B14F-4D97-AF65-F5344CB8AC3E}">
        <p14:creationId xmlns:p14="http://schemas.microsoft.com/office/powerpoint/2010/main" val="8970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Immune System</a:t>
            </a:r>
            <a:endParaRPr lang="en-US" dirty="0"/>
          </a:p>
        </p:txBody>
      </p:sp>
      <p:sp>
        <p:nvSpPr>
          <p:cNvPr id="3" name="Content Placeholder 2"/>
          <p:cNvSpPr>
            <a:spLocks noGrp="1"/>
          </p:cNvSpPr>
          <p:nvPr>
            <p:ph idx="1"/>
          </p:nvPr>
        </p:nvSpPr>
        <p:spPr>
          <a:xfrm>
            <a:off x="457200" y="1219200"/>
            <a:ext cx="8229600" cy="1371599"/>
          </a:xfrm>
        </p:spPr>
        <p:txBody>
          <a:bodyPr>
            <a:normAutofit/>
          </a:bodyPr>
          <a:lstStyle/>
          <a:p>
            <a:r>
              <a:rPr lang="en-US" sz="2400" dirty="0" smtClean="0"/>
              <a:t>The function of the immune system is to fight off different diseases that you encounter throughout our life.</a:t>
            </a:r>
          </a:p>
          <a:p>
            <a:r>
              <a:rPr lang="en-US" sz="2400" dirty="0" smtClean="0"/>
              <a:t>The major organs of the immune system are: </a:t>
            </a:r>
            <a:endParaRPr lang="en-US" sz="2400" dirty="0"/>
          </a:p>
        </p:txBody>
      </p:sp>
      <p:pic>
        <p:nvPicPr>
          <p:cNvPr id="1026" name="Picture 2" descr="http://www.aids.gov/images/immune-system-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582" y="2590800"/>
            <a:ext cx="73152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25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Pathogens</a:t>
            </a:r>
            <a:endParaRPr lang="en-US" dirty="0"/>
          </a:p>
        </p:txBody>
      </p:sp>
      <p:sp>
        <p:nvSpPr>
          <p:cNvPr id="3" name="Content Placeholder 2"/>
          <p:cNvSpPr>
            <a:spLocks noGrp="1"/>
          </p:cNvSpPr>
          <p:nvPr>
            <p:ph idx="1"/>
          </p:nvPr>
        </p:nvSpPr>
        <p:spPr>
          <a:xfrm>
            <a:off x="457200" y="990600"/>
            <a:ext cx="8229600" cy="2438400"/>
          </a:xfrm>
        </p:spPr>
        <p:txBody>
          <a:bodyPr>
            <a:normAutofit fontScale="85000" lnSpcReduction="20000"/>
          </a:bodyPr>
          <a:lstStyle/>
          <a:p>
            <a:r>
              <a:rPr lang="en-US" dirty="0" smtClean="0"/>
              <a:t>The immune system recognizes them by an alarm that is sent off when you get cut from something and when the infection enters your body.</a:t>
            </a:r>
          </a:p>
          <a:p>
            <a:r>
              <a:rPr lang="en-US" dirty="0" smtClean="0"/>
              <a:t>The white blood cells then go to the cite of the cut and battle the infection.</a:t>
            </a:r>
          </a:p>
          <a:p>
            <a:r>
              <a:rPr lang="en-US" dirty="0" smtClean="0"/>
              <a:t>The white blood cells are made in our bone marrow.</a:t>
            </a:r>
            <a:endParaRPr lang="en-US" dirty="0"/>
          </a:p>
        </p:txBody>
      </p:sp>
      <p:pic>
        <p:nvPicPr>
          <p:cNvPr id="2050" name="Picture 2" descr="http://www.dogexpert.com/images/Pathoge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672" y="3505201"/>
            <a:ext cx="3336267" cy="31438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archforbetterhealth.wikispaces.com/file/view/Pathogens.jpg/116973965/Pathoge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2109" y="3505200"/>
            <a:ext cx="3401291" cy="3143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516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Antigens and Antibodies</a:t>
            </a:r>
            <a:endParaRPr lang="en-US" dirty="0"/>
          </a:p>
        </p:txBody>
      </p:sp>
      <p:sp>
        <p:nvSpPr>
          <p:cNvPr id="3" name="Content Placeholder 2"/>
          <p:cNvSpPr>
            <a:spLocks noGrp="1"/>
          </p:cNvSpPr>
          <p:nvPr>
            <p:ph idx="1"/>
          </p:nvPr>
        </p:nvSpPr>
        <p:spPr>
          <a:xfrm>
            <a:off x="457200" y="960437"/>
            <a:ext cx="8229600" cy="4525963"/>
          </a:xfrm>
        </p:spPr>
        <p:txBody>
          <a:bodyPr/>
          <a:lstStyle/>
          <a:p>
            <a:r>
              <a:rPr lang="en-US" dirty="0"/>
              <a:t>An antibody is a protein produced by the body's immune system when it detects harmful substances, called </a:t>
            </a:r>
            <a:r>
              <a:rPr lang="en-US" dirty="0" smtClean="0"/>
              <a:t>antigens.</a:t>
            </a:r>
          </a:p>
          <a:p>
            <a:r>
              <a:rPr lang="en-US" dirty="0" smtClean="0"/>
              <a:t>Also antibodies are produced when the immune system mistakes healthy tissue for an infection.</a:t>
            </a:r>
            <a:endParaRPr lang="en-US" dirty="0"/>
          </a:p>
        </p:txBody>
      </p:sp>
      <p:pic>
        <p:nvPicPr>
          <p:cNvPr id="3074" name="Picture 2" descr="http://www.cartage.org.lb/en/themes/sciences/lifescience/generalbiology/physiology/LymphaticSystem/Antibodymediated/antigenA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733800"/>
            <a:ext cx="4876800" cy="2886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04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0000"/>
                </a:solidFill>
              </a:rPr>
              <a:t>Innate</a:t>
            </a:r>
            <a:r>
              <a:rPr lang="en-US" dirty="0" smtClean="0"/>
              <a:t> and </a:t>
            </a:r>
            <a:r>
              <a:rPr lang="en-US" dirty="0" smtClean="0">
                <a:solidFill>
                  <a:schemeClr val="tx2"/>
                </a:solidFill>
              </a:rPr>
              <a:t>Acquired</a:t>
            </a:r>
            <a:endParaRPr lang="en-US" dirty="0">
              <a:solidFill>
                <a:schemeClr val="tx2"/>
              </a:solidFill>
            </a:endParaRPr>
          </a:p>
        </p:txBody>
      </p:sp>
      <p:sp>
        <p:nvSpPr>
          <p:cNvPr id="3" name="Content Placeholder 2"/>
          <p:cNvSpPr>
            <a:spLocks noGrp="1"/>
          </p:cNvSpPr>
          <p:nvPr>
            <p:ph idx="1"/>
          </p:nvPr>
        </p:nvSpPr>
        <p:spPr>
          <a:xfrm>
            <a:off x="457200" y="1143000"/>
            <a:ext cx="8229600" cy="5181600"/>
          </a:xfrm>
        </p:spPr>
        <p:txBody>
          <a:bodyPr>
            <a:normAutofit/>
          </a:bodyPr>
          <a:lstStyle/>
          <a:p>
            <a:r>
              <a:rPr lang="en-US" dirty="0" smtClean="0">
                <a:solidFill>
                  <a:srgbClr val="FF0000"/>
                </a:solidFill>
              </a:rPr>
              <a:t>Innate: The innate immune system is activated by chemical properties of the antigen.  This is system refers to nonspecific defense mechanisms that come into play immediately or within hours of an antigen’s appearance.</a:t>
            </a:r>
          </a:p>
          <a:p>
            <a:r>
              <a:rPr lang="en-US" dirty="0" smtClean="0">
                <a:solidFill>
                  <a:schemeClr val="tx2"/>
                </a:solidFill>
              </a:rPr>
              <a:t>Acquired: The acquired immune system is designed to recognize infections and make specific immune sells to attack the infection.  This system refers to antigen-specific immune response.</a:t>
            </a:r>
          </a:p>
        </p:txBody>
      </p:sp>
    </p:spTree>
    <p:extLst>
      <p:ext uri="{BB962C8B-B14F-4D97-AF65-F5344CB8AC3E}">
        <p14:creationId xmlns:p14="http://schemas.microsoft.com/office/powerpoint/2010/main" val="257157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Immunity</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Active immunity is where you are exposed to an infection and you produce antibodies for that disease and or infection and you are then protected for an amount of time from that specific disease.</a:t>
            </a:r>
          </a:p>
          <a:p>
            <a:endParaRPr lang="en-US" dirty="0"/>
          </a:p>
          <a:p>
            <a:r>
              <a:rPr lang="en-US" dirty="0" smtClean="0"/>
              <a:t>Example: HAV </a:t>
            </a:r>
            <a:r>
              <a:rPr lang="en-US" dirty="0" smtClean="0">
                <a:sym typeface="Wingdings" pitchFamily="2" charset="2"/>
              </a:rPr>
              <a:t></a:t>
            </a:r>
            <a:endParaRPr lang="en-US" dirty="0"/>
          </a:p>
        </p:txBody>
      </p:sp>
      <p:pic>
        <p:nvPicPr>
          <p:cNvPr id="4098" name="Picture 2" descr="http://0.tqn.com/d/foothealth/1/0/j/-/-/-/Xra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3629891"/>
            <a:ext cx="2667000" cy="3138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70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Passive Immunity</a:t>
            </a:r>
            <a:endParaRPr lang="en-US" dirty="0"/>
          </a:p>
        </p:txBody>
      </p:sp>
      <p:sp>
        <p:nvSpPr>
          <p:cNvPr id="3" name="Content Placeholder 2"/>
          <p:cNvSpPr>
            <a:spLocks noGrp="1"/>
          </p:cNvSpPr>
          <p:nvPr>
            <p:ph idx="1"/>
          </p:nvPr>
        </p:nvSpPr>
        <p:spPr>
          <a:xfrm>
            <a:off x="457200" y="1143000"/>
            <a:ext cx="8229600" cy="4525963"/>
          </a:xfrm>
        </p:spPr>
        <p:txBody>
          <a:bodyPr>
            <a:normAutofit/>
          </a:bodyPr>
          <a:lstStyle/>
          <a:p>
            <a:r>
              <a:rPr lang="en-US" sz="3000" dirty="0" smtClean="0"/>
              <a:t>Passive immunity is where you are provided antibodies to fight infection. Such as when babies are first born they are provided with </a:t>
            </a:r>
            <a:r>
              <a:rPr lang="en-US" sz="3000" dirty="0" err="1" smtClean="0"/>
              <a:t>lgG</a:t>
            </a:r>
            <a:r>
              <a:rPr lang="en-US" sz="3000" dirty="0" smtClean="0"/>
              <a:t> and once they are gone the baby then has active immunity.  </a:t>
            </a:r>
          </a:p>
          <a:p>
            <a:endParaRPr lang="en-US" sz="3000" dirty="0"/>
          </a:p>
          <a:p>
            <a:endParaRPr lang="en-US" sz="3000" dirty="0" smtClean="0"/>
          </a:p>
          <a:p>
            <a:r>
              <a:rPr lang="en-US" sz="3000" dirty="0" smtClean="0"/>
              <a:t>Example: </a:t>
            </a:r>
            <a:r>
              <a:rPr lang="en-US" sz="3000" dirty="0" err="1" smtClean="0"/>
              <a:t>lgG</a:t>
            </a:r>
            <a:r>
              <a:rPr lang="en-US" sz="3000" dirty="0" smtClean="0"/>
              <a:t> antibodies </a:t>
            </a:r>
            <a:r>
              <a:rPr lang="en-US" sz="3000" dirty="0" smtClean="0">
                <a:sym typeface="Wingdings" pitchFamily="2" charset="2"/>
              </a:rPr>
              <a:t></a:t>
            </a:r>
            <a:endParaRPr lang="en-US" sz="3000" dirty="0"/>
          </a:p>
        </p:txBody>
      </p:sp>
      <p:pic>
        <p:nvPicPr>
          <p:cNvPr id="5122" name="Picture 2" descr="http://www.nature.com/nbt/journal/v21/n5/images/nbt0503-510-F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250920"/>
            <a:ext cx="3581400" cy="3449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3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Humoral</a:t>
            </a:r>
            <a:r>
              <a:rPr lang="en-US" dirty="0" smtClean="0"/>
              <a:t> vs. Cell-mediated</a:t>
            </a:r>
            <a:endParaRPr lang="en-US" dirty="0"/>
          </a:p>
        </p:txBody>
      </p:sp>
      <p:sp>
        <p:nvSpPr>
          <p:cNvPr id="3" name="Content Placeholder 2"/>
          <p:cNvSpPr>
            <a:spLocks noGrp="1"/>
          </p:cNvSpPr>
          <p:nvPr>
            <p:ph idx="1"/>
          </p:nvPr>
        </p:nvSpPr>
        <p:spPr>
          <a:xfrm>
            <a:off x="5029200" y="1137636"/>
            <a:ext cx="3941618" cy="5538658"/>
          </a:xfrm>
        </p:spPr>
        <p:txBody>
          <a:bodyPr>
            <a:normAutofit fontScale="85000" lnSpcReduction="10000"/>
          </a:bodyPr>
          <a:lstStyle/>
          <a:p>
            <a:r>
              <a:rPr lang="en-US" sz="2800" dirty="0"/>
              <a:t>The </a:t>
            </a:r>
            <a:r>
              <a:rPr lang="en-US" sz="2800" dirty="0" err="1"/>
              <a:t>humoral</a:t>
            </a:r>
            <a:r>
              <a:rPr lang="en-US" sz="2800" dirty="0"/>
              <a:t> immune </a:t>
            </a:r>
            <a:r>
              <a:rPr lang="en-US" sz="2800" dirty="0" smtClean="0"/>
              <a:t>response is the immunity </a:t>
            </a:r>
            <a:r>
              <a:rPr lang="en-US" sz="2800" dirty="0"/>
              <a:t>that is mediated by secreted antibodies </a:t>
            </a:r>
            <a:r>
              <a:rPr lang="en-US" sz="2800" dirty="0" smtClean="0"/>
              <a:t>produced </a:t>
            </a:r>
            <a:r>
              <a:rPr lang="en-US" sz="2800" dirty="0"/>
              <a:t>in the cells of the B </a:t>
            </a:r>
            <a:r>
              <a:rPr lang="en-US" sz="2800" dirty="0" smtClean="0"/>
              <a:t>lymphocyte lineage.</a:t>
            </a:r>
          </a:p>
          <a:p>
            <a:r>
              <a:rPr lang="en-US" sz="2800" dirty="0"/>
              <a:t>Cell-mediated immunity is an immune response that does not involve antibodies but </a:t>
            </a:r>
            <a:r>
              <a:rPr lang="en-US" sz="2800" dirty="0" smtClean="0"/>
              <a:t>instead </a:t>
            </a:r>
            <a:r>
              <a:rPr lang="en-US" sz="2800" dirty="0"/>
              <a:t>involves the activation of </a:t>
            </a:r>
            <a:r>
              <a:rPr lang="en-US" sz="2800" dirty="0" smtClean="0"/>
              <a:t>macrophages </a:t>
            </a:r>
            <a:r>
              <a:rPr lang="en-US" sz="2800" dirty="0"/>
              <a:t>antigen-specific cytotoxic T-lymphocytes, and the release of </a:t>
            </a:r>
            <a:r>
              <a:rPr lang="en-US" sz="2800" dirty="0" smtClean="0"/>
              <a:t>cytokines </a:t>
            </a:r>
            <a:r>
              <a:rPr lang="en-US" sz="2800" dirty="0"/>
              <a:t>in response to an antigen.</a:t>
            </a:r>
          </a:p>
        </p:txBody>
      </p:sp>
      <p:pic>
        <p:nvPicPr>
          <p:cNvPr id="9218" name="Picture 2" descr="http://mol-biol4masters.masters.grkraj.org/html/Cell_And_Molecular_Immunology2-Innate_Humoral_And_Cell_Mediated_Immunity_files/image0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137636"/>
            <a:ext cx="4762500" cy="5538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07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 vs. T Lymphocytes</a:t>
            </a:r>
            <a:endParaRPr lang="en-US" dirty="0"/>
          </a:p>
        </p:txBody>
      </p:sp>
      <p:sp>
        <p:nvSpPr>
          <p:cNvPr id="3" name="Content Placeholder 2"/>
          <p:cNvSpPr>
            <a:spLocks noGrp="1"/>
          </p:cNvSpPr>
          <p:nvPr>
            <p:ph idx="1"/>
          </p:nvPr>
        </p:nvSpPr>
        <p:spPr>
          <a:xfrm>
            <a:off x="0" y="1263663"/>
            <a:ext cx="4267200" cy="5670537"/>
          </a:xfrm>
        </p:spPr>
        <p:txBody>
          <a:bodyPr>
            <a:normAutofit fontScale="70000" lnSpcReduction="20000"/>
          </a:bodyPr>
          <a:lstStyle/>
          <a:p>
            <a:r>
              <a:rPr lang="en-US" dirty="0" smtClean="0"/>
              <a:t>B cells are made by the bone marrow.</a:t>
            </a:r>
          </a:p>
          <a:p>
            <a:r>
              <a:rPr lang="en-US" dirty="0" smtClean="0"/>
              <a:t>B cells bind to the antigen and then engulf them and then is digested into fragments.  Then are put on the cells surface to create anti bodies.</a:t>
            </a:r>
          </a:p>
          <a:p>
            <a:r>
              <a:rPr lang="en-US" dirty="0"/>
              <a:t>The precursors of T cells are also produced in the bone marrow but leave the bone marrow and mature in the </a:t>
            </a:r>
            <a:r>
              <a:rPr lang="en-US" dirty="0" smtClean="0"/>
              <a:t>thymus.</a:t>
            </a:r>
          </a:p>
          <a:p>
            <a:r>
              <a:rPr lang="en-US" dirty="0"/>
              <a:t>T </a:t>
            </a:r>
            <a:r>
              <a:rPr lang="en-US" dirty="0" smtClean="0"/>
              <a:t>cells (of alpha/beta) </a:t>
            </a:r>
            <a:r>
              <a:rPr lang="en-US" dirty="0"/>
              <a:t>binds a bimolecular complex displayed at the surface of some other cell called an antigen-presenting </a:t>
            </a:r>
            <a:r>
              <a:rPr lang="en-US" dirty="0" smtClean="0"/>
              <a:t>cell.  Then they destroy the </a:t>
            </a:r>
            <a:r>
              <a:rPr lang="en-US" dirty="0"/>
              <a:t>infection </a:t>
            </a:r>
            <a:r>
              <a:rPr lang="en-US" dirty="0" smtClean="0"/>
              <a:t>by secreting </a:t>
            </a:r>
            <a:r>
              <a:rPr lang="en-US" dirty="0"/>
              <a:t>molecules </a:t>
            </a:r>
            <a:r>
              <a:rPr lang="en-US" dirty="0" smtClean="0"/>
              <a:t>that destroy the infection.</a:t>
            </a:r>
            <a:endParaRPr lang="en-US" dirty="0"/>
          </a:p>
        </p:txBody>
      </p:sp>
      <p:pic>
        <p:nvPicPr>
          <p:cNvPr id="10242" name="Picture 2" descr="http://users.rcn.com/jkimball.ma.ultranet/BiologyPages/T/Th_Lymphokin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371600"/>
            <a:ext cx="4858363"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461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700</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Immune System 4/9/12</vt:lpstr>
      <vt:lpstr>Immune System</vt:lpstr>
      <vt:lpstr>Pathogens</vt:lpstr>
      <vt:lpstr>Antigens and Antibodies</vt:lpstr>
      <vt:lpstr>Innate and Acquired</vt:lpstr>
      <vt:lpstr>Active Immunity</vt:lpstr>
      <vt:lpstr>Passive Immunity</vt:lpstr>
      <vt:lpstr>Humoral vs. Cell-mediated</vt:lpstr>
      <vt:lpstr>B vs. T Lymphocytes</vt:lpstr>
      <vt:lpstr>Antibiotics and bacteria</vt:lpstr>
      <vt:lpstr>Autoimmune Disease</vt:lpstr>
      <vt:lpstr>HIV/AIDS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Immune System</dc:title>
  <dc:creator>Owner</dc:creator>
  <cp:lastModifiedBy>Owner</cp:lastModifiedBy>
  <cp:revision>19</cp:revision>
  <dcterms:created xsi:type="dcterms:W3CDTF">2012-04-09T19:58:15Z</dcterms:created>
  <dcterms:modified xsi:type="dcterms:W3CDTF">2012-04-16T02:21:04Z</dcterms:modified>
</cp:coreProperties>
</file>