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6" r:id="rId7"/>
    <p:sldId id="265" r:id="rId8"/>
    <p:sldId id="264" r:id="rId9"/>
    <p:sldId id="267" r:id="rId10"/>
    <p:sldId id="263" r:id="rId11"/>
    <p:sldId id="261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16F0-994D-4995-9FB9-6845C102873B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06D8-085B-43EE-87B1-531C4A228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74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16F0-994D-4995-9FB9-6845C102873B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06D8-085B-43EE-87B1-531C4A228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6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16F0-994D-4995-9FB9-6845C102873B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06D8-085B-43EE-87B1-531C4A228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2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16F0-994D-4995-9FB9-6845C102873B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06D8-085B-43EE-87B1-531C4A228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36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16F0-994D-4995-9FB9-6845C102873B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06D8-085B-43EE-87B1-531C4A228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5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16F0-994D-4995-9FB9-6845C102873B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06D8-085B-43EE-87B1-531C4A228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3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16F0-994D-4995-9FB9-6845C102873B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06D8-085B-43EE-87B1-531C4A228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459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16F0-994D-4995-9FB9-6845C102873B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06D8-085B-43EE-87B1-531C4A228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695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16F0-994D-4995-9FB9-6845C102873B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06D8-085B-43EE-87B1-531C4A228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97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16F0-994D-4995-9FB9-6845C102873B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06D8-085B-43EE-87B1-531C4A228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27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16F0-994D-4995-9FB9-6845C102873B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06D8-085B-43EE-87B1-531C4A228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9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216F0-994D-4995-9FB9-6845C102873B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606D8-085B-43EE-87B1-531C4A228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16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t="-17000" r="-3000" b="-6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1600" y="2438400"/>
            <a:ext cx="4114800" cy="15462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Muscular System</a:t>
            </a:r>
            <a:br>
              <a:rPr lang="en-US" dirty="0" smtClean="0"/>
            </a:br>
            <a:r>
              <a:rPr lang="en-US" dirty="0" smtClean="0"/>
              <a:t>John Donovan</a:t>
            </a:r>
            <a:br>
              <a:rPr lang="en-US" dirty="0" smtClean="0"/>
            </a:br>
            <a:r>
              <a:rPr lang="en-US" dirty="0" smtClean="0"/>
              <a:t>4/20/12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714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Polymyositis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4800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Polymyositis is one of a group of muscle diseases known as the inflammatory </a:t>
            </a:r>
            <a:r>
              <a:rPr lang="en-US" dirty="0" smtClean="0"/>
              <a:t>myopathies. </a:t>
            </a:r>
          </a:p>
          <a:p>
            <a:r>
              <a:rPr lang="en-US" dirty="0" smtClean="0"/>
              <a:t>These </a:t>
            </a:r>
            <a:r>
              <a:rPr lang="en-US" dirty="0"/>
              <a:t>are characterized by chronic muscle inflammation accompanied by muscle weakness. </a:t>
            </a:r>
            <a:endParaRPr lang="en-US" dirty="0" smtClean="0"/>
          </a:p>
          <a:p>
            <a:r>
              <a:rPr lang="en-US" dirty="0" smtClean="0"/>
              <a:t>Polymyositis </a:t>
            </a:r>
            <a:r>
              <a:rPr lang="en-US" dirty="0"/>
              <a:t>affects skeletal </a:t>
            </a:r>
            <a:r>
              <a:rPr lang="en-US" dirty="0" smtClean="0"/>
              <a:t>muscles on </a:t>
            </a:r>
            <a:r>
              <a:rPr lang="en-US" dirty="0"/>
              <a:t>both sides of the body.</a:t>
            </a:r>
            <a:endParaRPr lang="en-US" dirty="0"/>
          </a:p>
        </p:txBody>
      </p:sp>
      <p:pic>
        <p:nvPicPr>
          <p:cNvPr id="8194" name="Picture 2" descr="http://upload.wikimedia.org/wikipedia/commons/thumb/a/a2/Polymyositis_HE.jpg/230px-Polymyositis_H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295400"/>
            <a:ext cx="2908188" cy="216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neuropathology-web.org/chapter13/images13/13-polymyositi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0336" y="3733800"/>
            <a:ext cx="2997515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4598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Muscular Dystrophy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660775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Muscular dystrophy is a genetic disorder that weakens the muscles that helps the body move.</a:t>
            </a:r>
          </a:p>
          <a:p>
            <a:r>
              <a:rPr lang="en-US" dirty="0"/>
              <a:t>This is a genetic disorder in which the coding for a protein is missing that they need to make healthy muscles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50" name="Picture 2" descr="http://www.beltina.org/pics/muscular_dystroph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593273"/>
            <a:ext cx="4648200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158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Autofit/>
          </a:bodyPr>
          <a:lstStyle/>
          <a:p>
            <a:r>
              <a:rPr lang="en-US" sz="700" dirty="0" smtClean="0"/>
              <a:t>www.google.com</a:t>
            </a:r>
          </a:p>
          <a:p>
            <a:r>
              <a:rPr lang="en-US" sz="700" dirty="0"/>
              <a:t>http://www.google.com/imgres?q=muscular+system&amp;um=1&amp;hl=en&amp;sa=N&amp;biw=1366&amp;bih=649&amp;tbm=isch&amp;tbnid=IhaYNv0J_eq7wM:&amp;imgrefurl=http://www.medicalook.com/human_anatomy/systems/Muscular_system.html&amp;docid=z2nGnJJnIii4uM&amp;imgurl=http://</a:t>
            </a:r>
            <a:r>
              <a:rPr lang="en-US" sz="700" dirty="0" smtClean="0"/>
              <a:t>www.medicalook.com/systems_images/Muscular_System.jpg&amp;w=300&amp;h=330&amp;ei=r_2VT5P6HcfFgAe21PD3DQ&amp;zoom=1&amp;iact=hc&amp;vpx=414&amp;vpy=161&amp;dur=100&amp;hovh=235&amp;hovw=214&amp;tx=135&amp;ty=133&amp;sig=106529015298774878259&amp;page=1&amp;tbnh=131&amp;tbnw=119&amp;start=0&amp;ndsp=28&amp;ved=1t:429,r:2,s:0,i:126</a:t>
            </a:r>
          </a:p>
          <a:p>
            <a:r>
              <a:rPr lang="en-US" sz="700" dirty="0"/>
              <a:t>http://</a:t>
            </a:r>
            <a:r>
              <a:rPr lang="en-US" sz="700" dirty="0" smtClean="0"/>
              <a:t>kidshealth.org/teen/diseases_conditions/bones/muscular_dystrophy.html</a:t>
            </a:r>
          </a:p>
          <a:p>
            <a:r>
              <a:rPr lang="en-US" sz="700" dirty="0"/>
              <a:t>http://www.google.com/imgres?q=muscular+dystrophy&amp;um=1&amp;hl=en&amp;sa=N&amp;biw=1441&amp;bih=685&amp;tbm=isch&amp;tbnid=pTJIY2s5A5-E9M:&amp;imgrefurl=http://www.beltina.org/health-dictionary/muscular-dystrophy-symptoms-treatment.html&amp;docid=Be4w2oe5XyjspM&amp;imgurl=http://</a:t>
            </a:r>
            <a:r>
              <a:rPr lang="en-US" sz="700" dirty="0" smtClean="0"/>
              <a:t>www.beltina.org/pics/muscular_dystrophy.jpg&amp;w=400&amp;h=320&amp;ei=KAOWT_KVCMbDgAefybDZDQ&amp;zoom=1&amp;iact=hc&amp;vpx=849&amp;vpy=184&amp;dur=136&amp;hovh=201&amp;hovw=251&amp;tx=111&amp;ty=143&amp;sig=106529015298774878259&amp;page=1&amp;tbnh=144&amp;tbnw=180&amp;start=0&amp;ndsp=22&amp;ved=1t:429,r:5,s:0,i:145</a:t>
            </a:r>
          </a:p>
          <a:p>
            <a:r>
              <a:rPr lang="en-US" sz="700" dirty="0"/>
              <a:t>http://</a:t>
            </a:r>
            <a:r>
              <a:rPr lang="en-US" sz="700" dirty="0" smtClean="0"/>
              <a:t>library.thinkquest.org/5777/mus3.htm</a:t>
            </a:r>
          </a:p>
          <a:p>
            <a:r>
              <a:rPr lang="en-US" sz="700" dirty="0"/>
              <a:t>http://www.google.com/imgres?um=1&amp;hl=en&amp;sa=N&amp;biw=1366&amp;bih=649&amp;tbm=isch&amp;tbnid=WwmCWNma2tfbHM:&amp;imgrefurl=http://en.wikipedia.org/wiki/Skeletal_striated_muscle&amp;docid=ivQcaZw7VOJfRM&amp;imgurl=http://</a:t>
            </a:r>
            <a:r>
              <a:rPr lang="en-US" sz="700" dirty="0" smtClean="0"/>
              <a:t>upload.wikimedia.org/wikipedia/commons/thumb/c/c0/Skeletal_muscle.jpg/250px-Skeletal_muscle.jpg&amp;w=250&amp;h=191&amp;ei=Ji-bT4XrPK7H6AGlqqHuDg&amp;zoom=1&amp;iact=hc&amp;vpx=394&amp;vpy=199&amp;dur=1396&amp;hovh=152&amp;hovw=200&amp;tx=120&amp;ty=80&amp;sig=106529015298774878259&amp;page=1&amp;tbnh=124&amp;tbnw=162&amp;start=0&amp;ndsp=19&amp;ved=1t:429,r:1,s:0,i:138</a:t>
            </a:r>
          </a:p>
          <a:p>
            <a:r>
              <a:rPr lang="en-US" sz="700" dirty="0"/>
              <a:t>http://www.google.com/imgres?hl=en&amp;biw=1366&amp;bih=649&amp;gbv=2&amp;tbm=isch&amp;tbnid=30w8JoOD9-2WBM:&amp;imgrefurl=http://www.ucl.ac.uk/~sjjgsca/MuscleCardiac.html&amp;docid=C12dIhIE6AhtcM&amp;imgurl=http://www.ucl.ac.uk/~</a:t>
            </a:r>
            <a:r>
              <a:rPr lang="en-US" sz="700" dirty="0" smtClean="0"/>
              <a:t>sjjgsca/MuscleCardiacCells.gif&amp;w=720&amp;h=540&amp;ei=my-bT73_FM_eggfyzcSbDw&amp;zoom=1&amp;iact=hc&amp;vpx=573&amp;vpy=181&amp;dur=478&amp;hovh=194&amp;hovw=259&amp;tx=80&amp;ty=107&amp;sig=106529015298774878259&amp;page=1&amp;tbnh=129&amp;tbnw=212&amp;start=0&amp;ndsp=19&amp;ved=1t:429,r:2,s:0,i:140</a:t>
            </a:r>
          </a:p>
          <a:p>
            <a:r>
              <a:rPr lang="en-US" sz="700" dirty="0"/>
              <a:t>http://</a:t>
            </a:r>
            <a:r>
              <a:rPr lang="en-US" sz="700" dirty="0" smtClean="0"/>
              <a:t>library.thinkquest.org/5777/mus5.htm</a:t>
            </a:r>
          </a:p>
          <a:p>
            <a:r>
              <a:rPr lang="en-US" sz="700" dirty="0"/>
              <a:t>http://www.google.com/imgres?q=smooth+Muscle&amp;hl=en&amp;gbv=2&amp;biw=1366&amp;bih=649&amp;tbm=isch&amp;imgrefurl=http://</a:t>
            </a:r>
            <a:r>
              <a:rPr lang="en-US" sz="700" dirty="0" smtClean="0"/>
              <a:t>www.mhhe.com/biosci/ap/histology_mh/nonstria.html&amp;tbnid=aI-XIF3d4lVBJM&amp;docid=KGJy7hJZTEgFnM&amp;ved=0CEEQhRYoAA&amp;ei=SjKbT_39NImlgwe0g8zkDg&amp;dur=7309</a:t>
            </a:r>
          </a:p>
          <a:p>
            <a:r>
              <a:rPr lang="en-US" sz="700" dirty="0"/>
              <a:t>http://</a:t>
            </a:r>
            <a:r>
              <a:rPr lang="en-US" sz="700" dirty="0" smtClean="0"/>
              <a:t>www.uic.edu/classes/phyb/phyb516/smoothmuscleu3.htm</a:t>
            </a:r>
          </a:p>
          <a:p>
            <a:r>
              <a:rPr lang="en-US" sz="700" dirty="0"/>
              <a:t>http://www.google.com/imgres?hl=en&amp;gbv=2&amp;biw=1366&amp;bih=649&amp;tbm=isch&amp;tbnid=P0HKUwnxVBKp8M:&amp;imgrefurl=https://ehumanbiofield.wikispaces.com/musclehomeworking&amp;docid=Dj0wqmtqC0VfuM&amp;imgurl=https://</a:t>
            </a:r>
            <a:r>
              <a:rPr lang="en-US" sz="700" dirty="0" smtClean="0"/>
              <a:t>ehumanbiofield.wikispaces.com/file/view/Sliding-Filament_Theory.jpg/40116156/Sliding-Filament_Theory.jpg&amp;w=482&amp;h=560&amp;ei=PTSbT-L3IYSZgwfv1ODwDg&amp;zoom=1&amp;iact=hc&amp;vpx=357&amp;vpy=274&amp;dur=2100&amp;hovh=242&amp;hovw=208&amp;tx=107&amp;ty=155&amp;sig=106529015298774878259&amp;page=1&amp;tbnh=132&amp;tbnw=114&amp;start=0&amp;ndsp=21&amp;ved=1t:429,r:8,s:0,i:112</a:t>
            </a:r>
          </a:p>
          <a:p>
            <a:r>
              <a:rPr lang="en-US" sz="700" dirty="0"/>
              <a:t>http://</a:t>
            </a:r>
            <a:r>
              <a:rPr lang="en-US" sz="700" dirty="0" smtClean="0"/>
              <a:t>163.16.28.248/bio/activelearner/38/ch38c1.html</a:t>
            </a:r>
          </a:p>
          <a:p>
            <a:r>
              <a:rPr lang="en-US" sz="700" dirty="0"/>
              <a:t>http://</a:t>
            </a:r>
            <a:r>
              <a:rPr lang="en-US" sz="700" dirty="0" smtClean="0"/>
              <a:t>physiologyonline.physiology.org/content/22/3/174/F3.expansion</a:t>
            </a:r>
          </a:p>
          <a:p>
            <a:r>
              <a:rPr lang="en-US" sz="700" dirty="0"/>
              <a:t>http://www.google.com/imgres?um=1&amp;hl=en&amp;sa=N&amp;biw=1366&amp;bih=649&amp;tbm=isch&amp;tbnid=EjNerMEO0w1fnM:&amp;imgrefurl=http://click4biology.info/c4b/11/hum11.2.htm&amp;docid=H8qjwbvjrVarvM&amp;imgurl=http://</a:t>
            </a:r>
            <a:r>
              <a:rPr lang="en-US" sz="700" dirty="0" smtClean="0"/>
              <a:t>click4biology.info/c4b/11/11.2/mfiber.gif&amp;w=382&amp;h=306&amp;ei=ejybT-XkCI7AgAf57tWADw&amp;zoom=1&amp;iact=hc&amp;vpx=453&amp;vpy=333&amp;dur=3804&amp;hovh=201&amp;hovw=251&amp;tx=138&amp;ty=186&amp;sig=106529015298774878259&amp;page=1&amp;tbnh=128&amp;tbnw=158&amp;start=0&amp;ndsp=20&amp;ved=1t:429,r:15,s:0,i:168</a:t>
            </a:r>
          </a:p>
          <a:p>
            <a:r>
              <a:rPr lang="en-US" sz="700" dirty="0"/>
              <a:t>http://</a:t>
            </a:r>
            <a:r>
              <a:rPr lang="en-US" sz="700" dirty="0" smtClean="0"/>
              <a:t>www.niaaa.nih.gov/Resources/GraphicsGallery/CardiovascularSystem/Pages/MyosinandActin.aspx</a:t>
            </a:r>
          </a:p>
          <a:p>
            <a:r>
              <a:rPr lang="en-US" sz="700" dirty="0"/>
              <a:t>http://www.google.com/imgres?hl=en&amp;gbv=2&amp;biw=1366&amp;bih=649&amp;tbm=isch&amp;tbnid=l30IsKHh4HzfUM:&amp;imgrefurl=http://en.wikipedia.org/wiki/Polymyositis&amp;docid=7r0gdTeSMkTKHM&amp;imgurl=http://</a:t>
            </a:r>
            <a:r>
              <a:rPr lang="en-US" sz="700" dirty="0" smtClean="0"/>
              <a:t>upload.wikimedia.org/wikipedia/commons/thumb/a/a2/Polymyositis_HE.jpg/230px-Polymyositis_HE.jpg&amp;w=230&amp;h=171&amp;ei=4z-bT_3xAYfZgAfMg82jDw&amp;zoom=1&amp;iact=hc&amp;vpx=216&amp;vpy=210&amp;dur=1901&amp;hovh=136&amp;hovw=184&amp;tx=150&amp;ty=73&amp;sig=106529015298774878259&amp;page=1&amp;tbnh=129&amp;tbnw=180&amp;start=0&amp;ndsp=21&amp;ved=1t:429,r:0,s:0,i:82</a:t>
            </a:r>
          </a:p>
          <a:p>
            <a:r>
              <a:rPr lang="en-US" sz="700" dirty="0"/>
              <a:t>http://</a:t>
            </a:r>
            <a:r>
              <a:rPr lang="en-US" sz="700" dirty="0" smtClean="0"/>
              <a:t>www.ninds.nih.gov/disorders/polymyositis/polymyositis.htm</a:t>
            </a:r>
          </a:p>
          <a:p>
            <a:r>
              <a:rPr lang="en-US" sz="700" dirty="0"/>
              <a:t>http://www.google.com/imgres?um=1&amp;hl=en&amp;sa=N&amp;gbv=2&amp;biw=1366&amp;bih=649&amp;tbm=isch&amp;tbnid=d2NocgQLcUdrXM:&amp;imgrefurl=http://neuropathology-web.org/chapter13/chapter13eInflammatory.html&amp;docid=cN8Ncak4gVFUxM&amp;imgurl=http://</a:t>
            </a:r>
            <a:r>
              <a:rPr lang="en-US" sz="700" dirty="0" smtClean="0"/>
              <a:t>neuropathology-web.org/chapter13/images13/13-polymyositis.jpg&amp;w=500&amp;h=483&amp;ei=y0GbT-7sGcu-gAepi4mWDw&amp;zoom=1&amp;iact=hc&amp;vpx=445&amp;vpy=307&amp;dur=2959&amp;hovh=221&amp;hovw=228&amp;tx=116&amp;ty=90&amp;sig=106529015298774878259&amp;page=1&amp;tbnh=127&amp;tbnw=132&amp;start=0&amp;ndsp=21&amp;ved=1t:429,r:9,s:0,i:103</a:t>
            </a:r>
          </a:p>
        </p:txBody>
      </p:sp>
    </p:spTree>
    <p:extLst>
      <p:ext uri="{BB962C8B-B14F-4D97-AF65-F5344CB8AC3E}">
        <p14:creationId xmlns:p14="http://schemas.microsoft.com/office/powerpoint/2010/main" val="2668254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Muscular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46237"/>
            <a:ext cx="3657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muscular system’s function is </a:t>
            </a:r>
            <a:r>
              <a:rPr lang="en-US" sz="2800" dirty="0"/>
              <a:t>producing motion, providing stabilization, and generating </a:t>
            </a:r>
            <a:r>
              <a:rPr lang="en-US" sz="2800" dirty="0" smtClean="0"/>
              <a:t>heat for the body.</a:t>
            </a:r>
          </a:p>
          <a:p>
            <a:r>
              <a:rPr lang="en-US" sz="2800" dirty="0" smtClean="0"/>
              <a:t>This system lets you move and perform different </a:t>
            </a:r>
            <a:r>
              <a:rPr lang="en-US" sz="2800" dirty="0" err="1" smtClean="0"/>
              <a:t>taskes</a:t>
            </a:r>
            <a:r>
              <a:rPr lang="en-US" sz="2800" dirty="0" smtClean="0"/>
              <a:t>.</a:t>
            </a:r>
          </a:p>
          <a:p>
            <a:endParaRPr lang="en-US" dirty="0"/>
          </a:p>
        </p:txBody>
      </p:sp>
      <p:pic>
        <p:nvPicPr>
          <p:cNvPr id="1026" name="Picture 2" descr="http://www.medicalook.com/systems_images/Muscular_Syst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524000"/>
            <a:ext cx="4419600" cy="4861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2259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mtClean="0"/>
              <a:t>Skeletal Muscle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Skeletal muscles move and support your skeleton.</a:t>
            </a:r>
          </a:p>
          <a:p>
            <a:r>
              <a:rPr lang="en-US" dirty="0" smtClean="0"/>
              <a:t>The skeletal muscles make up fifty percent of your body weight. </a:t>
            </a:r>
            <a:endParaRPr lang="en-US" dirty="0"/>
          </a:p>
        </p:txBody>
      </p:sp>
      <p:pic>
        <p:nvPicPr>
          <p:cNvPr id="1026" name="Picture 2" descr="http://upload.wikimedia.org/wikipedia/commons/thumb/c/c0/Skeletal_muscle.jpg/250px-Skeletal_musc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657600"/>
            <a:ext cx="3810000" cy="2910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childrenscolorado.org/imgs/KidsHealth/kid/body/images_67816/muscle279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156218"/>
            <a:ext cx="2657475" cy="352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1565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Cardiac Muscle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4191000" cy="5638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Cardiac muscles cells are striped, like skeletal muscle cells. </a:t>
            </a:r>
            <a:endParaRPr lang="en-US" dirty="0" smtClean="0"/>
          </a:p>
          <a:p>
            <a:r>
              <a:rPr lang="en-US" dirty="0" smtClean="0"/>
              <a:t>Cardiac </a:t>
            </a:r>
            <a:r>
              <a:rPr lang="en-US" dirty="0"/>
              <a:t>muscles contract automatically to squeeze the walls of the heart inward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heart </a:t>
            </a:r>
            <a:r>
              <a:rPr lang="en-US" dirty="0" smtClean="0"/>
              <a:t>beats </a:t>
            </a:r>
            <a:r>
              <a:rPr lang="en-US" dirty="0"/>
              <a:t>about 100,000 times each </a:t>
            </a:r>
            <a:r>
              <a:rPr lang="en-US" dirty="0" smtClean="0"/>
              <a:t>day by </a:t>
            </a:r>
            <a:r>
              <a:rPr lang="en-US" dirty="0"/>
              <a:t>cardiac muscles.</a:t>
            </a:r>
          </a:p>
          <a:p>
            <a:endParaRPr lang="en-US" dirty="0"/>
          </a:p>
        </p:txBody>
      </p:sp>
      <p:pic>
        <p:nvPicPr>
          <p:cNvPr id="2050" name="Picture 2" descr="http://www.ucl.ac.uk/~sjjgsca/MuscleCardiacCell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55288"/>
            <a:ext cx="4267200" cy="5196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9414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Smooth Muscle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/>
          <a:lstStyle/>
          <a:p>
            <a:r>
              <a:rPr lang="en-US" dirty="0"/>
              <a:t>Smooth muscle is responsible for the contractility of hollow organs, such as blood vessels, the gastrointestinal tract, the </a:t>
            </a:r>
            <a:r>
              <a:rPr lang="en-US" dirty="0" smtClean="0"/>
              <a:t>bladder.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speed </a:t>
            </a:r>
            <a:r>
              <a:rPr lang="en-US" dirty="0" smtClean="0"/>
              <a:t>of contacting of the </a:t>
            </a:r>
            <a:r>
              <a:rPr lang="en-US" dirty="0"/>
              <a:t>smooth muscle </a:t>
            </a:r>
            <a:r>
              <a:rPr lang="en-US" dirty="0" smtClean="0"/>
              <a:t>is </a:t>
            </a:r>
            <a:r>
              <a:rPr lang="en-US" dirty="0"/>
              <a:t>only a small fraction of that of skeletal muscle.</a:t>
            </a:r>
            <a:endParaRPr lang="en-US" dirty="0"/>
          </a:p>
        </p:txBody>
      </p:sp>
      <p:pic>
        <p:nvPicPr>
          <p:cNvPr id="3074" name="Picture 2" descr="http://www.mhhe.com/biosci/ap/histology_mh/smmusc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114800"/>
            <a:ext cx="6248400" cy="2576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0287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Sliding Filament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371599"/>
            <a:ext cx="3962400" cy="533400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contractions </a:t>
            </a:r>
            <a:r>
              <a:rPr lang="en-US" dirty="0" smtClean="0"/>
              <a:t>of muscle</a:t>
            </a:r>
            <a:r>
              <a:rPr lang="en-US" dirty="0"/>
              <a:t>, through its pulling on bones, are responsible for all voluntary movements.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generally refer to as muscle, for example the biceps </a:t>
            </a:r>
            <a:r>
              <a:rPr lang="en-US" dirty="0" err="1"/>
              <a:t>brachii</a:t>
            </a:r>
            <a:r>
              <a:rPr lang="en-US" dirty="0"/>
              <a:t>, is actually the largest member of a hierarchy of smaller and smaller organizational </a:t>
            </a:r>
            <a:r>
              <a:rPr lang="en-US" dirty="0" smtClean="0"/>
              <a:t>units.</a:t>
            </a:r>
            <a:endParaRPr lang="en-US" dirty="0"/>
          </a:p>
        </p:txBody>
      </p:sp>
      <p:pic>
        <p:nvPicPr>
          <p:cNvPr id="4098" name="Picture 2" descr="https://ehumanbiofield.wikispaces.com/file/view/Sliding-Filament_Theory.jpg/40116156/Sliding-Filament_Theo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95400"/>
            <a:ext cx="42672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2335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Acetylcholine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3810000" cy="5181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Acetylcholine is a neurotransmitter </a:t>
            </a:r>
            <a:r>
              <a:rPr lang="en-US" sz="2400" dirty="0"/>
              <a:t>in both the peripheral nervous </a:t>
            </a:r>
            <a:r>
              <a:rPr lang="en-US" sz="2400" dirty="0" smtClean="0"/>
              <a:t>system </a:t>
            </a:r>
            <a:r>
              <a:rPr lang="en-US" sz="2400" dirty="0"/>
              <a:t>and central nervous </a:t>
            </a:r>
            <a:r>
              <a:rPr lang="en-US" sz="2400" dirty="0" smtClean="0"/>
              <a:t>system </a:t>
            </a:r>
            <a:r>
              <a:rPr lang="en-US" sz="2400" dirty="0"/>
              <a:t>in many </a:t>
            </a:r>
            <a:r>
              <a:rPr lang="en-US" sz="2400" dirty="0" smtClean="0"/>
              <a:t>organisms.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Acetylcholine is one of many neurotransmitters in the autonomic nervous system </a:t>
            </a:r>
            <a:r>
              <a:rPr lang="en-US" sz="2400" dirty="0" smtClean="0"/>
              <a:t> </a:t>
            </a:r>
            <a:r>
              <a:rPr lang="en-US" sz="2400" dirty="0"/>
              <a:t>and the only neurotransmitter used in the motor division of the somatic nervous </a:t>
            </a:r>
            <a:r>
              <a:rPr lang="en-US" sz="2400" dirty="0" smtClean="0"/>
              <a:t>system.</a:t>
            </a:r>
            <a:endParaRPr lang="en-US" sz="2400" dirty="0"/>
          </a:p>
        </p:txBody>
      </p:sp>
      <p:pic>
        <p:nvPicPr>
          <p:cNvPr id="5122" name="Picture 2" descr="http://biology.nicerweb.com/med/SAVE/Acetylcholine-Nicot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745" y="1600200"/>
            <a:ext cx="4357100" cy="483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6123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 and </a:t>
            </a:r>
            <a:r>
              <a:rPr lang="en-US" dirty="0" smtClean="0"/>
              <a:t>Cross Bridges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385455"/>
            <a:ext cx="4343400" cy="4936345"/>
          </a:xfrm>
        </p:spPr>
        <p:txBody>
          <a:bodyPr>
            <a:noAutofit/>
          </a:bodyPr>
          <a:lstStyle/>
          <a:p>
            <a:r>
              <a:rPr lang="en-US" sz="2300" dirty="0" smtClean="0"/>
              <a:t>An influx </a:t>
            </a:r>
            <a:r>
              <a:rPr lang="en-US" sz="2300" dirty="0"/>
              <a:t>of Ca</a:t>
            </a:r>
            <a:r>
              <a:rPr lang="en-US" sz="2300" baseline="30000" dirty="0"/>
              <a:t>2+</a:t>
            </a:r>
            <a:r>
              <a:rPr lang="en-US" sz="2300" dirty="0"/>
              <a:t> through the L-type channel </a:t>
            </a:r>
            <a:r>
              <a:rPr lang="en-US" sz="2300" dirty="0" smtClean="0"/>
              <a:t>during </a:t>
            </a:r>
            <a:r>
              <a:rPr lang="en-US" sz="2300" dirty="0"/>
              <a:t>the action potential triggers a global release of Ca</a:t>
            </a:r>
            <a:r>
              <a:rPr lang="en-US" sz="2300" baseline="30000" dirty="0"/>
              <a:t>2</a:t>
            </a:r>
            <a:r>
              <a:rPr lang="en-US" sz="2300" baseline="30000" dirty="0" smtClean="0"/>
              <a:t>+</a:t>
            </a:r>
            <a:r>
              <a:rPr lang="en-US" sz="2300" dirty="0" smtClean="0"/>
              <a:t> </a:t>
            </a:r>
            <a:r>
              <a:rPr lang="en-US" sz="2300" dirty="0"/>
              <a:t>through the SR resident ryanodine receptor. </a:t>
            </a:r>
            <a:endParaRPr lang="en-US" sz="2300" dirty="0" smtClean="0"/>
          </a:p>
          <a:p>
            <a:r>
              <a:rPr lang="en-US" sz="2300" dirty="0" smtClean="0"/>
              <a:t>Then, this </a:t>
            </a:r>
            <a:r>
              <a:rPr lang="en-US" sz="2300" dirty="0"/>
              <a:t>binds to and activates the troponin-</a:t>
            </a:r>
            <a:r>
              <a:rPr lang="en-US" sz="2300" dirty="0" err="1"/>
              <a:t>tropomyosin</a:t>
            </a:r>
            <a:r>
              <a:rPr lang="en-US" sz="2300" dirty="0"/>
              <a:t> complex </a:t>
            </a:r>
            <a:r>
              <a:rPr lang="en-US" sz="2300" dirty="0" smtClean="0"/>
              <a:t>to </a:t>
            </a:r>
            <a:r>
              <a:rPr lang="en-US" sz="2300" dirty="0"/>
              <a:t>allow cross-bridge cycling, force generation, and shortening of sarcomeres. </a:t>
            </a:r>
            <a:endParaRPr lang="en-US" sz="2300" dirty="0" smtClean="0"/>
          </a:p>
          <a:p>
            <a:r>
              <a:rPr lang="en-US" sz="2300" dirty="0" smtClean="0"/>
              <a:t>Cross-bridge </a:t>
            </a:r>
            <a:r>
              <a:rPr lang="en-US" sz="2300" dirty="0"/>
              <a:t>cycling involves alternating </a:t>
            </a:r>
            <a:r>
              <a:rPr lang="en-US" sz="2300" dirty="0" smtClean="0"/>
              <a:t>attachment </a:t>
            </a:r>
            <a:r>
              <a:rPr lang="en-US" sz="2300" dirty="0"/>
              <a:t>and </a:t>
            </a:r>
            <a:r>
              <a:rPr lang="en-US" sz="2300" dirty="0" smtClean="0"/>
              <a:t>detachment </a:t>
            </a:r>
            <a:r>
              <a:rPr lang="en-US" sz="2300" dirty="0"/>
              <a:t>of myosin and actin.</a:t>
            </a:r>
            <a:endParaRPr lang="en-US" sz="2300" dirty="0"/>
          </a:p>
        </p:txBody>
      </p:sp>
      <p:pic>
        <p:nvPicPr>
          <p:cNvPr id="6146" name="Picture 2" descr="http://physiologyonline.physiology.org/content/22/3/174/F3.lar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4191000" cy="5076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165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Actin and Myosin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1523999"/>
            <a:ext cx="3276600" cy="5029201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Myosin and actin are filamentous protein molecules contained in muscles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</a:t>
            </a:r>
            <a:r>
              <a:rPr lang="en-US" dirty="0"/>
              <a:t>the presence of calcium </a:t>
            </a:r>
            <a:r>
              <a:rPr lang="en-US" dirty="0" smtClean="0"/>
              <a:t>ions, </a:t>
            </a:r>
            <a:r>
              <a:rPr lang="en-US" dirty="0"/>
              <a:t>myosin and actin will slide past each other and form cross-bridges</a:t>
            </a:r>
            <a:r>
              <a:rPr lang="en-US" dirty="0" smtClean="0"/>
              <a:t>, and then contract </a:t>
            </a:r>
            <a:r>
              <a:rPr lang="en-US" dirty="0"/>
              <a:t>the muscle.</a:t>
            </a:r>
          </a:p>
          <a:p>
            <a:endParaRPr lang="en-US" dirty="0"/>
          </a:p>
        </p:txBody>
      </p:sp>
      <p:pic>
        <p:nvPicPr>
          <p:cNvPr id="7170" name="Picture 2" descr="http://click4biology.info/c4b/11/11.2/mfib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51816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646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</TotalTime>
  <Words>522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Muscular System John Donovan 4/20/12</vt:lpstr>
      <vt:lpstr>Muscular System</vt:lpstr>
      <vt:lpstr>Skeletal Muscle</vt:lpstr>
      <vt:lpstr>Cardiac Muscle</vt:lpstr>
      <vt:lpstr>Smooth Muscle</vt:lpstr>
      <vt:lpstr>Sliding Filament Model</vt:lpstr>
      <vt:lpstr>Acetylcholine</vt:lpstr>
      <vt:lpstr>Ca and Cross Bridges</vt:lpstr>
      <vt:lpstr>Actin and Myosin</vt:lpstr>
      <vt:lpstr>Polymyositis</vt:lpstr>
      <vt:lpstr>Muscular Dystrophy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Muscular System</dc:title>
  <dc:creator>Owner</dc:creator>
  <cp:lastModifiedBy>Owner</cp:lastModifiedBy>
  <cp:revision>22</cp:revision>
  <dcterms:created xsi:type="dcterms:W3CDTF">2012-04-09T20:06:45Z</dcterms:created>
  <dcterms:modified xsi:type="dcterms:W3CDTF">2012-04-28T02:51:33Z</dcterms:modified>
</cp:coreProperties>
</file>