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3250" autoAdjust="0"/>
  </p:normalViewPr>
  <p:slideViewPr>
    <p:cSldViewPr>
      <p:cViewPr>
        <p:scale>
          <a:sx n="66" d="100"/>
          <a:sy n="66" d="100"/>
        </p:scale>
        <p:origin x="-1512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4940-B460-4D3E-A7B0-C803439E3BD1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D89D-B65D-4895-91F1-539E478FD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13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4940-B460-4D3E-A7B0-C803439E3BD1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D89D-B65D-4895-91F1-539E478FD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52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4940-B460-4D3E-A7B0-C803439E3BD1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D89D-B65D-4895-91F1-539E478FD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4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4940-B460-4D3E-A7B0-C803439E3BD1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D89D-B65D-4895-91F1-539E478FD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0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4940-B460-4D3E-A7B0-C803439E3BD1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D89D-B65D-4895-91F1-539E478FD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7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4940-B460-4D3E-A7B0-C803439E3BD1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D89D-B65D-4895-91F1-539E478FD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7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4940-B460-4D3E-A7B0-C803439E3BD1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D89D-B65D-4895-91F1-539E478FD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47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4940-B460-4D3E-A7B0-C803439E3BD1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D89D-B65D-4895-91F1-539E478FD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3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4940-B460-4D3E-A7B0-C803439E3BD1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D89D-B65D-4895-91F1-539E478FD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2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4940-B460-4D3E-A7B0-C803439E3BD1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D89D-B65D-4895-91F1-539E478FD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4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4940-B460-4D3E-A7B0-C803439E3BD1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1D89D-B65D-4895-91F1-539E478FD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54940-B460-4D3E-A7B0-C803439E3BD1}" type="datetimeFigureOut">
              <a:rPr lang="en-US" smtClean="0"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1D89D-B65D-4895-91F1-539E478FD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14400" y="-152400"/>
            <a:ext cx="10972800" cy="2514600"/>
          </a:xfrm>
        </p:spPr>
        <p:txBody>
          <a:bodyPr/>
          <a:lstStyle/>
          <a:p>
            <a:r>
              <a:rPr lang="en-US" dirty="0" smtClean="0"/>
              <a:t>Reproductive System and Development</a:t>
            </a:r>
            <a:br>
              <a:rPr lang="en-US" dirty="0" smtClean="0"/>
            </a:br>
            <a:r>
              <a:rPr lang="en-US" dirty="0" smtClean="0"/>
              <a:t>John Donovan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4/9/12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476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Cleavage and Gastrulation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461654"/>
            <a:ext cx="4495800" cy="522561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Cleavage through Gastrulation:</a:t>
            </a:r>
          </a:p>
          <a:p>
            <a:pPr lvl="0"/>
            <a:r>
              <a:rPr lang="en-US" dirty="0" smtClean="0"/>
              <a:t>Cleavage is a series </a:t>
            </a:r>
            <a:r>
              <a:rPr lang="en-US" dirty="0"/>
              <a:t>of mitotic divisions </a:t>
            </a:r>
            <a:r>
              <a:rPr lang="en-US" dirty="0" smtClean="0"/>
              <a:t>in which </a:t>
            </a:r>
            <a:r>
              <a:rPr lang="en-US" dirty="0"/>
              <a:t>a large egg is divided into many smaller nucleated </a:t>
            </a:r>
            <a:r>
              <a:rPr lang="en-US" dirty="0" smtClean="0"/>
              <a:t>cells </a:t>
            </a:r>
            <a:r>
              <a:rPr lang="en-US" dirty="0"/>
              <a:t>called </a:t>
            </a:r>
            <a:r>
              <a:rPr lang="en-US" dirty="0" err="1" smtClean="0"/>
              <a:t>blastomeres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 smtClean="0"/>
              <a:t>Cytoplasmic </a:t>
            </a:r>
            <a:r>
              <a:rPr lang="en-US" dirty="0"/>
              <a:t>volume </a:t>
            </a:r>
            <a:r>
              <a:rPr lang="en-US" dirty="0" smtClean="0"/>
              <a:t>decreases </a:t>
            </a:r>
            <a:r>
              <a:rPr lang="en-US" dirty="0"/>
              <a:t>no growth occurs </a:t>
            </a:r>
            <a:r>
              <a:rPr lang="en-US" dirty="0" smtClean="0"/>
              <a:t>between these divisions.</a:t>
            </a:r>
            <a:endParaRPr lang="en-US" dirty="0"/>
          </a:p>
          <a:p>
            <a:pPr lvl="0"/>
            <a:r>
              <a:rPr lang="en-US" dirty="0" smtClean="0"/>
              <a:t>In </a:t>
            </a:r>
            <a:r>
              <a:rPr lang="en-US" dirty="0"/>
              <a:t>most species these early cell divisions are under the control of proteins and mRNAs stored in the </a:t>
            </a:r>
            <a:r>
              <a:rPr lang="en-US" dirty="0" smtClean="0"/>
              <a:t>oocyte.</a:t>
            </a:r>
            <a:endParaRPr lang="en-US" dirty="0"/>
          </a:p>
        </p:txBody>
      </p:sp>
      <p:pic>
        <p:nvPicPr>
          <p:cNvPr id="4098" name="Picture 2" descr="http://universe-review.ca/I10-55-gastrul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61655"/>
            <a:ext cx="4114800" cy="522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3830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Organogenesis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752600"/>
          </a:xfrm>
        </p:spPr>
        <p:txBody>
          <a:bodyPr/>
          <a:lstStyle/>
          <a:p>
            <a:r>
              <a:rPr lang="en-US" dirty="0" smtClean="0"/>
              <a:t>This is the process of the mesoderm, the ectoderm ,and the endoderm developing into the internal organs of organisms.</a:t>
            </a:r>
            <a:endParaRPr lang="en-US" dirty="0"/>
          </a:p>
        </p:txBody>
      </p:sp>
      <p:pic>
        <p:nvPicPr>
          <p:cNvPr id="5122" name="Picture 2" descr="http://bio1152.nicerweb.com/Locked/media/ch47/47_15ChickOrganogene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95600"/>
            <a:ext cx="3352800" cy="3803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cdn2.grupos.emagister.com/imagen/histologia_embrionaria_organogenesis_239774_t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232" y="2895600"/>
            <a:ext cx="3696168" cy="3803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928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err="1" smtClean="0"/>
              <a:t>Morula</a:t>
            </a:r>
            <a:r>
              <a:rPr lang="en-US" dirty="0" smtClean="0"/>
              <a:t>, </a:t>
            </a:r>
            <a:r>
              <a:rPr lang="en-US" dirty="0"/>
              <a:t>B</a:t>
            </a:r>
            <a:r>
              <a:rPr lang="en-US" dirty="0" smtClean="0"/>
              <a:t>lastula, and Gastrula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6781800" cy="2971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blastula turns into the gastrula after gastrulation (Both pictured below).  The </a:t>
            </a:r>
            <a:r>
              <a:rPr lang="en-US" dirty="0" err="1" smtClean="0"/>
              <a:t>morula</a:t>
            </a:r>
            <a:r>
              <a:rPr lang="en-US" dirty="0" smtClean="0"/>
              <a:t> (Pictured at the right) is an embryo in the early embryonic development.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</a:t>
            </a:r>
          </a:p>
        </p:txBody>
      </p:sp>
      <p:pic>
        <p:nvPicPr>
          <p:cNvPr id="7170" name="Picture 2" descr="http://thebrain.mcgill.ca/flash/i/i_09/i_09_cr/i_09_cr_dev/i_09_cr_dev_1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076797"/>
            <a:ext cx="8512629" cy="2705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anatomyblue.com/images/illus_morul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295400"/>
            <a:ext cx="2162175" cy="264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319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Germ Layers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6096000"/>
            <a:ext cx="6477000" cy="769257"/>
          </a:xfrm>
        </p:spPr>
        <p:txBody>
          <a:bodyPr/>
          <a:lstStyle/>
          <a:p>
            <a:r>
              <a:rPr lang="en-US" dirty="0" smtClean="0"/>
              <a:t>I couldn’t explain it better.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pic>
        <p:nvPicPr>
          <p:cNvPr id="6146" name="Picture 2" descr="http://www.bio.miami.edu/~cmallery/150/devel/c8.47x14.germ.lay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8305800" cy="50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330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Endometriosis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371600"/>
            <a:ext cx="4648200" cy="5334000"/>
          </a:xfrm>
        </p:spPr>
        <p:txBody>
          <a:bodyPr>
            <a:noAutofit/>
          </a:bodyPr>
          <a:lstStyle/>
          <a:p>
            <a:r>
              <a:rPr lang="en-US" sz="3300" dirty="0"/>
              <a:t>Endometriosis is an often painful disorder in which tissue that normally lines the inside of your </a:t>
            </a:r>
            <a:r>
              <a:rPr lang="en-US" sz="3300" dirty="0" smtClean="0"/>
              <a:t>uterus grows </a:t>
            </a:r>
            <a:r>
              <a:rPr lang="en-US" sz="3300" dirty="0"/>
              <a:t>outside your uterus. </a:t>
            </a:r>
            <a:endParaRPr lang="en-US" sz="3300" dirty="0" smtClean="0"/>
          </a:p>
          <a:p>
            <a:r>
              <a:rPr lang="en-US" sz="3300" dirty="0" smtClean="0"/>
              <a:t>This involves the </a:t>
            </a:r>
            <a:r>
              <a:rPr lang="en-US" sz="3300" dirty="0"/>
              <a:t>ovaries, bowel or the tissue lining your </a:t>
            </a:r>
            <a:r>
              <a:rPr lang="en-US" sz="3300" dirty="0" smtClean="0"/>
              <a:t>pelvis.</a:t>
            </a:r>
            <a:endParaRPr lang="en-US" sz="3300" dirty="0"/>
          </a:p>
        </p:txBody>
      </p:sp>
      <p:pic>
        <p:nvPicPr>
          <p:cNvPr id="9218" name="Picture 2" descr="http://www.whathealth.com/awareness/images/endometrio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4223657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8343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3810000" cy="518159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This disorder is when a female cannot </a:t>
            </a:r>
            <a:r>
              <a:rPr lang="en-US" sz="4000" dirty="0"/>
              <a:t>get </a:t>
            </a:r>
            <a:r>
              <a:rPr lang="en-US" sz="4000" dirty="0" smtClean="0"/>
              <a:t>pregnant from either because of the father or the mother.</a:t>
            </a:r>
            <a:endParaRPr lang="en-US" sz="4000" dirty="0"/>
          </a:p>
        </p:txBody>
      </p:sp>
      <p:pic>
        <p:nvPicPr>
          <p:cNvPr id="8194" name="Picture 2" descr="http://www.nlm.nih.gov/medlineplus/ency/images/ency/fullsize/170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371600"/>
            <a:ext cx="48768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576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638800"/>
          </a:xfrm>
        </p:spPr>
        <p:txBody>
          <a:bodyPr>
            <a:normAutofit fontScale="92500"/>
          </a:bodyPr>
          <a:lstStyle/>
          <a:p>
            <a:r>
              <a:rPr lang="en-US" sz="800" dirty="0" smtClean="0"/>
              <a:t>www.google.com</a:t>
            </a:r>
          </a:p>
          <a:p>
            <a:r>
              <a:rPr lang="en-US" sz="800" dirty="0"/>
              <a:t>http://www.google.com/imgres?um=1&amp;hl=en&amp;biw=1366&amp;bih=649&amp;tbm=isch&amp;tbnid=06zwGotMVg__9M:&amp;imgrefurl=http://www.ncdc.noaa.gov/paleo/abrupt/story2.html&amp;docid=kUPmT0oRrZuRhM&amp;imgurl=http://</a:t>
            </a:r>
            <a:r>
              <a:rPr lang="en-US" sz="800" dirty="0" smtClean="0"/>
              <a:t>www.ncdc.noaa.gov/paleo/abrupt/images/story2-feedbacks.png&amp;w=276&amp;h=276&amp;ei=JT-cT8WPH8HZgQe13M31Dg&amp;zoom=1&amp;iact=hc&amp;vpx=579&amp;vpy=137&amp;dur=550&amp;hovh=220&amp;hovw=220&amp;tx=110&amp;ty=61&amp;sig=106529015298774878259&amp;page=1&amp;tbnh=140&amp;tbnw=140&amp;start=0&amp;ndsp=18&amp;ved=1t:429,r:2,s:0,i:72</a:t>
            </a:r>
          </a:p>
          <a:p>
            <a:r>
              <a:rPr lang="en-US" sz="800" dirty="0"/>
              <a:t>http://www.google.com/imgres?um=1&amp;hl=en&amp;biw=1366&amp;bih=649&amp;tbm=isch&amp;tbnid=9v06r-urJ6kBUM:&amp;imgrefurl=http://regentsprep.org/regents/biology/units/reproduction/asexual.cfm&amp;docid=thWf0sS_N0XbPM&amp;imgurl=http://</a:t>
            </a:r>
            <a:r>
              <a:rPr lang="en-US" sz="800" dirty="0" smtClean="0"/>
              <a:t>regentsprep.org/regents/biology/units/reproduction/moldspores.gif&amp;w=320&amp;h=315&amp;ei=K1GcT-uzIMLBgAfT1PGBDw&amp;zoom=1&amp;iact=hc&amp;vpx=541&amp;vpy=137&amp;dur=4501&amp;hovh=223&amp;hovw=226&amp;tx=123&amp;ty=118&amp;sig=106529015298774878259&amp;page=1&amp;tbnh=143&amp;tbnw=139&amp;start=0&amp;ndsp=20&amp;ved=1t:429,r:2,s:0,i:72</a:t>
            </a:r>
          </a:p>
          <a:p>
            <a:r>
              <a:rPr lang="en-US" sz="800" dirty="0" smtClean="0"/>
              <a:t>Myself</a:t>
            </a:r>
          </a:p>
          <a:p>
            <a:r>
              <a:rPr lang="en-US" sz="800" dirty="0"/>
              <a:t>http://</a:t>
            </a:r>
            <a:r>
              <a:rPr lang="en-US" sz="800" dirty="0" smtClean="0"/>
              <a:t>answers.yahoo.com/question/index?qid=20070828195917AAE6j0y</a:t>
            </a:r>
          </a:p>
          <a:p>
            <a:r>
              <a:rPr lang="en-US" sz="800" dirty="0"/>
              <a:t>http://www.google.com/imgres?um=1&amp;hl=en&amp;biw=1366&amp;bih=649&amp;tbm=isch&amp;tbnid=MCniFE05Yuj87M:&amp;imgrefurl=http://smabiology.blogspot.com/2009_04_01_archive.html&amp;docid=MSAc7N1vRX-03M&amp;imgurl=http://</a:t>
            </a:r>
            <a:r>
              <a:rPr lang="en-US" sz="800" dirty="0" smtClean="0"/>
              <a:t>universe-review.ca/I10-55-gastrulation.jpg&amp;w=367&amp;h=460&amp;ei=62ScT8TUA4_TgQeXwKDpDg&amp;zoom=1&amp;iact=hc&amp;vpx=353&amp;vpy=123&amp;dur=385&amp;hovh=251&amp;hovw=200&amp;tx=130&amp;ty=146&amp;sig=106529015298774878259&amp;page=1&amp;tbnh=143&amp;tbnw=113&amp;start=0&amp;ndsp=20&amp;ved=1t:429,r:1,s:0,i:70</a:t>
            </a:r>
          </a:p>
          <a:p>
            <a:r>
              <a:rPr lang="en-US" sz="800" dirty="0"/>
              <a:t>http://</a:t>
            </a:r>
            <a:r>
              <a:rPr lang="en-US" sz="800" dirty="0" smtClean="0"/>
              <a:t>en.wikipedia.org/wiki/Organogenesis</a:t>
            </a:r>
          </a:p>
          <a:p>
            <a:r>
              <a:rPr lang="en-US" sz="800" dirty="0"/>
              <a:t>http://www.google.com/imgres?um=1&amp;hl=en&amp;sa=N&amp;biw=1366&amp;bih=649&amp;tbm=isch&amp;tbnid=JAW3R0x-BDnaBM:&amp;imgrefurl=http://bio1152.nicerweb.com/Locked/media/ch47/organogenesis-chick.html&amp;docid=aLIzUlrneyZ7IM&amp;imgurl=http://</a:t>
            </a:r>
            <a:r>
              <a:rPr lang="en-US" sz="800" dirty="0" smtClean="0"/>
              <a:t>bio1152.nicerweb.com/Locked/media/ch47/47_15ChickOrganogenesis.jpg&amp;w=412&amp;h=586&amp;ei=kGicT8W-BYbJgQfwl_CBDw&amp;zoom=1&amp;iact=hc&amp;vpx=172&amp;vpy=145&amp;dur=352&amp;hovh=268&amp;hovw=188&amp;tx=103&amp;ty=138&amp;sig=106529015298774878259&amp;page=1&amp;tbnh=131&amp;tbnw=92&amp;start=0&amp;ndsp=21&amp;ved=1t:429,r:0,s:0,i:110</a:t>
            </a:r>
          </a:p>
          <a:p>
            <a:r>
              <a:rPr lang="en-US" sz="800" dirty="0"/>
              <a:t>http://www.google.com/imgres?um=1&amp;hl=en&amp;sa=N&amp;biw=1366&amp;bih=649&amp;tbm=isch&amp;tbnid=6TCgAS0ybuEL4M:&amp;imgrefurl=http://grupos.emagister.com/imagen/histologia_embrionaria_organogenesis/2038-239774&amp;docid=zcmVQ9m61XFVQM&amp;imgurl=http://</a:t>
            </a:r>
            <a:r>
              <a:rPr lang="en-US" sz="800" dirty="0" smtClean="0"/>
              <a:t>cdn2.grupos.emagister.com/imagen/histologia_embrionaria_organogenesis_239774_t0.jpg&amp;w=482&amp;h=496&amp;ei=kGicT8W-BYbJgQfwl_CBDw&amp;zoom=1&amp;iact=hc&amp;vpx=597&amp;vpy=165&amp;dur=5773&amp;hovh=228&amp;hovw=221&amp;tx=132&amp;ty=93&amp;sig=106529015298774878259&amp;page=1&amp;tbnh=131&amp;tbnw=127&amp;start=0&amp;ndsp=21&amp;ved=1t:429,r:3,s:0,i:116</a:t>
            </a:r>
          </a:p>
          <a:p>
            <a:r>
              <a:rPr lang="en-US" sz="800" dirty="0"/>
              <a:t>http://www.google.com/imgres?um=1&amp;hl=en&amp;biw=1366&amp;bih=649&amp;tbm=isch&amp;tbnid=AGnsI5e7kOjqGM:&amp;imgrefurl=http://www.flashcardmachine.com/bio-120-1.html&amp;docid=EUOL0DQjSlnl6M&amp;imgurl=http://www.bio.miami.edu/~</a:t>
            </a:r>
            <a:r>
              <a:rPr lang="en-US" sz="800" dirty="0" smtClean="0"/>
              <a:t>cmallery/150/devel/c8.47x14.germ.layer.jpg&amp;w=750&amp;h=342&amp;ei=J2mcT82GIofEgQeq_92BDw&amp;zoom=1&amp;iact=hc&amp;vpx=576&amp;vpy=171&amp;dur=1105&amp;hovh=151&amp;hovw=333&amp;tx=114&amp;ty=56&amp;sig=106529015298774878259&amp;page=1&amp;tbnh=86&amp;tbnw=189&amp;start=0&amp;ndsp=19&amp;ved=1t:429,r:2,s:0,i:72</a:t>
            </a:r>
          </a:p>
          <a:p>
            <a:r>
              <a:rPr lang="en-US" sz="800" dirty="0"/>
              <a:t>http://www.google.com/imgres?um=1&amp;hl=en&amp;biw=1366&amp;bih=649&amp;tbm=isch&amp;tbnid=pK5v-jtWuaxIrM:&amp;imgrefurl=http://thebrain.mcgill.ca/flash/i/i_09/i_09_cr/i_09_cr_dev/i_09_cr_dev.html&amp;docid=VFfSJw8W8BJ4dM&amp;imgurl=http://</a:t>
            </a:r>
            <a:r>
              <a:rPr lang="en-US" sz="800" dirty="0" smtClean="0"/>
              <a:t>thebrain.mcgill.ca/flash/i/i_09/i_09_cr/i_09_cr_dev/i_09_cr_dev_1c.jpg&amp;w=550&amp;h=160&amp;ei=MGqcT47uH8nYgQebp4CJDw&amp;zoom=1&amp;iact=hc&amp;vpx=100&amp;vpy=187&amp;dur=20434&amp;hovh=121&amp;hovw=417&amp;tx=272&amp;ty=45&amp;sig=106529015298774878259&amp;page=1&amp;tbnh=52&amp;tbnw=180&amp;start=0&amp;ndsp=18&amp;ved=1t:429,r:0,s:0,i:68</a:t>
            </a:r>
          </a:p>
          <a:p>
            <a:r>
              <a:rPr lang="en-US" sz="800" dirty="0"/>
              <a:t>http://www.google.com/imgres?um=1&amp;hl=en&amp;biw=1366&amp;bih=649&amp;tbm=isch&amp;tbnid=xYTrnyJD0vffrM:&amp;imgrefurl=http://www.anatomyblue.com/illus_09.html&amp;docid=Oq5eM2XwS2xLAM&amp;imgurl=http://</a:t>
            </a:r>
            <a:r>
              <a:rPr lang="en-US" sz="800" dirty="0" smtClean="0"/>
              <a:t>www.anatomyblue.com/images/illus_morula.jpg&amp;w=374&amp;h=484&amp;ei=h2ucT_WlEYT0ggf6_cyRDw&amp;zoom=1&amp;iact=hc&amp;vpx=315&amp;vpy=296&amp;dur=994&amp;hovh=255&amp;hovw=197&amp;tx=128&amp;ty=151&amp;sig=106529015298774878259&amp;page=1&amp;tbnh=135&amp;tbnw=117&amp;start=0&amp;ndsp=21&amp;ved=1t:429,r:8,s:0,i:125</a:t>
            </a:r>
          </a:p>
          <a:p>
            <a:r>
              <a:rPr lang="en-US" sz="800" dirty="0"/>
              <a:t>http://</a:t>
            </a:r>
            <a:r>
              <a:rPr lang="en-US" sz="800" dirty="0" smtClean="0"/>
              <a:t>www.mayoclinic.com/health/infertility/DS00310</a:t>
            </a:r>
          </a:p>
          <a:p>
            <a:r>
              <a:rPr lang="en-US" sz="800" dirty="0"/>
              <a:t>http://</a:t>
            </a:r>
            <a:r>
              <a:rPr lang="en-US" sz="800" dirty="0" smtClean="0"/>
              <a:t>www.mayoclinic.com/health/endometriosis/DS00289</a:t>
            </a:r>
          </a:p>
          <a:p>
            <a:r>
              <a:rPr lang="en-US" sz="800" dirty="0"/>
              <a:t>http://www.google.com/imgres?um=1&amp;hl=en&amp;sa=N&amp;biw=1366&amp;bih=649&amp;tbm=isch&amp;tbnid=DkfJjVfGROrV5M:&amp;imgrefurl=http://www.nlm.nih.gov/medlineplus/ency/imagepages/17074.htm&amp;docid=y9Pr-zmGh8afaM&amp;imgurl=http://www.nlm.nih.gov/medlineplus/ency/images/ency/fullsize/17074.jpg&amp;w=400&amp;h=320&amp;ei=-</a:t>
            </a:r>
            <a:r>
              <a:rPr lang="en-US" sz="800" dirty="0" smtClean="0"/>
              <a:t>W2cT6zVA4nqgQeqmsjyDg&amp;zoom=1&amp;iact=hc&amp;vpx=353&amp;vpy=176&amp;dur=8245&amp;hovh=201&amp;hovw=251&amp;tx=134&amp;ty=79&amp;sig=106529015298774878259&amp;page=1&amp;tbnh=127&amp;tbnw=159&amp;start=0&amp;ndsp=21&amp;ved=1t:429,r:1,s:0,i:151</a:t>
            </a:r>
          </a:p>
          <a:p>
            <a:r>
              <a:rPr lang="en-US" sz="800" dirty="0"/>
              <a:t>http://www.google.com/imgres?um=1&amp;hl=en&amp;biw=1366&amp;bih=649&amp;tbm=isch&amp;tbnid=3VC_KKzfo5hsPM:&amp;imgrefurl=http://www.whathealth.com/awareness/event/endometriosis.html&amp;docid=Exza7CjCklZyZM&amp;imgurl=http://</a:t>
            </a:r>
            <a:r>
              <a:rPr lang="en-US" sz="800" dirty="0" smtClean="0"/>
              <a:t>www.whathealth.com/awareness/images/endometriosis.jpg&amp;w=295&amp;h=265&amp;ei=1nCcT8asKtHOgAfn8_DnDg&amp;zoom=1&amp;iact=hc&amp;vpx=516&amp;vpy=144&amp;dur=7900&amp;hovh=212&amp;hovw=236&amp;tx=88&amp;ty=94&amp;sig=106529015298774878259&amp;page=1&amp;tbnh=146&amp;tbnw=163&amp;start=0&amp;ndsp=18&amp;ved=1t:429,r:2,s:0,i:72</a:t>
            </a:r>
          </a:p>
          <a:p>
            <a:r>
              <a:rPr lang="en-US" sz="800" dirty="0"/>
              <a:t>http://www.google.com/imgres?um=1&amp;hl=en&amp;sa=N&amp;biw=1366&amp;bih=649&amp;tbm=isch&amp;tbnid=UdA1nzgEW3cGPM:&amp;imgrefurl=http://click4biology.info/c4b/11/hum11.4.htm&amp;docid=iFSX_c0lHVXO2M&amp;imgurl=http://click4biology.info/c4b/11/11.4/OOgenesis.gif&amp;w=300&amp;h=323&amp;ei=BIacT7WFGMbOgAeU4rmkDw&amp;zoom=1&amp;iact=hc&amp;vpx=380&amp;vpy=133&amp;dur=2142&amp;hovh=233&amp;hovw=216&amp;tx=129&amp;ty=87&amp;sig=106529015298774878259&amp;page=1&amp;tbnh=144&amp;tbnw=133&amp;start=0&amp;ndsp=20&amp;ved=1t:429,r:2,s:0,i:74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469167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Reproductive System and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function of this system is to have offspring and to reproduce fertile offspring for later generations.</a:t>
            </a:r>
            <a:endParaRPr lang="en-US" sz="3600" dirty="0"/>
          </a:p>
        </p:txBody>
      </p:sp>
      <p:pic>
        <p:nvPicPr>
          <p:cNvPr id="1026" name="Picture 2" descr="https://encrypted-tbn3.google.com/images?q=tbn:ANd9GcRhF0_s9ASwILJclNaa1OOSdDM-eiEvs0c1jjVnt1WYdslDG5JAR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657600"/>
            <a:ext cx="3688081" cy="3073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1.google.com/images?q=tbn:ANd9GcQ_7-6Gakvj38C6wd_RE4REGS1G_kwYJhydKAOeRqCTX2MdC7Y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173" y="3657600"/>
            <a:ext cx="3721227" cy="3073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700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</a:t>
            </a:r>
            <a:r>
              <a:rPr lang="en-US" dirty="0" err="1" smtClean="0"/>
              <a:t>vs</a:t>
            </a:r>
            <a:r>
              <a:rPr lang="en-US" dirty="0" smtClean="0"/>
              <a:t> Asexual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Sexual: Involves 2 parents in which they mate and create an offspring that shares half of the fathers genes and half of the mothers genes.</a:t>
            </a:r>
          </a:p>
          <a:p>
            <a:r>
              <a:rPr lang="en-US" sz="3600" dirty="0" smtClean="0"/>
              <a:t>Asexual: Involves only one parent in which the parent produces an offspring that is genetically identical as the parent.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38040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Asexual 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543799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Sporulation: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Binary </a:t>
            </a:r>
            <a:r>
              <a:rPr lang="en-US" dirty="0"/>
              <a:t>fission: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Budding:</a:t>
            </a:r>
            <a:endParaRPr lang="en-US" dirty="0"/>
          </a:p>
        </p:txBody>
      </p:sp>
      <p:pic>
        <p:nvPicPr>
          <p:cNvPr id="3074" name="Picture 2" descr="http://regentsprep.org/regents/biology/units/reproduction/moldspor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28355"/>
            <a:ext cx="3505200" cy="2310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regentsprep.org/regents/biology/units/reproduction/binaryfissi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1" y="1143000"/>
            <a:ext cx="2514600" cy="5077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regentsprep.org/regents/biology/units/reproduction/yeas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131056"/>
            <a:ext cx="3200400" cy="2574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902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4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Spermatogenesis                                                    Oogenesis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86169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274638"/>
            <a:ext cx="9448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Oogenesis (unequal division of cytoplasm)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7244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cells divide asymmetrically </a:t>
            </a:r>
            <a:r>
              <a:rPr lang="en-US" dirty="0" smtClean="0"/>
              <a:t>to </a:t>
            </a:r>
            <a:r>
              <a:rPr lang="en-US" dirty="0"/>
              <a:t>preserve as many nutrients as possible for the one egg that will go on and have a chance to be fertilized.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cell divides so that most of </a:t>
            </a:r>
            <a:r>
              <a:rPr lang="en-US" dirty="0" smtClean="0"/>
              <a:t>the nutrients and cytoplasm </a:t>
            </a:r>
            <a:r>
              <a:rPr lang="en-US" dirty="0"/>
              <a:t>will end up in one </a:t>
            </a:r>
            <a:r>
              <a:rPr lang="en-US" dirty="0" smtClean="0"/>
              <a:t>egg.</a:t>
            </a:r>
            <a:endParaRPr lang="en-US" dirty="0"/>
          </a:p>
        </p:txBody>
      </p:sp>
      <p:pic>
        <p:nvPicPr>
          <p:cNvPr id="1026" name="Picture 2" descr="http://click4biology.info/c4b/11/11.4/OOgenesi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47824"/>
            <a:ext cx="4038600" cy="505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94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Menstrual </a:t>
            </a:r>
            <a:r>
              <a:rPr lang="en-US" dirty="0" err="1" smtClean="0"/>
              <a:t>vs</a:t>
            </a:r>
            <a:r>
              <a:rPr lang="en-US" dirty="0" smtClean="0"/>
              <a:t> Estrous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estrous cycle comprises the recurring physiologic changes that are induced by reproductive hormones in most mammalian placental </a:t>
            </a:r>
            <a:r>
              <a:rPr lang="en-US" dirty="0" smtClean="0"/>
              <a:t>females, while humans undergo the menstrual cycle.</a:t>
            </a:r>
          </a:p>
          <a:p>
            <a:r>
              <a:rPr lang="en-US" dirty="0" smtClean="0"/>
              <a:t>The estrous cycle starts </a:t>
            </a:r>
            <a:r>
              <a:rPr lang="en-US" dirty="0"/>
              <a:t>after puberty in sexually mature </a:t>
            </a:r>
            <a:r>
              <a:rPr lang="en-US" dirty="0" smtClean="0"/>
              <a:t>females.  Estrous cycles usually </a:t>
            </a:r>
            <a:r>
              <a:rPr lang="en-US" dirty="0"/>
              <a:t>continue until death.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animals may display bloody vaginal discharge, often mistaken for menstruation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618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Hormonal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Hormones are </a:t>
            </a:r>
            <a:r>
              <a:rPr lang="en-US" dirty="0"/>
              <a:t>produced in one cellular location in an organism, and </a:t>
            </a:r>
            <a:r>
              <a:rPr lang="en-US" dirty="0" smtClean="0"/>
              <a:t>their </a:t>
            </a:r>
            <a:r>
              <a:rPr lang="en-US" dirty="0"/>
              <a:t>effects are seen in another tissue or cell type.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mammals hormones can be proteins or steroids. 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rotein </a:t>
            </a:r>
            <a:r>
              <a:rPr lang="en-US" dirty="0"/>
              <a:t>hormones </a:t>
            </a:r>
            <a:r>
              <a:rPr lang="en-US" dirty="0" smtClean="0"/>
              <a:t> </a:t>
            </a:r>
            <a:r>
              <a:rPr lang="en-US" dirty="0"/>
              <a:t>bind to receptors in the cell membrane and mediate gene expression through intermediate molecules. </a:t>
            </a:r>
            <a:endParaRPr lang="en-US" dirty="0" smtClean="0"/>
          </a:p>
          <a:p>
            <a:r>
              <a:rPr lang="en-US" dirty="0" smtClean="0"/>
              <a:t>Steroids </a:t>
            </a:r>
            <a:r>
              <a:rPr lang="en-US" dirty="0"/>
              <a:t>enter the cell and interact with steroid receptor proteins to control gene expression. </a:t>
            </a:r>
          </a:p>
        </p:txBody>
      </p:sp>
    </p:spTree>
    <p:extLst>
      <p:ext uri="{BB962C8B-B14F-4D97-AF65-F5344CB8AC3E}">
        <p14:creationId xmlns:p14="http://schemas.microsoft.com/office/powerpoint/2010/main" val="232344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</a:t>
            </a:r>
            <a:r>
              <a:rPr lang="en-US" dirty="0" err="1" smtClean="0"/>
              <a:t>Mech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Positive and negative feedback refer to characteristics of complex </a:t>
            </a:r>
            <a:r>
              <a:rPr lang="en-US" dirty="0" smtClean="0"/>
              <a:t>systems.</a:t>
            </a:r>
          </a:p>
          <a:p>
            <a:r>
              <a:rPr lang="en-US" dirty="0"/>
              <a:t>Negative feedback systems are referred to as </a:t>
            </a:r>
            <a:r>
              <a:rPr lang="en-US" dirty="0" smtClean="0"/>
              <a:t>deviation inhibiting systems.</a:t>
            </a:r>
          </a:p>
          <a:p>
            <a:r>
              <a:rPr lang="en-US" dirty="0" smtClean="0"/>
              <a:t>An example is at the right and another example is maintaining the temperature in a room or in our house.</a:t>
            </a:r>
          </a:p>
        </p:txBody>
      </p:sp>
      <p:pic>
        <p:nvPicPr>
          <p:cNvPr id="2050" name="Picture 2" descr="http://www.ncdc.noaa.gov/paleo/abrupt/images/story2-feedback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0"/>
            <a:ext cx="4191000" cy="5055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449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622</Words>
  <Application>Microsoft Office PowerPoint</Application>
  <PresentationFormat>On-screen Show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Reproductive System and Development John Donovan</vt:lpstr>
      <vt:lpstr>Reproductive System and Development</vt:lpstr>
      <vt:lpstr>Sexual vs Asexual reproduction</vt:lpstr>
      <vt:lpstr>Asexual Examples:</vt:lpstr>
      <vt:lpstr>Spermatogenesis                                                    Oogenesis</vt:lpstr>
      <vt:lpstr>Oogenesis (unequal division of cytoplasm)</vt:lpstr>
      <vt:lpstr>Menstrual vs Estrous cycle</vt:lpstr>
      <vt:lpstr>Hormonal Control</vt:lpstr>
      <vt:lpstr>Feedback Mech</vt:lpstr>
      <vt:lpstr>Cleavage and Gastrulation</vt:lpstr>
      <vt:lpstr>Organogenesis</vt:lpstr>
      <vt:lpstr>Morula, Blastula, and Gastrula</vt:lpstr>
      <vt:lpstr>Germ Layers</vt:lpstr>
      <vt:lpstr>Endometriosis</vt:lpstr>
      <vt:lpstr>Infertility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Reproductive System and Development</dc:title>
  <dc:creator>Owner</dc:creator>
  <cp:lastModifiedBy>Owner</cp:lastModifiedBy>
  <cp:revision>29</cp:revision>
  <dcterms:created xsi:type="dcterms:W3CDTF">2012-04-09T19:59:33Z</dcterms:created>
  <dcterms:modified xsi:type="dcterms:W3CDTF">2012-04-29T00:07:28Z</dcterms:modified>
</cp:coreProperties>
</file>