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57"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5" r:id="rId19"/>
    <p:sldId id="276" r:id="rId20"/>
    <p:sldId id="277" r:id="rId21"/>
    <p:sldId id="279" r:id="rId22"/>
    <p:sldId id="278" r:id="rId23"/>
    <p:sldId id="280" r:id="rId24"/>
    <p:sldId id="281" r:id="rId25"/>
    <p:sldId id="282" r:id="rId26"/>
    <p:sldId id="283" r:id="rId27"/>
    <p:sldId id="284" r:id="rId28"/>
    <p:sldId id="285" r:id="rId29"/>
    <p:sldId id="286" r:id="rId30"/>
    <p:sldId id="287" r:id="rId31"/>
    <p:sldId id="289" r:id="rId32"/>
    <p:sldId id="290" r:id="rId33"/>
    <p:sldId id="292" r:id="rId34"/>
    <p:sldId id="291" r:id="rId35"/>
    <p:sldId id="293" r:id="rId36"/>
    <p:sldId id="294" r:id="rId37"/>
    <p:sldId id="295" r:id="rId38"/>
    <p:sldId id="296" r:id="rId39"/>
    <p:sldId id="297" r:id="rId40"/>
    <p:sldId id="298" r:id="rId41"/>
    <p:sldId id="300" r:id="rId42"/>
    <p:sldId id="301" r:id="rId43"/>
    <p:sldId id="302" r:id="rId44"/>
    <p:sldId id="303" r:id="rId45"/>
    <p:sldId id="309" r:id="rId46"/>
    <p:sldId id="310" r:id="rId47"/>
    <p:sldId id="311" r:id="rId48"/>
    <p:sldId id="313" r:id="rId49"/>
    <p:sldId id="314" r:id="rId50"/>
    <p:sldId id="315" r:id="rId51"/>
    <p:sldId id="316" r:id="rId52"/>
    <p:sldId id="317" r:id="rId53"/>
    <p:sldId id="318" r:id="rId54"/>
    <p:sldId id="319" r:id="rId55"/>
    <p:sldId id="304" r:id="rId56"/>
    <p:sldId id="305" r:id="rId57"/>
    <p:sldId id="307" r:id="rId58"/>
    <p:sldId id="308" r:id="rId59"/>
    <p:sldId id="321" r:id="rId60"/>
    <p:sldId id="324" r:id="rId61"/>
    <p:sldId id="322" r:id="rId62"/>
    <p:sldId id="323" r:id="rId63"/>
    <p:sldId id="326" r:id="rId64"/>
    <p:sldId id="327" r:id="rId65"/>
    <p:sldId id="328" r:id="rId66"/>
    <p:sldId id="329" r:id="rId67"/>
    <p:sldId id="331" r:id="rId68"/>
    <p:sldId id="332" r:id="rId69"/>
    <p:sldId id="333" r:id="rId70"/>
    <p:sldId id="335" r:id="rId71"/>
    <p:sldId id="336" r:id="rId72"/>
    <p:sldId id="337" r:id="rId73"/>
    <p:sldId id="338" r:id="rId74"/>
    <p:sldId id="339" r:id="rId75"/>
    <p:sldId id="340" r:id="rId76"/>
    <p:sldId id="342" r:id="rId77"/>
    <p:sldId id="343" r:id="rId78"/>
    <p:sldId id="344" r:id="rId79"/>
    <p:sldId id="345" r:id="rId80"/>
    <p:sldId id="346" r:id="rId81"/>
    <p:sldId id="347" r:id="rId82"/>
    <p:sldId id="348" r:id="rId83"/>
    <p:sldId id="349" r:id="rId84"/>
    <p:sldId id="350" r:id="rId85"/>
    <p:sldId id="351" r:id="rId86"/>
    <p:sldId id="354" r:id="rId87"/>
    <p:sldId id="356" r:id="rId88"/>
    <p:sldId id="357" r:id="rId89"/>
    <p:sldId id="358" r:id="rId90"/>
    <p:sldId id="258" r:id="rId91"/>
    <p:sldId id="273" r:id="rId92"/>
    <p:sldId id="288" r:id="rId93"/>
    <p:sldId id="299" r:id="rId94"/>
    <p:sldId id="306" r:id="rId95"/>
    <p:sldId id="320" r:id="rId96"/>
    <p:sldId id="325" r:id="rId97"/>
    <p:sldId id="334" r:id="rId98"/>
    <p:sldId id="341" r:id="rId99"/>
    <p:sldId id="352" r:id="rId100"/>
    <p:sldId id="353"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786" autoAdjust="0"/>
    <p:restoredTop sz="94660"/>
  </p:normalViewPr>
  <p:slideViewPr>
    <p:cSldViewPr>
      <p:cViewPr>
        <p:scale>
          <a:sx n="75" d="100"/>
          <a:sy n="75" d="100"/>
        </p:scale>
        <p:origin x="6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536E69D3-4889-4BCB-A684-7D7ADAAACEB7}" type="datetimeFigureOut">
              <a:rPr lang="en-US" smtClean="0"/>
              <a:t>4/30/2012</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EC69E218-C9B0-4778-A5A0-A93D68589DE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E69D3-4889-4BCB-A684-7D7ADAAACEB7}"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9E218-C9B0-4778-A5A0-A93D68589DE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6E69D3-4889-4BCB-A684-7D7ADAAACEB7}"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9E218-C9B0-4778-A5A0-A93D68589D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6E69D3-4889-4BCB-A684-7D7ADAAACEB7}"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9E218-C9B0-4778-A5A0-A93D68589DE1}"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6E69D3-4889-4BCB-A684-7D7ADAAACEB7}"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9E218-C9B0-4778-A5A0-A93D68589DE1}"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36E69D3-4889-4BCB-A684-7D7ADAAACEB7}" type="datetimeFigureOut">
              <a:rPr lang="en-US" smtClean="0"/>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9E218-C9B0-4778-A5A0-A93D68589DE1}"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36E69D3-4889-4BCB-A684-7D7ADAAACEB7}" type="datetimeFigureOut">
              <a:rPr lang="en-US" smtClean="0"/>
              <a:t>4/30/2012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69E218-C9B0-4778-A5A0-A93D68589DE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6E69D3-4889-4BCB-A684-7D7ADAAACEB7}" type="datetimeFigureOut">
              <a:rPr lang="en-US" smtClean="0"/>
              <a:t>4/30/2012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69E218-C9B0-4778-A5A0-A93D68589DE1}"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36E69D3-4889-4BCB-A684-7D7ADAAACEB7}" type="datetimeFigureOut">
              <a:rPr lang="en-US" smtClean="0"/>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9E218-C9B0-4778-A5A0-A93D68589DE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6E69D3-4889-4BCB-A684-7D7ADAAACEB7}" type="datetimeFigureOut">
              <a:rPr lang="en-US" smtClean="0"/>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9E218-C9B0-4778-A5A0-A93D68589DE1}"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6E69D3-4889-4BCB-A684-7D7ADAAACEB7}" type="datetimeFigureOut">
              <a:rPr lang="en-US" smtClean="0"/>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9E218-C9B0-4778-A5A0-A93D68589DE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536E69D3-4889-4BCB-A684-7D7ADAAACEB7}" type="datetimeFigureOut">
              <a:rPr lang="en-US" smtClean="0"/>
              <a:t>4/30/2012</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EC69E218-C9B0-4778-A5A0-A93D68589DE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hyperlink" Target="http://medical-dictionary.thefreedictionary.com/inhibitory+postsynaptic+potential" TargetMode="External"/><Relationship Id="rId3" Type="http://schemas.openxmlformats.org/officeDocument/2006/relationships/hyperlink" Target="http://labs.ansci.illinois.edu/novakofski/bse/human_cns_structure_function.htm" TargetMode="External"/><Relationship Id="rId7" Type="http://schemas.openxmlformats.org/officeDocument/2006/relationships/hyperlink" Target="http://medical-dictionary.thefreedictionary.com/EPSP" TargetMode="External"/><Relationship Id="rId2" Type="http://schemas.openxmlformats.org/officeDocument/2006/relationships/hyperlink" Target="http://www.news-medical.net/health/Function-of-the-Nervous-System.aspx" TargetMode="External"/><Relationship Id="rId1" Type="http://schemas.openxmlformats.org/officeDocument/2006/relationships/slideLayout" Target="../slideLayouts/slideLayout2.xml"/><Relationship Id="rId6" Type="http://schemas.openxmlformats.org/officeDocument/2006/relationships/hyperlink" Target="http://webspace.ship.edu/cgboer/genpsyneurotransmitters.html" TargetMode="External"/><Relationship Id="rId5" Type="http://schemas.openxmlformats.org/officeDocument/2006/relationships/hyperlink" Target="http://www.biologymad.com/nervoussystem/nerveimpulses.htm" TargetMode="External"/><Relationship Id="rId4" Type="http://schemas.openxmlformats.org/officeDocument/2006/relationships/hyperlink" Target="http://en.wikipedia.org/wiki/Peripheral_nervous_syste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slide" Target="slide15.xml"/><Relationship Id="rId7" Type="http://schemas.openxmlformats.org/officeDocument/2006/relationships/slide" Target="slide54.xml"/><Relationship Id="rId12" Type="http://schemas.openxmlformats.org/officeDocument/2006/relationships/slide" Target="slide8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slide" Target="slide78.xml"/><Relationship Id="rId5" Type="http://schemas.openxmlformats.org/officeDocument/2006/relationships/slide" Target="slide35.xml"/><Relationship Id="rId10" Type="http://schemas.openxmlformats.org/officeDocument/2006/relationships/slide" Target="slide70.xml"/><Relationship Id="rId4" Type="http://schemas.openxmlformats.org/officeDocument/2006/relationships/slide" Target="slide26.xml"/><Relationship Id="rId9" Type="http://schemas.openxmlformats.org/officeDocument/2006/relationships/slide" Target="slide6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11.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slide" Target="slide9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hepatitis.about.com/od/overview/ig/Organs-of-Digestive-System/" TargetMode="External"/><Relationship Id="rId7" Type="http://schemas.openxmlformats.org/officeDocument/2006/relationships/hyperlink" Target="http://www.ama-assn.org/ama/pub/physician-resources/patient-education-materials/atlas-of-human-body/digestive-system.page" TargetMode="External"/><Relationship Id="rId2" Type="http://schemas.openxmlformats.org/officeDocument/2006/relationships/hyperlink" Target="http://digestive-system.emedtv.com/digestive-system/function-of-the-digestive-system.html" TargetMode="External"/><Relationship Id="rId1" Type="http://schemas.openxmlformats.org/officeDocument/2006/relationships/slideLayout" Target="../slideLayouts/slideLayout2.xml"/><Relationship Id="rId6" Type="http://schemas.openxmlformats.org/officeDocument/2006/relationships/hyperlink" Target="http://digestive.niddk.nih.gov/ddiseases/pubs/barretts/" TargetMode="External"/><Relationship Id="rId5" Type="http://schemas.openxmlformats.org/officeDocument/2006/relationships/hyperlink" Target="http://digestive.niddk.nih.gov/ddiseases/pubs/celiac/" TargetMode="External"/><Relationship Id="rId4" Type="http://schemas.openxmlformats.org/officeDocument/2006/relationships/hyperlink" Target="http://classes.midlandstech.com/carterp/Courses/bio211/chap23/chap23.htm" TargetMode="External"/></Relationships>
</file>

<file path=ppt/slides/_rels/slide91.xml.rels><?xml version="1.0" encoding="UTF-8" standalone="yes"?>
<Relationships xmlns="http://schemas.openxmlformats.org/package/2006/relationships"><Relationship Id="rId8" Type="http://schemas.openxmlformats.org/officeDocument/2006/relationships/hyperlink" Target="http://faculty.clintoncc.suny.edu/faculty/michael.gregory/files/bio%20102/bio%20102%20lectures/circulatory%20system/circulat.htm" TargetMode="External"/><Relationship Id="rId3" Type="http://schemas.openxmlformats.org/officeDocument/2006/relationships/hyperlink" Target="http://en.wikipedia.org/wiki/Circulatory_system" TargetMode="External"/><Relationship Id="rId7" Type="http://schemas.openxmlformats.org/officeDocument/2006/relationships/hyperlink" Target="http://chemistry.about.com/cs/5/f/blbloodcomp.htm" TargetMode="External"/><Relationship Id="rId2" Type="http://schemas.openxmlformats.org/officeDocument/2006/relationships/hyperlink" Target="http://yucky.discovery.com/flash/body/pg000131.html" TargetMode="External"/><Relationship Id="rId1" Type="http://schemas.openxmlformats.org/officeDocument/2006/relationships/slideLayout" Target="../slideLayouts/slideLayout2.xml"/><Relationship Id="rId6" Type="http://schemas.openxmlformats.org/officeDocument/2006/relationships/hyperlink" Target="http://www.dummies.com/how-to/content/the-path-of-blood-through-the-human-body.html" TargetMode="External"/><Relationship Id="rId5" Type="http://schemas.openxmlformats.org/officeDocument/2006/relationships/hyperlink" Target="http://www.ivy-rose.co.uk/HumanBody/Blood/Blood_Vessels.php" TargetMode="External"/><Relationship Id="rId10" Type="http://schemas.openxmlformats.org/officeDocument/2006/relationships/hyperlink" Target="http://www.medicinenet.com/vascular_disease/page2.htm" TargetMode="External"/><Relationship Id="rId4" Type="http://schemas.openxmlformats.org/officeDocument/2006/relationships/hyperlink" Target="http://www.fi.edu/learn/heart/vessels/vessels.html" TargetMode="External"/><Relationship Id="rId9" Type="http://schemas.openxmlformats.org/officeDocument/2006/relationships/hyperlink" Target="http://www.nhlbi.nih.gov/health/health-topics/topics/atherosclerosis/"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www.idph.state.il.us/about/womenshealth/factsheets/lung.htm" TargetMode="External"/><Relationship Id="rId3" Type="http://schemas.openxmlformats.org/officeDocument/2006/relationships/hyperlink" Target="http://oac.med.jhmi.edu/res_phys/Encyclopedia/Alveoli/Alveoli.HTML" TargetMode="External"/><Relationship Id="rId7" Type="http://schemas.openxmlformats.org/officeDocument/2006/relationships/hyperlink" Target="http://wiki.answers.com/Q/What_happens_during_inhalation_and_exhalation" TargetMode="External"/><Relationship Id="rId2" Type="http://schemas.openxmlformats.org/officeDocument/2006/relationships/hyperlink" Target="http://library.thinkquest.org/5777/resp1.htm" TargetMode="External"/><Relationship Id="rId1" Type="http://schemas.openxmlformats.org/officeDocument/2006/relationships/slideLayout" Target="../slideLayouts/slideLayout2.xml"/><Relationship Id="rId6" Type="http://schemas.openxmlformats.org/officeDocument/2006/relationships/hyperlink" Target="http://www.uic.edu/classes/bios/bios100/lecturesf04am/lect20.htm" TargetMode="External"/><Relationship Id="rId5" Type="http://schemas.openxmlformats.org/officeDocument/2006/relationships/hyperlink" Target="http://biology.kenyon.edu/slonc/bio3/Hemoglobin_CO2.pdf" TargetMode="External"/><Relationship Id="rId4" Type="http://schemas.openxmlformats.org/officeDocument/2006/relationships/hyperlink" Target="http://www.biology-online.org/biology-forum/about2856.html" TargetMode="External"/><Relationship Id="rId9" Type="http://schemas.openxmlformats.org/officeDocument/2006/relationships/hyperlink" Target="http://www.nhlbi.nih.gov/health/health-topics/topics/asthma/" TargetMode="External"/></Relationships>
</file>

<file path=ppt/slides/_rels/slide93.xml.rels><?xml version="1.0" encoding="UTF-8" standalone="yes"?>
<Relationships xmlns="http://schemas.openxmlformats.org/package/2006/relationships"><Relationship Id="rId8" Type="http://schemas.openxmlformats.org/officeDocument/2006/relationships/hyperlink" Target="http://groups.molbiosci.northwestern.edu/holmgren/Glossary/Definitions/Def-B/Bowmans_capsule.html" TargetMode="External"/><Relationship Id="rId3" Type="http://schemas.openxmlformats.org/officeDocument/2006/relationships/hyperlink" Target="http://library.thinkquest.org/10348/find/content/excretory.html" TargetMode="External"/><Relationship Id="rId7" Type="http://schemas.openxmlformats.org/officeDocument/2006/relationships/hyperlink" Target="http://en.wikipedia.org/wiki/Creatinine" TargetMode="External"/><Relationship Id="rId2" Type="http://schemas.openxmlformats.org/officeDocument/2006/relationships/hyperlink" Target="http://www.unit5.org/ncwhsimc/Hotlists/excretory_system.html" TargetMode="External"/><Relationship Id="rId1" Type="http://schemas.openxmlformats.org/officeDocument/2006/relationships/slideLayout" Target="../slideLayouts/slideLayout2.xml"/><Relationship Id="rId6" Type="http://schemas.openxmlformats.org/officeDocument/2006/relationships/hyperlink" Target="http://bio1152.nicerweb.com/Locked/media/ch44/nephron.html" TargetMode="External"/><Relationship Id="rId11" Type="http://schemas.openxmlformats.org/officeDocument/2006/relationships/hyperlink" Target="http://www.medicinenet.com/kidney_stone/article.htm" TargetMode="External"/><Relationship Id="rId5" Type="http://schemas.openxmlformats.org/officeDocument/2006/relationships/hyperlink" Target="http://ex-anatomy.org/nitro.html" TargetMode="External"/><Relationship Id="rId10" Type="http://schemas.openxmlformats.org/officeDocument/2006/relationships/hyperlink" Target="http://www.sciencedaily.com/articles/e/excretory_system.htm" TargetMode="External"/><Relationship Id="rId4" Type="http://schemas.openxmlformats.org/officeDocument/2006/relationships/hyperlink" Target="http://www.biologycorner.com/worksheets/rat_urogenital.html" TargetMode="External"/><Relationship Id="rId9" Type="http://schemas.openxmlformats.org/officeDocument/2006/relationships/hyperlink" Target="http://en.wikipedia.org/wiki/Juxtamedullary_nephron" TargetMode="External"/></Relationships>
</file>

<file path=ppt/slides/_rels/slide94.xml.rels><?xml version="1.0" encoding="UTF-8" standalone="yes"?>
<Relationships xmlns="http://schemas.openxmlformats.org/package/2006/relationships"><Relationship Id="rId8" Type="http://schemas.openxmlformats.org/officeDocument/2006/relationships/hyperlink" Target="http://www.biology-online.org/dictionary/Active_immunity" TargetMode="External"/><Relationship Id="rId13" Type="http://schemas.openxmlformats.org/officeDocument/2006/relationships/hyperlink" Target="http://www.cancer.gov/dictionary?cdrid=467345" TargetMode="External"/><Relationship Id="rId3" Type="http://schemas.openxmlformats.org/officeDocument/2006/relationships/hyperlink" Target="http://www.buzzle.com/articles/organs-of-the-immune-system.html" TargetMode="External"/><Relationship Id="rId7" Type="http://schemas.openxmlformats.org/officeDocument/2006/relationships/hyperlink" Target="http://www.medterms.com/script/main/art.asp?articlekey=26309" TargetMode="External"/><Relationship Id="rId12" Type="http://schemas.openxmlformats.org/officeDocument/2006/relationships/hyperlink" Target="http://users.rcn.com/jkimball.ma.ultranet/BiologyPages/C/CMI.html" TargetMode="External"/><Relationship Id="rId2" Type="http://schemas.openxmlformats.org/officeDocument/2006/relationships/hyperlink" Target="http://kidshealth.org/parent/general/body_basics/immune.html" TargetMode="External"/><Relationship Id="rId1" Type="http://schemas.openxmlformats.org/officeDocument/2006/relationships/slideLayout" Target="../slideLayouts/slideLayout2.xml"/><Relationship Id="rId6" Type="http://schemas.openxmlformats.org/officeDocument/2006/relationships/hyperlink" Target="http://pathmicro.med.sc.edu/ghaffar/innate.htm" TargetMode="External"/><Relationship Id="rId11" Type="http://schemas.openxmlformats.org/officeDocument/2006/relationships/hyperlink" Target="http://medical-dictionary.thefreedictionary.com/humoral+immunity" TargetMode="External"/><Relationship Id="rId5" Type="http://schemas.openxmlformats.org/officeDocument/2006/relationships/hyperlink" Target="http://www.uta.edu/chagas/html/biolImmu.html" TargetMode="External"/><Relationship Id="rId15" Type="http://schemas.openxmlformats.org/officeDocument/2006/relationships/hyperlink" Target="http://www.medicinenet.com/human_immunodeficiency_virus_hiv_aids/article.htm" TargetMode="External"/><Relationship Id="rId10" Type="http://schemas.openxmlformats.org/officeDocument/2006/relationships/hyperlink" Target="http://en.wikipedia.org/wiki/Immunity_(medical)" TargetMode="External"/><Relationship Id="rId4" Type="http://schemas.openxmlformats.org/officeDocument/2006/relationships/hyperlink" Target="http://ar.iiarjournals.org/content/29/11/4855.full.pdf" TargetMode="External"/><Relationship Id="rId9" Type="http://schemas.openxmlformats.org/officeDocument/2006/relationships/hyperlink" Target="http://armymedical.tpub.com/MD0587/MD05870014.htm" TargetMode="External"/><Relationship Id="rId14" Type="http://schemas.openxmlformats.org/officeDocument/2006/relationships/hyperlink" Target="http://www.drreddy.com/antibx.html"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www.nativeremedies.com/articles/endocrine-system-and-homeostasis.html" TargetMode="External"/><Relationship Id="rId2" Type="http://schemas.openxmlformats.org/officeDocument/2006/relationships/hyperlink" Target="http://kidshealth.org/teen/your_body/body_basics/endocrine.html" TargetMode="External"/><Relationship Id="rId1" Type="http://schemas.openxmlformats.org/officeDocument/2006/relationships/slideLayout" Target="../slideLayouts/slideLayout2.xml"/><Relationship Id="rId4" Type="http://schemas.openxmlformats.org/officeDocument/2006/relationships/hyperlink" Target="http://www.diabeticcareservices.com/diabetes-education/types-of-diabetes"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www.tutorvista.com/content/biology/biology-iv/locomotion-animals/movements.php" TargetMode="External"/><Relationship Id="rId7" Type="http://schemas.openxmlformats.org/officeDocument/2006/relationships/hyperlink" Target="http://en.wikipedia.org/wiki/Porotic_hyperostosis" TargetMode="External"/><Relationship Id="rId2" Type="http://schemas.openxmlformats.org/officeDocument/2006/relationships/hyperlink" Target="http://www.ivy-rose.co.uk/HumanBody/Skeletal/Skeletal_System.php" TargetMode="External"/><Relationship Id="rId1" Type="http://schemas.openxmlformats.org/officeDocument/2006/relationships/slideLayout" Target="../slideLayouts/slideLayout2.xml"/><Relationship Id="rId6" Type="http://schemas.openxmlformats.org/officeDocument/2006/relationships/hyperlink" Target="http://en.wikipedia.org/wiki/Bone_spur" TargetMode="External"/><Relationship Id="rId5" Type="http://schemas.openxmlformats.org/officeDocument/2006/relationships/hyperlink" Target="http://www.thefreedictionary.com/exoskeleton" TargetMode="External"/><Relationship Id="rId4" Type="http://schemas.openxmlformats.org/officeDocument/2006/relationships/hyperlink" Target="http://en.mimi.hu/biology/hydrostatic_skeleton.html"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www.medterms.com/script/main/art.asp?articlekey=5502" TargetMode="External"/><Relationship Id="rId7" Type="http://schemas.openxmlformats.org/officeDocument/2006/relationships/hyperlink" Target="http://www.angelfire.com/in2/mandy2/" TargetMode="External"/><Relationship Id="rId2" Type="http://schemas.openxmlformats.org/officeDocument/2006/relationships/hyperlink" Target="http://www.livestrong.com/article/114706-five-functions-muscular-system/" TargetMode="External"/><Relationship Id="rId1" Type="http://schemas.openxmlformats.org/officeDocument/2006/relationships/slideLayout" Target="../slideLayouts/slideLayout2.xml"/><Relationship Id="rId6" Type="http://schemas.openxmlformats.org/officeDocument/2006/relationships/hyperlink" Target="http://www.mdausa.org/disease/40list.html" TargetMode="External"/><Relationship Id="rId5" Type="http://schemas.openxmlformats.org/officeDocument/2006/relationships/hyperlink" Target="http://163.16.28.248/bio/activelearner/38/ch38c1.html" TargetMode="External"/><Relationship Id="rId4" Type="http://schemas.openxmlformats.org/officeDocument/2006/relationships/hyperlink" Target="http://medical-dictionary.thefreedictionary.com/cardiac+muscle" TargetMode="External"/></Relationships>
</file>

<file path=ppt/slides/_rels/slide98.xml.rels><?xml version="1.0" encoding="UTF-8" standalone="yes"?>
<Relationships xmlns="http://schemas.openxmlformats.org/package/2006/relationships"><Relationship Id="rId8" Type="http://schemas.openxmlformats.org/officeDocument/2006/relationships/hyperlink" Target="http://www.sysbio.org/sysbio/cellsignaling.stm" TargetMode="External"/><Relationship Id="rId3" Type="http://schemas.openxmlformats.org/officeDocument/2006/relationships/hyperlink" Target="http://www.newworldencyclopedia.org/entry/Thermoreception" TargetMode="External"/><Relationship Id="rId7" Type="http://schemas.openxmlformats.org/officeDocument/2006/relationships/hyperlink" Target="http://www.britannica.com/EBchecked/topic/501725/rhodopsin" TargetMode="External"/><Relationship Id="rId2" Type="http://schemas.openxmlformats.org/officeDocument/2006/relationships/hyperlink" Target="http://users.rcn.com/jkimball.ma.ultranet/BiologyPages/M/Mechanoreceptors.html" TargetMode="External"/><Relationship Id="rId1" Type="http://schemas.openxmlformats.org/officeDocument/2006/relationships/slideLayout" Target="../slideLayouts/slideLayout2.xml"/><Relationship Id="rId6" Type="http://schemas.openxmlformats.org/officeDocument/2006/relationships/hyperlink" Target="http://medical-dictionary.thefreedictionary.com/nociceptor" TargetMode="External"/><Relationship Id="rId5" Type="http://schemas.openxmlformats.org/officeDocument/2006/relationships/hyperlink" Target="http://en.wikipedia.org/wiki/Sensation_(psychology)" TargetMode="External"/><Relationship Id="rId4" Type="http://schemas.openxmlformats.org/officeDocument/2006/relationships/hyperlink" Target="http://www.britannica.com/EBchecked/topic/109023/chemoreception" TargetMode="External"/></Relationships>
</file>

<file path=ppt/slides/_rels/slide99.xml.rels><?xml version="1.0" encoding="UTF-8" standalone="yes"?>
<Relationships xmlns="http://schemas.openxmlformats.org/package/2006/relationships"><Relationship Id="rId8" Type="http://schemas.openxmlformats.org/officeDocument/2006/relationships/hyperlink" Target="http://humupd.oxfordjournals.org/content/12/5/557.full" TargetMode="External"/><Relationship Id="rId3" Type="http://schemas.openxmlformats.org/officeDocument/2006/relationships/hyperlink" Target="http://www.buzzle.com/articles/organisms-that-reproduce-asexually.html" TargetMode="External"/><Relationship Id="rId7" Type="http://schemas.openxmlformats.org/officeDocument/2006/relationships/hyperlink" Target="http://www.britannica.com/EBchecked/topic/375300/menstruation/75986/Hormonal-control-of-menstrual-cycle" TargetMode="External"/><Relationship Id="rId12" Type="http://schemas.openxmlformats.org/officeDocument/2006/relationships/hyperlink" Target="http://www.luc.edu/faculty/wwasser/dev/layer.htm" TargetMode="External"/><Relationship Id="rId2" Type="http://schemas.openxmlformats.org/officeDocument/2006/relationships/hyperlink" Target="http://www.livestrong.com/article/37137-reproductive-system-functions/" TargetMode="External"/><Relationship Id="rId1" Type="http://schemas.openxmlformats.org/officeDocument/2006/relationships/slideLayout" Target="../slideLayouts/slideLayout2.xml"/><Relationship Id="rId6" Type="http://schemas.openxmlformats.org/officeDocument/2006/relationships/hyperlink" Target="http://www.strathmorehighschool.com/.../" TargetMode="External"/><Relationship Id="rId11" Type="http://schemas.openxmlformats.org/officeDocument/2006/relationships/hyperlink" Target="http://medical-dictionary.thefreedictionary.com/" TargetMode="External"/><Relationship Id="rId5" Type="http://schemas.openxmlformats.org/officeDocument/2006/relationships/hyperlink" Target="http://www.rci.rutgers.edu/~uzwiak/HumanSexuality/HSSpringLect3.html" TargetMode="External"/><Relationship Id="rId10" Type="http://schemas.openxmlformats.org/officeDocument/2006/relationships/hyperlink" Target="http://medical-dictionary.thefreedictionary.com/organogenesis" TargetMode="External"/><Relationship Id="rId4" Type="http://schemas.openxmlformats.org/officeDocument/2006/relationships/hyperlink" Target="http://users.rcn.com/jkimball.ma.ultranet/BiologyPages/S/Sexual_Reproduction.html" TargetMode="External"/><Relationship Id="rId9" Type="http://schemas.openxmlformats.org/officeDocument/2006/relationships/hyperlink" Target="http://en.wikipedia.org/wiki/Estrous_cyc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Human Body Systems </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Laurelle</a:t>
            </a:r>
            <a:r>
              <a:rPr lang="en-US" dirty="0" smtClean="0"/>
              <a:t> Anderson</a:t>
            </a:r>
            <a:endParaRPr lang="en-US" dirty="0"/>
          </a:p>
        </p:txBody>
      </p:sp>
    </p:spTree>
    <p:extLst>
      <p:ext uri="{BB962C8B-B14F-4D97-AF65-F5344CB8AC3E}">
        <p14:creationId xmlns:p14="http://schemas.microsoft.com/office/powerpoint/2010/main" val="1111387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Intestine</a:t>
            </a:r>
            <a:endParaRPr lang="en-US" dirty="0"/>
          </a:p>
        </p:txBody>
      </p:sp>
      <p:sp>
        <p:nvSpPr>
          <p:cNvPr id="3" name="Content Placeholder 2"/>
          <p:cNvSpPr>
            <a:spLocks noGrp="1"/>
          </p:cNvSpPr>
          <p:nvPr>
            <p:ph idx="1"/>
          </p:nvPr>
        </p:nvSpPr>
        <p:spPr/>
        <p:txBody>
          <a:bodyPr/>
          <a:lstStyle/>
          <a:p>
            <a:r>
              <a:rPr lang="en-US" dirty="0" smtClean="0"/>
              <a:t>Divided into three parts: </a:t>
            </a:r>
            <a:r>
              <a:rPr lang="en-US" dirty="0"/>
              <a:t> cecum, colon and </a:t>
            </a:r>
            <a:r>
              <a:rPr lang="en-US" dirty="0" smtClean="0"/>
              <a:t>rectum</a:t>
            </a:r>
          </a:p>
          <a:p>
            <a:r>
              <a:rPr lang="en-US" dirty="0" smtClean="0"/>
              <a:t>Completes the absorption of food and processes the waste into feces </a:t>
            </a:r>
          </a:p>
          <a:p>
            <a:r>
              <a:rPr lang="en-US" dirty="0" smtClean="0"/>
              <a:t>Makes vitamin B and vitamin K</a:t>
            </a:r>
            <a:endParaRPr lang="en-US" dirty="0"/>
          </a:p>
        </p:txBody>
      </p:sp>
      <p:sp>
        <p:nvSpPr>
          <p:cNvPr id="4" name="TextBox 3"/>
          <p:cNvSpPr txBox="1"/>
          <p:nvPr/>
        </p:nvSpPr>
        <p:spPr>
          <a:xfrm>
            <a:off x="7804212" y="6222796"/>
            <a:ext cx="1066800" cy="584775"/>
          </a:xfrm>
          <a:prstGeom prst="rect">
            <a:avLst/>
          </a:prstGeom>
          <a:noFill/>
        </p:spPr>
        <p:txBody>
          <a:bodyPr wrap="square" rtlCol="0">
            <a:spAutoFit/>
          </a:bodyPr>
          <a:lstStyle/>
          <a:p>
            <a:r>
              <a:rPr lang="en-US" sz="3200" dirty="0" smtClean="0">
                <a:hlinkClick r:id="rId2" action="ppaction://hlinksldjump"/>
              </a:rPr>
              <a:t>Back</a:t>
            </a:r>
            <a:endParaRPr lang="en-US" sz="3200" dirty="0"/>
          </a:p>
        </p:txBody>
      </p:sp>
    </p:spTree>
    <p:extLst>
      <p:ext uri="{BB962C8B-B14F-4D97-AF65-F5344CB8AC3E}">
        <p14:creationId xmlns:p14="http://schemas.microsoft.com/office/powerpoint/2010/main" val="226693107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rmAutofit fontScale="90000"/>
          </a:bodyPr>
          <a:lstStyle/>
          <a:p>
            <a:r>
              <a:rPr lang="en-US" dirty="0" smtClean="0"/>
              <a:t>Nervous system bibliography </a:t>
            </a:r>
            <a:endParaRPr lang="en-US" dirty="0"/>
          </a:p>
        </p:txBody>
      </p:sp>
      <p:sp>
        <p:nvSpPr>
          <p:cNvPr id="3" name="Content Placeholder 2"/>
          <p:cNvSpPr>
            <a:spLocks noGrp="1"/>
          </p:cNvSpPr>
          <p:nvPr>
            <p:ph idx="1"/>
          </p:nvPr>
        </p:nvSpPr>
        <p:spPr/>
        <p:txBody>
          <a:bodyPr>
            <a:normAutofit/>
          </a:bodyPr>
          <a:lstStyle/>
          <a:p>
            <a:r>
              <a:rPr lang="en-US" sz="1400" dirty="0">
                <a:hlinkClick r:id="rId2"/>
              </a:rPr>
              <a:t>http://</a:t>
            </a:r>
            <a:r>
              <a:rPr lang="en-US" sz="1400" dirty="0" smtClean="0">
                <a:hlinkClick r:id="rId2"/>
              </a:rPr>
              <a:t>www.news-medical.net/health/Function-of-the-Nervous-System.aspx</a:t>
            </a:r>
            <a:endParaRPr lang="en-US" sz="1400" dirty="0" smtClean="0"/>
          </a:p>
          <a:p>
            <a:r>
              <a:rPr lang="en-US" sz="1400" dirty="0">
                <a:hlinkClick r:id="rId3"/>
              </a:rPr>
              <a:t>http://</a:t>
            </a:r>
            <a:r>
              <a:rPr lang="en-US" sz="1400" dirty="0" smtClean="0">
                <a:hlinkClick r:id="rId3"/>
              </a:rPr>
              <a:t>labs.ansci.illinois.edu/novakofski/bse/human_cns_structure_function.htm</a:t>
            </a:r>
            <a:endParaRPr lang="en-US" sz="1400" dirty="0" smtClean="0"/>
          </a:p>
          <a:p>
            <a:r>
              <a:rPr lang="en-US" sz="1400" dirty="0">
                <a:hlinkClick r:id="rId4"/>
              </a:rPr>
              <a:t>http://</a:t>
            </a:r>
            <a:r>
              <a:rPr lang="en-US" sz="1400" dirty="0" smtClean="0">
                <a:hlinkClick r:id="rId4"/>
              </a:rPr>
              <a:t>en.wikipedia.org/wiki/Peripheral_nervous_system</a:t>
            </a:r>
            <a:endParaRPr lang="en-US" sz="1400" dirty="0" smtClean="0"/>
          </a:p>
          <a:p>
            <a:r>
              <a:rPr lang="en-US" sz="1400" dirty="0">
                <a:hlinkClick r:id="rId5"/>
              </a:rPr>
              <a:t>http://</a:t>
            </a:r>
            <a:r>
              <a:rPr lang="en-US" sz="1400" dirty="0" smtClean="0">
                <a:hlinkClick r:id="rId5"/>
              </a:rPr>
              <a:t>www.biologymad.com/nervoussystem/nerveimpulses.htm</a:t>
            </a:r>
            <a:endParaRPr lang="en-US" sz="1400" dirty="0" smtClean="0"/>
          </a:p>
          <a:p>
            <a:r>
              <a:rPr lang="en-US" sz="1400" dirty="0">
                <a:hlinkClick r:id="rId6"/>
              </a:rPr>
              <a:t>http://</a:t>
            </a:r>
            <a:r>
              <a:rPr lang="en-US" sz="1400" dirty="0" smtClean="0">
                <a:hlinkClick r:id="rId6"/>
              </a:rPr>
              <a:t>webspace.ship.edu/cgboer/genpsyneurotransmitters.html</a:t>
            </a:r>
            <a:endParaRPr lang="en-US" sz="1400" dirty="0" smtClean="0"/>
          </a:p>
          <a:p>
            <a:r>
              <a:rPr lang="en-US" sz="1400" dirty="0">
                <a:hlinkClick r:id="rId7"/>
              </a:rPr>
              <a:t>http://</a:t>
            </a:r>
            <a:r>
              <a:rPr lang="en-US" sz="1400" dirty="0" smtClean="0">
                <a:hlinkClick r:id="rId7"/>
              </a:rPr>
              <a:t>medical-dictionary.thefreedictionary.com/EPSP</a:t>
            </a:r>
            <a:endParaRPr lang="en-US" sz="1400" dirty="0" smtClean="0"/>
          </a:p>
          <a:p>
            <a:r>
              <a:rPr lang="en-US" sz="1400" dirty="0">
                <a:hlinkClick r:id="rId8"/>
              </a:rPr>
              <a:t>http://medical-dictionary.thefreedictionary.com/inhibitory+postsynaptic+potential</a:t>
            </a:r>
            <a:endParaRPr lang="en-US" sz="1400" dirty="0" smtClean="0"/>
          </a:p>
          <a:p>
            <a:endParaRPr lang="en-US" sz="1400" dirty="0" smtClean="0"/>
          </a:p>
          <a:p>
            <a:endParaRPr lang="en-US" sz="1400" dirty="0" smtClean="0"/>
          </a:p>
          <a:p>
            <a:endParaRPr lang="en-US" sz="1400" dirty="0"/>
          </a:p>
        </p:txBody>
      </p:sp>
    </p:spTree>
    <p:extLst>
      <p:ext uri="{BB962C8B-B14F-4D97-AF65-F5344CB8AC3E}">
        <p14:creationId xmlns:p14="http://schemas.microsoft.com/office/powerpoint/2010/main" val="402580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Alimentary vs. Accessory Organs </a:t>
            </a:r>
            <a:endParaRPr lang="en-US" dirty="0"/>
          </a:p>
        </p:txBody>
      </p:sp>
      <p:sp>
        <p:nvSpPr>
          <p:cNvPr id="3" name="Content Placeholder 2"/>
          <p:cNvSpPr>
            <a:spLocks noGrp="1"/>
          </p:cNvSpPr>
          <p:nvPr>
            <p:ph idx="1"/>
          </p:nvPr>
        </p:nvSpPr>
        <p:spPr/>
        <p:txBody>
          <a:bodyPr/>
          <a:lstStyle/>
          <a:p>
            <a:r>
              <a:rPr lang="en-US" dirty="0" smtClean="0"/>
              <a:t>Alimentary organs are a continuous tube the digests and absorbs food particles </a:t>
            </a:r>
          </a:p>
          <a:p>
            <a:r>
              <a:rPr lang="en-US" dirty="0" smtClean="0"/>
              <a:t>Accessory organs physically break down food with teeth and secrete enzymes into the GI track to break down the food particles </a:t>
            </a:r>
            <a:endParaRPr lang="en-US" dirty="0"/>
          </a:p>
        </p:txBody>
      </p:sp>
    </p:spTree>
    <p:extLst>
      <p:ext uri="{BB962C8B-B14F-4D97-AF65-F5344CB8AC3E}">
        <p14:creationId xmlns:p14="http://schemas.microsoft.com/office/powerpoint/2010/main" val="4053402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Disease of the Digestive System </a:t>
            </a:r>
            <a:endParaRPr lang="en-US" dirty="0"/>
          </a:p>
        </p:txBody>
      </p:sp>
      <p:sp>
        <p:nvSpPr>
          <p:cNvPr id="3" name="Content Placeholder 2"/>
          <p:cNvSpPr>
            <a:spLocks noGrp="1"/>
          </p:cNvSpPr>
          <p:nvPr>
            <p:ph idx="1"/>
          </p:nvPr>
        </p:nvSpPr>
        <p:spPr/>
        <p:txBody>
          <a:bodyPr/>
          <a:lstStyle/>
          <a:p>
            <a:r>
              <a:rPr lang="en-US" dirty="0" smtClean="0">
                <a:hlinkClick r:id="rId2" action="ppaction://hlinksldjump"/>
              </a:rPr>
              <a:t>Celiac Disease </a:t>
            </a:r>
          </a:p>
          <a:p>
            <a:r>
              <a:rPr lang="en-US" dirty="0" smtClean="0">
                <a:hlinkClick r:id="rId3" action="ppaction://hlinksldjump"/>
              </a:rPr>
              <a:t>Barrett’s Esophagus</a:t>
            </a:r>
            <a:endParaRPr lang="en-US" dirty="0" smtClean="0">
              <a:hlinkClick r:id="rId2" action="ppaction://hlinksldjump"/>
            </a:endParaRPr>
          </a:p>
          <a:p>
            <a:pPr marL="0" indent="0">
              <a:buNone/>
            </a:pPr>
            <a:r>
              <a:rPr lang="en-US" dirty="0" smtClean="0">
                <a:hlinkClick r:id="rId2" action="ppaction://hlinksldjump"/>
              </a:rPr>
              <a:t> </a:t>
            </a:r>
            <a:endParaRPr lang="en-US" dirty="0"/>
          </a:p>
        </p:txBody>
      </p:sp>
    </p:spTree>
    <p:extLst>
      <p:ext uri="{BB962C8B-B14F-4D97-AF65-F5344CB8AC3E}">
        <p14:creationId xmlns:p14="http://schemas.microsoft.com/office/powerpoint/2010/main" val="1604149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Celiac Disease </a:t>
            </a:r>
            <a:endParaRPr lang="en-US" dirty="0"/>
          </a:p>
        </p:txBody>
      </p:sp>
      <p:sp>
        <p:nvSpPr>
          <p:cNvPr id="3" name="Content Placeholder 2"/>
          <p:cNvSpPr>
            <a:spLocks noGrp="1"/>
          </p:cNvSpPr>
          <p:nvPr>
            <p:ph idx="1"/>
          </p:nvPr>
        </p:nvSpPr>
        <p:spPr/>
        <p:txBody>
          <a:bodyPr/>
          <a:lstStyle/>
          <a:p>
            <a:r>
              <a:rPr lang="en-US" dirty="0" smtClean="0"/>
              <a:t>It is an autumnal response to gluten (a protein in wheat, barley, and rye) damaging the small intestine villi affecting a persons ability to absorb nutrients</a:t>
            </a:r>
          </a:p>
          <a:p>
            <a:r>
              <a:rPr lang="en-US" dirty="0" smtClean="0"/>
              <a:t>Symptoms: constipation, diarrhea, intestinal swelling, fatty stool and weight loss</a:t>
            </a:r>
            <a:endParaRPr lang="en-US" dirty="0"/>
          </a:p>
          <a:p>
            <a:endParaRPr lang="en-US" dirty="0"/>
          </a:p>
        </p:txBody>
      </p:sp>
      <p:sp>
        <p:nvSpPr>
          <p:cNvPr id="4" name="TextBox 3"/>
          <p:cNvSpPr txBox="1"/>
          <p:nvPr/>
        </p:nvSpPr>
        <p:spPr>
          <a:xfrm>
            <a:off x="7620000" y="6334780"/>
            <a:ext cx="990600" cy="523220"/>
          </a:xfrm>
          <a:prstGeom prst="rect">
            <a:avLst/>
          </a:prstGeom>
          <a:noFill/>
        </p:spPr>
        <p:txBody>
          <a:bodyPr wrap="square" rtlCol="0">
            <a:spAutoFit/>
          </a:bodyPr>
          <a:lstStyle/>
          <a:p>
            <a:r>
              <a:rPr lang="en-US" sz="2800" dirty="0" smtClean="0">
                <a:hlinkClick r:id="rId2" action="ppaction://hlinksldjump"/>
              </a:rPr>
              <a:t>Back</a:t>
            </a:r>
            <a:endParaRPr lang="en-US" sz="2800" dirty="0"/>
          </a:p>
        </p:txBody>
      </p:sp>
    </p:spTree>
    <p:extLst>
      <p:ext uri="{BB962C8B-B14F-4D97-AF65-F5344CB8AC3E}">
        <p14:creationId xmlns:p14="http://schemas.microsoft.com/office/powerpoint/2010/main" val="1226468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Barrett’s Esophagus</a:t>
            </a:r>
            <a:endParaRPr lang="en-US" dirty="0"/>
          </a:p>
        </p:txBody>
      </p:sp>
      <p:sp>
        <p:nvSpPr>
          <p:cNvPr id="3" name="Content Placeholder 2"/>
          <p:cNvSpPr>
            <a:spLocks noGrp="1"/>
          </p:cNvSpPr>
          <p:nvPr>
            <p:ph idx="1"/>
          </p:nvPr>
        </p:nvSpPr>
        <p:spPr/>
        <p:txBody>
          <a:bodyPr/>
          <a:lstStyle/>
          <a:p>
            <a:r>
              <a:rPr lang="en-US" dirty="0" smtClean="0"/>
              <a:t>When the lining of the esophagus becomes like the lining of the intestines </a:t>
            </a:r>
            <a:endParaRPr lang="en-US" dirty="0"/>
          </a:p>
        </p:txBody>
      </p:sp>
      <p:sp>
        <p:nvSpPr>
          <p:cNvPr id="4" name="TextBox 3"/>
          <p:cNvSpPr txBox="1"/>
          <p:nvPr/>
        </p:nvSpPr>
        <p:spPr>
          <a:xfrm>
            <a:off x="7086600" y="6330414"/>
            <a:ext cx="1981200" cy="523220"/>
          </a:xfrm>
          <a:prstGeom prst="rect">
            <a:avLst/>
          </a:prstGeom>
          <a:noFill/>
        </p:spPr>
        <p:txBody>
          <a:bodyPr wrap="square" rtlCol="0">
            <a:spAutoFit/>
          </a:bodyPr>
          <a:lstStyle/>
          <a:p>
            <a:r>
              <a:rPr lang="en-US" sz="2800" dirty="0" smtClean="0">
                <a:hlinkClick r:id="rId2" action="ppaction://hlinksldjump"/>
              </a:rPr>
              <a:t>Home Page</a:t>
            </a:r>
            <a:endParaRPr lang="en-US" sz="2800" dirty="0"/>
          </a:p>
        </p:txBody>
      </p:sp>
    </p:spTree>
    <p:extLst>
      <p:ext uri="{BB962C8B-B14F-4D97-AF65-F5344CB8AC3E}">
        <p14:creationId xmlns:p14="http://schemas.microsoft.com/office/powerpoint/2010/main" val="2337927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Circulatory system</a:t>
            </a:r>
            <a:endParaRPr lang="en-US" dirty="0"/>
          </a:p>
        </p:txBody>
      </p:sp>
      <p:sp>
        <p:nvSpPr>
          <p:cNvPr id="3" name="Content Placeholder 2"/>
          <p:cNvSpPr>
            <a:spLocks noGrp="1"/>
          </p:cNvSpPr>
          <p:nvPr>
            <p:ph idx="1"/>
          </p:nvPr>
        </p:nvSpPr>
        <p:spPr/>
        <p:txBody>
          <a:bodyPr/>
          <a:lstStyle/>
          <a:p>
            <a:r>
              <a:rPr lang="en-US" dirty="0" smtClean="0"/>
              <a:t>From the heart blood takes oxygen and nutrients to the body and returns with carbon dioxide and other waste products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640501"/>
            <a:ext cx="5105400" cy="2667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815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382000" cy="1143000"/>
          </a:xfrm>
        </p:spPr>
        <p:txBody>
          <a:bodyPr>
            <a:normAutofit fontScale="90000"/>
          </a:bodyPr>
          <a:lstStyle/>
          <a:p>
            <a:r>
              <a:rPr lang="en-US" dirty="0" smtClean="0"/>
              <a:t>Structure and</a:t>
            </a:r>
            <a:br>
              <a:rPr lang="en-US" dirty="0" smtClean="0"/>
            </a:br>
            <a:r>
              <a:rPr lang="en-US" dirty="0" smtClean="0"/>
              <a:t> Function of Blood Vessels  </a:t>
            </a:r>
            <a:endParaRPr lang="en-US" dirty="0"/>
          </a:p>
        </p:txBody>
      </p:sp>
      <p:sp>
        <p:nvSpPr>
          <p:cNvPr id="3" name="Content Placeholder 2"/>
          <p:cNvSpPr>
            <a:spLocks noGrp="1"/>
          </p:cNvSpPr>
          <p:nvPr>
            <p:ph idx="1"/>
          </p:nvPr>
        </p:nvSpPr>
        <p:spPr/>
        <p:txBody>
          <a:bodyPr/>
          <a:lstStyle/>
          <a:p>
            <a:r>
              <a:rPr lang="en-US" dirty="0" smtClean="0"/>
              <a:t>To move blood from heart to body and back to heart</a:t>
            </a:r>
          </a:p>
          <a:p>
            <a:r>
              <a:rPr lang="en-US" dirty="0" smtClean="0"/>
              <a:t>Three types of blood vessels: </a:t>
            </a:r>
            <a:r>
              <a:rPr lang="en-US" dirty="0" smtClean="0">
                <a:solidFill>
                  <a:srgbClr val="FF0000"/>
                </a:solidFill>
              </a:rPr>
              <a:t>Arteries</a:t>
            </a:r>
            <a:r>
              <a:rPr lang="en-US" dirty="0" smtClean="0"/>
              <a:t> (carry blood away from heart), </a:t>
            </a:r>
            <a:r>
              <a:rPr lang="en-US" dirty="0" smtClean="0">
                <a:solidFill>
                  <a:srgbClr val="C00000"/>
                </a:solidFill>
              </a:rPr>
              <a:t>Capillaries</a:t>
            </a:r>
            <a:r>
              <a:rPr lang="en-US" dirty="0" smtClean="0"/>
              <a:t> (connects arteries to veins), and </a:t>
            </a:r>
            <a:r>
              <a:rPr lang="en-US" dirty="0" smtClean="0">
                <a:solidFill>
                  <a:srgbClr val="00B0F0"/>
                </a:solidFill>
              </a:rPr>
              <a:t>Veins</a:t>
            </a:r>
            <a:r>
              <a:rPr lang="en-US" dirty="0" smtClean="0"/>
              <a:t> (take blood back to heart)</a:t>
            </a:r>
          </a:p>
        </p:txBody>
      </p:sp>
    </p:spTree>
    <p:extLst>
      <p:ext uri="{BB962C8B-B14F-4D97-AF65-F5344CB8AC3E}">
        <p14:creationId xmlns:p14="http://schemas.microsoft.com/office/powerpoint/2010/main" val="3070961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447800"/>
            <a:ext cx="6400800" cy="685800"/>
          </a:xfrm>
        </p:spPr>
        <p:txBody>
          <a:bodyPr>
            <a:normAutofit fontScale="90000"/>
          </a:bodyPr>
          <a:lstStyle/>
          <a:p>
            <a:r>
              <a:rPr lang="en-US" dirty="0" smtClean="0"/>
              <a:t>The Movement of Blood</a:t>
            </a:r>
            <a:endParaRPr lang="en-US" dirty="0"/>
          </a:p>
        </p:txBody>
      </p:sp>
      <p:sp>
        <p:nvSpPr>
          <p:cNvPr id="3" name="Content Placeholder 2"/>
          <p:cNvSpPr>
            <a:spLocks noGrp="1"/>
          </p:cNvSpPr>
          <p:nvPr>
            <p:ph idx="1"/>
          </p:nvPr>
        </p:nvSpPr>
        <p:spPr/>
        <p:txBody>
          <a:bodyPr/>
          <a:lstStyle/>
          <a:p>
            <a:r>
              <a:rPr lang="en-US" dirty="0" smtClean="0"/>
              <a:t>Blood starts in the heart then moves threw the pulmonary vain into the lungs. Back into the heart and into arteries then smaller tubes called arteriole. Arteriole into capillaries. From the capillaries to venule</a:t>
            </a:r>
            <a:r>
              <a:rPr lang="en-US" dirty="0"/>
              <a:t> </a:t>
            </a:r>
            <a:r>
              <a:rPr lang="en-US" dirty="0" smtClean="0"/>
              <a:t>which leads to the veins and back into the heart</a:t>
            </a:r>
            <a:endParaRPr lang="en-US" dirty="0"/>
          </a:p>
        </p:txBody>
      </p:sp>
      <p:pic>
        <p:nvPicPr>
          <p:cNvPr id="2050" name="Picture 2" descr="http://www.ivy-rose.co.uk/HumanBody-Images/Blood/types-of-blood-vesse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724400"/>
            <a:ext cx="5486400" cy="199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125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Blood is Made of</a:t>
            </a:r>
            <a:endParaRPr lang="en-US" dirty="0"/>
          </a:p>
        </p:txBody>
      </p:sp>
      <p:sp>
        <p:nvSpPr>
          <p:cNvPr id="3" name="Content Placeholder 2"/>
          <p:cNvSpPr>
            <a:spLocks noGrp="1"/>
          </p:cNvSpPr>
          <p:nvPr>
            <p:ph idx="1"/>
          </p:nvPr>
        </p:nvSpPr>
        <p:spPr/>
        <p:txBody>
          <a:bodyPr/>
          <a:lstStyle/>
          <a:p>
            <a:r>
              <a:rPr lang="en-US" dirty="0" smtClean="0"/>
              <a:t>When blood is sent threw a </a:t>
            </a:r>
            <a:r>
              <a:rPr lang="en-US" dirty="0"/>
              <a:t>centrifuge (spin</a:t>
            </a:r>
            <a:r>
              <a:rPr lang="en-US" dirty="0" smtClean="0"/>
              <a:t>) three layers are formed</a:t>
            </a:r>
          </a:p>
          <a:p>
            <a:r>
              <a:rPr lang="en-US" dirty="0" smtClean="0"/>
              <a:t>Plasma: straw colored liquid about 55% </a:t>
            </a:r>
          </a:p>
          <a:p>
            <a:r>
              <a:rPr lang="en-US" dirty="0" smtClean="0"/>
              <a:t>Buffy coat (white blood cells and platelets): cream colored</a:t>
            </a:r>
          </a:p>
          <a:p>
            <a:r>
              <a:rPr lang="en-US" dirty="0" smtClean="0"/>
              <a:t>Red blood cells: heaviest portion 45%</a:t>
            </a:r>
            <a:endParaRPr lang="en-US" dirty="0"/>
          </a:p>
        </p:txBody>
      </p:sp>
    </p:spTree>
    <p:extLst>
      <p:ext uri="{BB962C8B-B14F-4D97-AF65-F5344CB8AC3E}">
        <p14:creationId xmlns:p14="http://schemas.microsoft.com/office/powerpoint/2010/main" val="1692363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Erythrocytes (Red Blood Cells)</a:t>
            </a:r>
            <a:endParaRPr lang="en-US" dirty="0"/>
          </a:p>
        </p:txBody>
      </p:sp>
      <p:sp>
        <p:nvSpPr>
          <p:cNvPr id="3" name="Content Placeholder 2"/>
          <p:cNvSpPr>
            <a:spLocks noGrp="1"/>
          </p:cNvSpPr>
          <p:nvPr>
            <p:ph idx="1"/>
          </p:nvPr>
        </p:nvSpPr>
        <p:spPr/>
        <p:txBody>
          <a:bodyPr/>
          <a:lstStyle/>
          <a:p>
            <a:r>
              <a:rPr lang="en-US" dirty="0" smtClean="0"/>
              <a:t>They are flat disks with indents on both sides with an outer membrane made of lipids</a:t>
            </a:r>
          </a:p>
          <a:p>
            <a:r>
              <a:rPr lang="en-US" dirty="0" smtClean="0"/>
              <a:t>Does not have a nucleus </a:t>
            </a:r>
          </a:p>
          <a:p>
            <a:r>
              <a:rPr lang="en-US" dirty="0" smtClean="0"/>
              <a:t>Carries oxygen to cells for their repertory needs</a:t>
            </a:r>
            <a:endParaRPr lang="en-US" dirty="0"/>
          </a:p>
        </p:txBody>
      </p:sp>
    </p:spTree>
    <p:extLst>
      <p:ext uri="{BB962C8B-B14F-4D97-AF65-F5344CB8AC3E}">
        <p14:creationId xmlns:p14="http://schemas.microsoft.com/office/powerpoint/2010/main" val="1630740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Systems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hlinkClick r:id="rId2" action="ppaction://hlinksldjump"/>
              </a:rPr>
              <a:t>Digestive system</a:t>
            </a:r>
            <a:endParaRPr lang="en-US" dirty="0" smtClean="0"/>
          </a:p>
          <a:p>
            <a:r>
              <a:rPr lang="en-US" dirty="0" smtClean="0">
                <a:hlinkClick r:id="rId3" action="ppaction://hlinksldjump"/>
              </a:rPr>
              <a:t>Circulatory system</a:t>
            </a:r>
            <a:endParaRPr lang="en-US" dirty="0" smtClean="0"/>
          </a:p>
          <a:p>
            <a:r>
              <a:rPr lang="en-US" dirty="0" smtClean="0">
                <a:hlinkClick r:id="rId4" action="ppaction://hlinksldjump"/>
              </a:rPr>
              <a:t>Respiratory system</a:t>
            </a:r>
            <a:endParaRPr lang="en-US" dirty="0" smtClean="0"/>
          </a:p>
          <a:p>
            <a:r>
              <a:rPr lang="en-US" dirty="0" smtClean="0">
                <a:hlinkClick r:id="rId5" action="ppaction://hlinksldjump"/>
              </a:rPr>
              <a:t>Excretory system</a:t>
            </a:r>
            <a:endParaRPr lang="en-US" dirty="0" smtClean="0"/>
          </a:p>
          <a:p>
            <a:r>
              <a:rPr lang="en-US" dirty="0" smtClean="0">
                <a:hlinkClick r:id="rId6" action="ppaction://hlinksldjump"/>
              </a:rPr>
              <a:t>Immune system</a:t>
            </a:r>
            <a:endParaRPr lang="en-US" dirty="0" smtClean="0"/>
          </a:p>
          <a:p>
            <a:r>
              <a:rPr lang="en-US" dirty="0" smtClean="0">
                <a:hlinkClick r:id="rId7" action="ppaction://hlinksldjump"/>
              </a:rPr>
              <a:t>Endocrine </a:t>
            </a:r>
            <a:endParaRPr lang="en-US" dirty="0" smtClean="0"/>
          </a:p>
          <a:p>
            <a:r>
              <a:rPr lang="en-US" dirty="0">
                <a:hlinkClick r:id="rId8" action="ppaction://hlinksldjump"/>
              </a:rPr>
              <a:t>Skeletal system</a:t>
            </a:r>
            <a:endParaRPr lang="en-US" dirty="0"/>
          </a:p>
          <a:p>
            <a:r>
              <a:rPr lang="en-US" dirty="0">
                <a:hlinkClick r:id="rId9" action="ppaction://hlinksldjump"/>
              </a:rPr>
              <a:t>Muscular system</a:t>
            </a:r>
            <a:endParaRPr lang="en-US" dirty="0"/>
          </a:p>
          <a:p>
            <a:r>
              <a:rPr lang="en-US" dirty="0" smtClean="0">
                <a:hlinkClick r:id="rId10" action="ppaction://hlinksldjump"/>
              </a:rPr>
              <a:t>Senses </a:t>
            </a:r>
            <a:r>
              <a:rPr lang="en-US" dirty="0">
                <a:hlinkClick r:id="rId10" action="ppaction://hlinksldjump"/>
              </a:rPr>
              <a:t>system</a:t>
            </a:r>
            <a:endParaRPr lang="en-US" dirty="0"/>
          </a:p>
          <a:p>
            <a:r>
              <a:rPr lang="en-US" dirty="0" smtClean="0">
                <a:hlinkClick r:id="rId11" action="ppaction://hlinksldjump"/>
              </a:rPr>
              <a:t>Reproductive system </a:t>
            </a:r>
            <a:endParaRPr lang="en-US" dirty="0" smtClean="0"/>
          </a:p>
          <a:p>
            <a:r>
              <a:rPr lang="en-US" dirty="0" smtClean="0">
                <a:hlinkClick r:id="rId12" action="ppaction://hlinksldjump"/>
              </a:rPr>
              <a:t>Nervous system</a:t>
            </a:r>
            <a:endParaRPr lang="en-US" dirty="0" smtClean="0"/>
          </a:p>
          <a:p>
            <a:endParaRPr lang="en-US" dirty="0"/>
          </a:p>
        </p:txBody>
      </p:sp>
    </p:spTree>
    <p:extLst>
      <p:ext uri="{BB962C8B-B14F-4D97-AF65-F5344CB8AC3E}">
        <p14:creationId xmlns:p14="http://schemas.microsoft.com/office/powerpoint/2010/main" val="2314873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 vs. Closed Systems</a:t>
            </a:r>
            <a:endParaRPr lang="en-US" dirty="0"/>
          </a:p>
        </p:txBody>
      </p:sp>
      <p:sp>
        <p:nvSpPr>
          <p:cNvPr id="3" name="Content Placeholder 2"/>
          <p:cNvSpPr>
            <a:spLocks noGrp="1"/>
          </p:cNvSpPr>
          <p:nvPr>
            <p:ph idx="1"/>
          </p:nvPr>
        </p:nvSpPr>
        <p:spPr/>
        <p:txBody>
          <a:bodyPr>
            <a:normAutofit lnSpcReduction="10000"/>
          </a:bodyPr>
          <a:lstStyle/>
          <a:p>
            <a:r>
              <a:rPr lang="en-US" dirty="0" smtClean="0"/>
              <a:t>Open: when the blood goes from the heart but leaves the blood vessels and enters body cavities, blood moves slower and muscles must contract to move the blood. </a:t>
            </a:r>
          </a:p>
          <a:p>
            <a:r>
              <a:rPr lang="en-US" dirty="0" smtClean="0"/>
              <a:t>Ex: spiders</a:t>
            </a:r>
          </a:p>
          <a:p>
            <a:r>
              <a:rPr lang="en-US" dirty="0" smtClean="0"/>
              <a:t>Closed: blood is contained in vessels, </a:t>
            </a:r>
            <a:r>
              <a:rPr lang="en-US" dirty="0"/>
              <a:t>v</a:t>
            </a:r>
            <a:r>
              <a:rPr lang="en-US" dirty="0" smtClean="0"/>
              <a:t>alves prevent blood moving backward in vessels.</a:t>
            </a:r>
          </a:p>
          <a:p>
            <a:r>
              <a:rPr lang="en-US" dirty="0" smtClean="0"/>
              <a:t> Ex: octopi </a:t>
            </a:r>
          </a:p>
          <a:p>
            <a:endParaRPr lang="en-US" dirty="0"/>
          </a:p>
        </p:txBody>
      </p:sp>
    </p:spTree>
    <p:extLst>
      <p:ext uri="{BB962C8B-B14F-4D97-AF65-F5344CB8AC3E}">
        <p14:creationId xmlns:p14="http://schemas.microsoft.com/office/powerpoint/2010/main" val="323558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Fish and Amphibian Circulation </a:t>
            </a:r>
            <a:endParaRPr lang="en-US" dirty="0"/>
          </a:p>
        </p:txBody>
      </p:sp>
      <p:sp>
        <p:nvSpPr>
          <p:cNvPr id="3" name="Content Placeholder 2"/>
          <p:cNvSpPr>
            <a:spLocks noGrp="1"/>
          </p:cNvSpPr>
          <p:nvPr>
            <p:ph idx="1"/>
          </p:nvPr>
        </p:nvSpPr>
        <p:spPr/>
        <p:txBody>
          <a:bodyPr>
            <a:normAutofit/>
          </a:bodyPr>
          <a:lstStyle/>
          <a:p>
            <a:r>
              <a:rPr lang="en-US" dirty="0" smtClean="0"/>
              <a:t>Fish: two chambered heart (atrium and ventricle) blood moves from heart to gills then body and back to heart</a:t>
            </a:r>
          </a:p>
          <a:p>
            <a:r>
              <a:rPr lang="en-US" dirty="0" smtClean="0"/>
              <a:t>Amphibians: blood flows from lungs to heart, atria move into ventricle, this system keeps high pressure leading to lungs and the body.</a:t>
            </a:r>
            <a:endParaRPr lang="en-US" dirty="0"/>
          </a:p>
          <a:p>
            <a:endParaRPr lang="en-US" dirty="0"/>
          </a:p>
        </p:txBody>
      </p:sp>
      <p:pic>
        <p:nvPicPr>
          <p:cNvPr id="3074" name="Picture 2" descr="img005.gif (2152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42852">
            <a:off x="5732707" y="4844894"/>
            <a:ext cx="3333750" cy="17049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g006.gif (3013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643318"/>
            <a:ext cx="2362200" cy="210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779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Reptile and Mammal Circulation</a:t>
            </a:r>
            <a:endParaRPr lang="en-US" dirty="0"/>
          </a:p>
        </p:txBody>
      </p:sp>
      <p:sp>
        <p:nvSpPr>
          <p:cNvPr id="3" name="Content Placeholder 2"/>
          <p:cNvSpPr>
            <a:spLocks noGrp="1"/>
          </p:cNvSpPr>
          <p:nvPr>
            <p:ph idx="1"/>
          </p:nvPr>
        </p:nvSpPr>
        <p:spPr/>
        <p:txBody>
          <a:bodyPr/>
          <a:lstStyle/>
          <a:p>
            <a:r>
              <a:rPr lang="en-US" dirty="0" smtClean="0"/>
              <a:t>Reptile: ventricles are separated making it so oxygenated blood and deoxygenated blood do not mix</a:t>
            </a:r>
          </a:p>
          <a:p>
            <a:r>
              <a:rPr lang="en-US" dirty="0" smtClean="0"/>
              <a:t>Mammal: have four chambered heart with two pumps, blood stays at a high pressure which allows for mammals to have a high activity rate</a:t>
            </a:r>
            <a:endParaRPr lang="en-US" dirty="0"/>
          </a:p>
        </p:txBody>
      </p:sp>
      <p:pic>
        <p:nvPicPr>
          <p:cNvPr id="4098" name="Picture 2" descr="img007.gif (3075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602" y="4609169"/>
            <a:ext cx="2362200" cy="21073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g008.gif (3031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571999"/>
            <a:ext cx="2438400" cy="2181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925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Circulatory Disorders</a:t>
            </a:r>
            <a:endParaRPr lang="en-US" dirty="0"/>
          </a:p>
        </p:txBody>
      </p:sp>
      <p:sp>
        <p:nvSpPr>
          <p:cNvPr id="3" name="Content Placeholder 2"/>
          <p:cNvSpPr>
            <a:spLocks noGrp="1"/>
          </p:cNvSpPr>
          <p:nvPr>
            <p:ph idx="1"/>
          </p:nvPr>
        </p:nvSpPr>
        <p:spPr/>
        <p:txBody>
          <a:bodyPr/>
          <a:lstStyle/>
          <a:p>
            <a:r>
              <a:rPr lang="en-US" dirty="0"/>
              <a:t> </a:t>
            </a:r>
            <a:r>
              <a:rPr lang="en-US" dirty="0" smtClean="0">
                <a:hlinkClick r:id="rId2" action="ppaction://hlinksldjump"/>
              </a:rPr>
              <a:t>Atherosclerosis</a:t>
            </a:r>
            <a:endParaRPr lang="en-US" dirty="0" smtClean="0"/>
          </a:p>
          <a:p>
            <a:r>
              <a:rPr lang="en-US" dirty="0">
                <a:hlinkClick r:id="rId3" action="ppaction://hlinksldjump"/>
              </a:rPr>
              <a:t>Aneurysm</a:t>
            </a:r>
            <a:endParaRPr lang="en-US" dirty="0"/>
          </a:p>
          <a:p>
            <a:endParaRPr lang="en-US" dirty="0"/>
          </a:p>
          <a:p>
            <a:endParaRPr lang="en-US"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1828800"/>
            <a:ext cx="4139514" cy="527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6427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Atherosclerosis</a:t>
            </a:r>
            <a:endParaRPr lang="en-US" dirty="0"/>
          </a:p>
        </p:txBody>
      </p:sp>
      <p:sp>
        <p:nvSpPr>
          <p:cNvPr id="3" name="Content Placeholder 2"/>
          <p:cNvSpPr>
            <a:spLocks noGrp="1"/>
          </p:cNvSpPr>
          <p:nvPr>
            <p:ph idx="1"/>
          </p:nvPr>
        </p:nvSpPr>
        <p:spPr/>
        <p:txBody>
          <a:bodyPr/>
          <a:lstStyle/>
          <a:p>
            <a:r>
              <a:rPr lang="en-US" dirty="0" smtClean="0"/>
              <a:t>The  build up of plaque in arteries</a:t>
            </a:r>
          </a:p>
          <a:p>
            <a:r>
              <a:rPr lang="en-US" dirty="0"/>
              <a:t>Plaque </a:t>
            </a:r>
            <a:r>
              <a:rPr lang="en-US" dirty="0" smtClean="0"/>
              <a:t>(fat</a:t>
            </a:r>
            <a:r>
              <a:rPr lang="en-US" dirty="0"/>
              <a:t>, cholesterol, calcium, and other </a:t>
            </a:r>
            <a:r>
              <a:rPr lang="en-US" dirty="0" smtClean="0"/>
              <a:t>particles found in the blood). </a:t>
            </a:r>
          </a:p>
          <a:p>
            <a:r>
              <a:rPr lang="en-US" dirty="0" smtClean="0"/>
              <a:t>Plaque hardens over time causing the arteries to narrow making blood flow harder</a:t>
            </a:r>
            <a:endParaRPr lang="en-US" dirty="0"/>
          </a:p>
        </p:txBody>
      </p:sp>
      <p:pic>
        <p:nvPicPr>
          <p:cNvPr id="5122" name="Picture 2" descr="Figure A shows a normal artery with normal blood flow. Figure B shows an artery with plaque build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278474"/>
            <a:ext cx="3810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70800" y="6150464"/>
            <a:ext cx="1066800" cy="523220"/>
          </a:xfrm>
          <a:prstGeom prst="rect">
            <a:avLst/>
          </a:prstGeom>
          <a:noFill/>
        </p:spPr>
        <p:txBody>
          <a:bodyPr wrap="square" rtlCol="0">
            <a:spAutoFit/>
          </a:bodyPr>
          <a:lstStyle/>
          <a:p>
            <a:r>
              <a:rPr lang="en-US" sz="2800" dirty="0" smtClean="0">
                <a:hlinkClick r:id="rId3" action="ppaction://hlinksldjump"/>
              </a:rPr>
              <a:t>Back</a:t>
            </a:r>
            <a:endParaRPr lang="en-US" sz="2800" dirty="0"/>
          </a:p>
        </p:txBody>
      </p:sp>
    </p:spTree>
    <p:extLst>
      <p:ext uri="{BB962C8B-B14F-4D97-AF65-F5344CB8AC3E}">
        <p14:creationId xmlns:p14="http://schemas.microsoft.com/office/powerpoint/2010/main" val="430355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Aneurysm</a:t>
            </a:r>
            <a:endParaRPr lang="en-US" dirty="0"/>
          </a:p>
        </p:txBody>
      </p:sp>
      <p:sp>
        <p:nvSpPr>
          <p:cNvPr id="3" name="Content Placeholder 2"/>
          <p:cNvSpPr>
            <a:spLocks noGrp="1"/>
          </p:cNvSpPr>
          <p:nvPr>
            <p:ph idx="1"/>
          </p:nvPr>
        </p:nvSpPr>
        <p:spPr/>
        <p:txBody>
          <a:bodyPr/>
          <a:lstStyle/>
          <a:p>
            <a:r>
              <a:rPr lang="en-US" dirty="0" smtClean="0"/>
              <a:t>Abnormal bulge in blood vessel wall</a:t>
            </a:r>
          </a:p>
          <a:p>
            <a:r>
              <a:rPr lang="en-US" dirty="0" smtClean="0"/>
              <a:t>Small aneurysms are not life threatening at all</a:t>
            </a:r>
          </a:p>
          <a:p>
            <a:r>
              <a:rPr lang="en-US" dirty="0" smtClean="0"/>
              <a:t>Plaque can build up at the site of an aneurysm</a:t>
            </a:r>
          </a:p>
          <a:p>
            <a:r>
              <a:rPr lang="en-US" dirty="0" smtClean="0"/>
              <a:t>If the aneurysm is large it can press on the organs</a:t>
            </a:r>
          </a:p>
          <a:p>
            <a:r>
              <a:rPr lang="en-US" dirty="0" smtClean="0"/>
              <a:t>The aneurysm thins the wall of the vessel which may cause it to burst… life threatening</a:t>
            </a:r>
            <a:endParaRPr lang="en-US" dirty="0"/>
          </a:p>
        </p:txBody>
      </p:sp>
      <p:sp>
        <p:nvSpPr>
          <p:cNvPr id="4" name="TextBox 3"/>
          <p:cNvSpPr txBox="1"/>
          <p:nvPr/>
        </p:nvSpPr>
        <p:spPr>
          <a:xfrm>
            <a:off x="6781800" y="6314420"/>
            <a:ext cx="1981200" cy="523220"/>
          </a:xfrm>
          <a:prstGeom prst="rect">
            <a:avLst/>
          </a:prstGeom>
          <a:noFill/>
        </p:spPr>
        <p:txBody>
          <a:bodyPr wrap="square" rtlCol="0">
            <a:spAutoFit/>
          </a:bodyPr>
          <a:lstStyle/>
          <a:p>
            <a:r>
              <a:rPr lang="en-US" sz="2800" dirty="0" smtClean="0">
                <a:hlinkClick r:id="rId2" action="ppaction://hlinksldjump"/>
              </a:rPr>
              <a:t>Home Page</a:t>
            </a:r>
            <a:endParaRPr lang="en-US" sz="2800" dirty="0"/>
          </a:p>
        </p:txBody>
      </p:sp>
    </p:spTree>
    <p:extLst>
      <p:ext uri="{BB962C8B-B14F-4D97-AF65-F5344CB8AC3E}">
        <p14:creationId xmlns:p14="http://schemas.microsoft.com/office/powerpoint/2010/main" val="1970746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Respiratory </a:t>
            </a:r>
            <a:r>
              <a:rPr lang="en-US" dirty="0" smtClean="0"/>
              <a:t>System</a:t>
            </a:r>
            <a:endParaRPr lang="en-US" dirty="0"/>
          </a:p>
        </p:txBody>
      </p:sp>
      <p:sp>
        <p:nvSpPr>
          <p:cNvPr id="3" name="Content Placeholder 2"/>
          <p:cNvSpPr>
            <a:spLocks noGrp="1"/>
          </p:cNvSpPr>
          <p:nvPr>
            <p:ph idx="1"/>
          </p:nvPr>
        </p:nvSpPr>
        <p:spPr/>
        <p:txBody>
          <a:bodyPr/>
          <a:lstStyle/>
          <a:p>
            <a:r>
              <a:rPr lang="en-US" dirty="0"/>
              <a:t>To provide oxygen to the cells and organ systems of the body</a:t>
            </a:r>
          </a:p>
          <a:p>
            <a:r>
              <a:rPr lang="en-US" dirty="0"/>
              <a:t>To rid the body of carbon dioxide </a:t>
            </a:r>
          </a:p>
          <a:p>
            <a:endParaRPr lang="en-US" dirty="0"/>
          </a:p>
        </p:txBody>
      </p:sp>
    </p:spTree>
    <p:extLst>
      <p:ext uri="{BB962C8B-B14F-4D97-AF65-F5344CB8AC3E}">
        <p14:creationId xmlns:p14="http://schemas.microsoft.com/office/powerpoint/2010/main" val="2899238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Alveoli </a:t>
            </a:r>
          </a:p>
        </p:txBody>
      </p:sp>
      <p:sp>
        <p:nvSpPr>
          <p:cNvPr id="3" name="Content Placeholder 2"/>
          <p:cNvSpPr>
            <a:spLocks noGrp="1"/>
          </p:cNvSpPr>
          <p:nvPr>
            <p:ph idx="1"/>
          </p:nvPr>
        </p:nvSpPr>
        <p:spPr/>
        <p:txBody>
          <a:bodyPr/>
          <a:lstStyle/>
          <a:p>
            <a:r>
              <a:rPr lang="en-US" dirty="0"/>
              <a:t>Primary gas exchange in the lung</a:t>
            </a:r>
          </a:p>
          <a:p>
            <a:r>
              <a:rPr lang="en-US" dirty="0"/>
              <a:t>Oxygen diffuses through the </a:t>
            </a:r>
            <a:r>
              <a:rPr lang="en-US" dirty="0" err="1"/>
              <a:t>aveloar</a:t>
            </a:r>
            <a:r>
              <a:rPr lang="en-US" dirty="0"/>
              <a:t> epithelium (thin space in alveoli)</a:t>
            </a:r>
          </a:p>
          <a:p>
            <a:r>
              <a:rPr lang="en-US" dirty="0"/>
              <a:t>CO2 follows the same path backwards</a:t>
            </a:r>
          </a:p>
          <a:p>
            <a:endParaRPr lang="en-US" dirty="0"/>
          </a:p>
          <a:p>
            <a:endParaRPr lang="en-US" dirty="0"/>
          </a:p>
        </p:txBody>
      </p:sp>
      <p:pic>
        <p:nvPicPr>
          <p:cNvPr id="4" name="Picture 3" descr="http://oac.med.jhmi.edu/res_phys/Encyclopedia/Alveoli/AlveoliDraw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33400"/>
            <a:ext cx="1305128"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878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rmAutofit fontScale="90000"/>
          </a:bodyPr>
          <a:lstStyle/>
          <a:p>
            <a:r>
              <a:rPr lang="en-US" dirty="0"/>
              <a:t>Carbon Dioxide Transport</a:t>
            </a:r>
          </a:p>
        </p:txBody>
      </p:sp>
      <p:sp>
        <p:nvSpPr>
          <p:cNvPr id="3" name="Content Placeholder 2"/>
          <p:cNvSpPr>
            <a:spLocks noGrp="1"/>
          </p:cNvSpPr>
          <p:nvPr>
            <p:ph idx="1"/>
          </p:nvPr>
        </p:nvSpPr>
        <p:spPr/>
        <p:txBody>
          <a:bodyPr/>
          <a:lstStyle/>
          <a:p>
            <a:r>
              <a:rPr lang="en-US" dirty="0"/>
              <a:t>Carbon dioxide starts in the tissue then moves into capillary vessels after that into the </a:t>
            </a:r>
            <a:r>
              <a:rPr lang="en-US" dirty="0" err="1"/>
              <a:t>venula</a:t>
            </a:r>
            <a:r>
              <a:rPr lang="en-US" dirty="0"/>
              <a:t> then the veins</a:t>
            </a:r>
          </a:p>
          <a:p>
            <a:r>
              <a:rPr lang="en-US" dirty="0"/>
              <a:t>After the veins it goes into the vena cava superior/inferior then the right atrium then  right ventricle </a:t>
            </a:r>
          </a:p>
          <a:p>
            <a:r>
              <a:rPr lang="en-US" dirty="0"/>
              <a:t>after that it moves into the pulmonary arteries then lungs' alveoli then breathed out into the environment</a:t>
            </a:r>
          </a:p>
          <a:p>
            <a:endParaRPr lang="en-US" dirty="0"/>
          </a:p>
        </p:txBody>
      </p:sp>
    </p:spTree>
    <p:extLst>
      <p:ext uri="{BB962C8B-B14F-4D97-AF65-F5344CB8AC3E}">
        <p14:creationId xmlns:p14="http://schemas.microsoft.com/office/powerpoint/2010/main" val="4136892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Oxygen Transport</a:t>
            </a:r>
            <a:endParaRPr lang="en-US" dirty="0"/>
          </a:p>
        </p:txBody>
      </p:sp>
      <p:sp>
        <p:nvSpPr>
          <p:cNvPr id="3" name="Content Placeholder 2"/>
          <p:cNvSpPr>
            <a:spLocks noGrp="1"/>
          </p:cNvSpPr>
          <p:nvPr>
            <p:ph idx="1"/>
          </p:nvPr>
        </p:nvSpPr>
        <p:spPr/>
        <p:txBody>
          <a:bodyPr>
            <a:normAutofit/>
          </a:bodyPr>
          <a:lstStyle/>
          <a:p>
            <a:r>
              <a:rPr lang="en-US" dirty="0" smtClean="0"/>
              <a:t>A human breathes in air from the environment then moves into the lungs’ alveoli then into the pulmonary arteries</a:t>
            </a:r>
          </a:p>
          <a:p>
            <a:r>
              <a:rPr lang="en-US" dirty="0" smtClean="0"/>
              <a:t>It goes into the right ventricle then the right atrium after that it moves into the vena cava superior/inferior  then out to the veins</a:t>
            </a:r>
          </a:p>
          <a:p>
            <a:r>
              <a:rPr lang="en-US" dirty="0" smtClean="0"/>
              <a:t>Oxygen goes from the veins to the </a:t>
            </a:r>
            <a:r>
              <a:rPr lang="en-US" dirty="0" err="1" smtClean="0"/>
              <a:t>venula</a:t>
            </a:r>
            <a:r>
              <a:rPr lang="en-US" dirty="0" smtClean="0"/>
              <a:t> into capillary vessels then out to the tissue cells</a:t>
            </a:r>
            <a:endParaRPr lang="en-US" dirty="0"/>
          </a:p>
        </p:txBody>
      </p:sp>
    </p:spTree>
    <p:extLst>
      <p:ext uri="{BB962C8B-B14F-4D97-AF65-F5344CB8AC3E}">
        <p14:creationId xmlns:p14="http://schemas.microsoft.com/office/powerpoint/2010/main" val="3157293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Digestive System</a:t>
            </a:r>
            <a:endParaRPr lang="en-US" dirty="0"/>
          </a:p>
        </p:txBody>
      </p:sp>
      <p:sp>
        <p:nvSpPr>
          <p:cNvPr id="3" name="Content Placeholder 2"/>
          <p:cNvSpPr>
            <a:spLocks noGrp="1"/>
          </p:cNvSpPr>
          <p:nvPr>
            <p:ph idx="1"/>
          </p:nvPr>
        </p:nvSpPr>
        <p:spPr/>
        <p:txBody>
          <a:bodyPr/>
          <a:lstStyle/>
          <a:p>
            <a:r>
              <a:rPr lang="en-US" dirty="0" smtClean="0"/>
              <a:t>The digestive system breaks down the food particles humans ingest into usable forms. </a:t>
            </a:r>
            <a:endParaRPr lang="en-US"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614"/>
          <a:stretch/>
        </p:blipFill>
        <p:spPr bwMode="auto">
          <a:xfrm>
            <a:off x="4800600" y="3048000"/>
            <a:ext cx="351573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38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rmAutofit fontScale="90000"/>
          </a:bodyPr>
          <a:lstStyle/>
          <a:p>
            <a:r>
              <a:rPr lang="en-US" dirty="0" smtClean="0"/>
              <a:t>Oxygen from air to hemoglobin</a:t>
            </a:r>
            <a:endParaRPr lang="en-US" dirty="0"/>
          </a:p>
        </p:txBody>
      </p:sp>
      <p:sp>
        <p:nvSpPr>
          <p:cNvPr id="3" name="Content Placeholder 2"/>
          <p:cNvSpPr>
            <a:spLocks noGrp="1"/>
          </p:cNvSpPr>
          <p:nvPr>
            <p:ph idx="1"/>
          </p:nvPr>
        </p:nvSpPr>
        <p:spPr/>
        <p:txBody>
          <a:bodyPr>
            <a:normAutofit/>
          </a:bodyPr>
          <a:lstStyle/>
          <a:p>
            <a:r>
              <a:rPr lang="en-US" dirty="0" smtClean="0"/>
              <a:t>Lungs remove oxygen from air </a:t>
            </a:r>
            <a:endParaRPr lang="en-US" dirty="0"/>
          </a:p>
          <a:p>
            <a:r>
              <a:rPr lang="en-US" dirty="0" smtClean="0"/>
              <a:t>Oxygen combines with the </a:t>
            </a:r>
            <a:r>
              <a:rPr lang="en-US" dirty="0" err="1" smtClean="0"/>
              <a:t>heme</a:t>
            </a:r>
            <a:r>
              <a:rPr lang="en-US" dirty="0" smtClean="0"/>
              <a:t> (iron) part of hemoglobin</a:t>
            </a:r>
          </a:p>
          <a:p>
            <a:r>
              <a:rPr lang="en-US" dirty="0" smtClean="0"/>
              <a:t>The more oxygen molecules the higher the likelihood of them binding to </a:t>
            </a:r>
            <a:r>
              <a:rPr lang="en-US" dirty="0" err="1" smtClean="0"/>
              <a:t>hemoblobin</a:t>
            </a:r>
            <a:endParaRPr lang="en-US" dirty="0"/>
          </a:p>
          <a:p>
            <a:r>
              <a:rPr lang="en-US" dirty="0" smtClean="0"/>
              <a:t>cyanide </a:t>
            </a:r>
            <a:r>
              <a:rPr lang="en-US" dirty="0"/>
              <a:t>(</a:t>
            </a:r>
            <a:r>
              <a:rPr lang="en-US" dirty="0" smtClean="0"/>
              <a:t>CN) </a:t>
            </a:r>
            <a:r>
              <a:rPr lang="en-US" dirty="0"/>
              <a:t>and carbon monoxide (CO) </a:t>
            </a:r>
            <a:r>
              <a:rPr lang="en-US" dirty="0" smtClean="0"/>
              <a:t>are competitive inhibitors of oxygen to the active site on </a:t>
            </a:r>
            <a:r>
              <a:rPr lang="en-US" dirty="0"/>
              <a:t>hemoglobin. </a:t>
            </a:r>
          </a:p>
        </p:txBody>
      </p:sp>
    </p:spTree>
    <p:extLst>
      <p:ext uri="{BB962C8B-B14F-4D97-AF65-F5344CB8AC3E}">
        <p14:creationId xmlns:p14="http://schemas.microsoft.com/office/powerpoint/2010/main" val="1242406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95400"/>
            <a:ext cx="6477000" cy="685800"/>
          </a:xfrm>
        </p:spPr>
        <p:txBody>
          <a:bodyPr>
            <a:normAutofit/>
          </a:bodyPr>
          <a:lstStyle/>
          <a:p>
            <a:r>
              <a:rPr lang="en-US" dirty="0" smtClean="0"/>
              <a:t>Inhalation</a:t>
            </a:r>
            <a:endParaRPr lang="en-US" dirty="0"/>
          </a:p>
        </p:txBody>
      </p:sp>
      <p:sp>
        <p:nvSpPr>
          <p:cNvPr id="3" name="Content Placeholder 2"/>
          <p:cNvSpPr>
            <a:spLocks noGrp="1"/>
          </p:cNvSpPr>
          <p:nvPr>
            <p:ph idx="1"/>
          </p:nvPr>
        </p:nvSpPr>
        <p:spPr/>
        <p:txBody>
          <a:bodyPr>
            <a:normAutofit lnSpcReduction="10000"/>
          </a:bodyPr>
          <a:lstStyle/>
          <a:p>
            <a:r>
              <a:rPr lang="en-US" dirty="0" smtClean="0"/>
              <a:t>taking </a:t>
            </a:r>
            <a:r>
              <a:rPr lang="en-US" dirty="0"/>
              <a:t>air into the </a:t>
            </a:r>
            <a:r>
              <a:rPr lang="en-US" dirty="0" smtClean="0"/>
              <a:t>lungs</a:t>
            </a:r>
          </a:p>
          <a:p>
            <a:r>
              <a:rPr lang="en-US" dirty="0" smtClean="0"/>
              <a:t> Air will flow from high pressure to low pressure so the pressure in the lungs must be less than in the atmosphere</a:t>
            </a:r>
          </a:p>
          <a:p>
            <a:r>
              <a:rPr lang="en-US" dirty="0" smtClean="0"/>
              <a:t> Relaxing the diaphragm and opening the ribcage creates a greater volume in the lungs</a:t>
            </a:r>
          </a:p>
          <a:p>
            <a:r>
              <a:rPr lang="en-US" dirty="0" smtClean="0"/>
              <a:t> All of this creates a low pressure system in the lungs causing the air to flow in</a:t>
            </a:r>
            <a:endParaRPr lang="en-US" dirty="0"/>
          </a:p>
        </p:txBody>
      </p:sp>
    </p:spTree>
    <p:extLst>
      <p:ext uri="{BB962C8B-B14F-4D97-AF65-F5344CB8AC3E}">
        <p14:creationId xmlns:p14="http://schemas.microsoft.com/office/powerpoint/2010/main" val="2716526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exhalation</a:t>
            </a:r>
          </a:p>
        </p:txBody>
      </p:sp>
      <p:sp>
        <p:nvSpPr>
          <p:cNvPr id="3" name="Content Placeholder 2"/>
          <p:cNvSpPr>
            <a:spLocks noGrp="1"/>
          </p:cNvSpPr>
          <p:nvPr>
            <p:ph idx="1"/>
          </p:nvPr>
        </p:nvSpPr>
        <p:spPr/>
        <p:txBody>
          <a:bodyPr>
            <a:normAutofit/>
          </a:bodyPr>
          <a:lstStyle/>
          <a:p>
            <a:r>
              <a:rPr lang="en-US" dirty="0" smtClean="0"/>
              <a:t>Sending air out of the body</a:t>
            </a:r>
          </a:p>
          <a:p>
            <a:r>
              <a:rPr lang="en-US" dirty="0" smtClean="0"/>
              <a:t>To push the air out the body needs to create a high pressure system in the lungs to do this the diaphragm tightens and the ribs come in </a:t>
            </a:r>
          </a:p>
          <a:p>
            <a:r>
              <a:rPr lang="en-US" dirty="0" smtClean="0"/>
              <a:t>Making a smaller volume in the lungs pushes the air out </a:t>
            </a:r>
            <a:endParaRPr lang="en-US" dirty="0"/>
          </a:p>
        </p:txBody>
      </p:sp>
    </p:spTree>
    <p:extLst>
      <p:ext uri="{BB962C8B-B14F-4D97-AF65-F5344CB8AC3E}">
        <p14:creationId xmlns:p14="http://schemas.microsoft.com/office/powerpoint/2010/main" val="2783550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 cancer</a:t>
            </a:r>
            <a:endParaRPr lang="en-US" dirty="0"/>
          </a:p>
        </p:txBody>
      </p:sp>
      <p:sp>
        <p:nvSpPr>
          <p:cNvPr id="3" name="Content Placeholder 2"/>
          <p:cNvSpPr>
            <a:spLocks noGrp="1"/>
          </p:cNvSpPr>
          <p:nvPr>
            <p:ph idx="1"/>
          </p:nvPr>
        </p:nvSpPr>
        <p:spPr/>
        <p:txBody>
          <a:bodyPr/>
          <a:lstStyle/>
          <a:p>
            <a:r>
              <a:rPr lang="en-US" dirty="0" smtClean="0"/>
              <a:t>It is a cancer that begins in the lungs</a:t>
            </a:r>
          </a:p>
          <a:p>
            <a:r>
              <a:rPr lang="en-US" dirty="0" smtClean="0"/>
              <a:t>Mainly caused by smoking</a:t>
            </a:r>
          </a:p>
          <a:p>
            <a:r>
              <a:rPr lang="en-US" dirty="0" smtClean="0"/>
              <a:t>It can be treated by radiation, chemotherapy, or surgery</a:t>
            </a:r>
          </a:p>
          <a:p>
            <a:pPr indent="0">
              <a:buNone/>
            </a:pPr>
            <a:r>
              <a:rPr lang="en-US" dirty="0" smtClean="0"/>
              <a:t> </a:t>
            </a:r>
            <a:endParaRPr lang="en-US" dirty="0"/>
          </a:p>
        </p:txBody>
      </p:sp>
    </p:spTree>
    <p:extLst>
      <p:ext uri="{BB962C8B-B14F-4D97-AF65-F5344CB8AC3E}">
        <p14:creationId xmlns:p14="http://schemas.microsoft.com/office/powerpoint/2010/main" val="3003729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asthma</a:t>
            </a:r>
            <a:endParaRPr lang="en-US" dirty="0"/>
          </a:p>
        </p:txBody>
      </p:sp>
      <p:sp>
        <p:nvSpPr>
          <p:cNvPr id="3" name="Content Placeholder 2"/>
          <p:cNvSpPr>
            <a:spLocks noGrp="1"/>
          </p:cNvSpPr>
          <p:nvPr>
            <p:ph idx="1"/>
          </p:nvPr>
        </p:nvSpPr>
        <p:spPr/>
        <p:txBody>
          <a:bodyPr>
            <a:normAutofit/>
          </a:bodyPr>
          <a:lstStyle/>
          <a:p>
            <a:r>
              <a:rPr lang="en-US" dirty="0" smtClean="0"/>
              <a:t>Chronic disease where air ways are inflamed and narrowed</a:t>
            </a:r>
          </a:p>
          <a:p>
            <a:r>
              <a:rPr lang="en-US" dirty="0" smtClean="0"/>
              <a:t>Symptoms- wheezing, chest </a:t>
            </a:r>
            <a:r>
              <a:rPr lang="en-US" dirty="0"/>
              <a:t>tightness, shortness of breath, and </a:t>
            </a:r>
            <a:r>
              <a:rPr lang="en-US" dirty="0" smtClean="0"/>
              <a:t>coughing (mainly in the morning or at night). </a:t>
            </a:r>
          </a:p>
          <a:p>
            <a:r>
              <a:rPr lang="en-US" dirty="0" smtClean="0"/>
              <a:t>airways get smaller causing the muscles that surround them to tighten. Less air to the lungs</a:t>
            </a:r>
          </a:p>
          <a:p>
            <a:r>
              <a:rPr lang="en-US" dirty="0" smtClean="0"/>
              <a:t>Mucus build up</a:t>
            </a:r>
            <a:endParaRPr lang="en-US" dirty="0"/>
          </a:p>
        </p:txBody>
      </p:sp>
      <p:pic>
        <p:nvPicPr>
          <p:cNvPr id="1026" name="Picture 2" descr="Figure A shows the location of the lungs and airways in the body. Figure B shows a cross-section of a normal airway. Figure C shows a cross-section of an airway during asthma symptom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762000"/>
            <a:ext cx="2757713"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81800" y="6314420"/>
            <a:ext cx="1981200" cy="523220"/>
          </a:xfrm>
          <a:prstGeom prst="rect">
            <a:avLst/>
          </a:prstGeom>
          <a:noFill/>
        </p:spPr>
        <p:txBody>
          <a:bodyPr wrap="square" rtlCol="0">
            <a:spAutoFit/>
          </a:bodyPr>
          <a:lstStyle/>
          <a:p>
            <a:r>
              <a:rPr lang="en-US" sz="2800" dirty="0" smtClean="0">
                <a:hlinkClick r:id="rId3" action="ppaction://hlinksldjump"/>
              </a:rPr>
              <a:t>Home Page</a:t>
            </a:r>
            <a:endParaRPr lang="en-US" sz="2800" dirty="0"/>
          </a:p>
        </p:txBody>
      </p:sp>
    </p:spTree>
    <p:extLst>
      <p:ext uri="{BB962C8B-B14F-4D97-AF65-F5344CB8AC3E}">
        <p14:creationId xmlns:p14="http://schemas.microsoft.com/office/powerpoint/2010/main" val="7983081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Excretory system</a:t>
            </a:r>
            <a:endParaRPr lang="en-US" dirty="0"/>
          </a:p>
        </p:txBody>
      </p:sp>
      <p:sp>
        <p:nvSpPr>
          <p:cNvPr id="3" name="Content Placeholder 2"/>
          <p:cNvSpPr>
            <a:spLocks noGrp="1"/>
          </p:cNvSpPr>
          <p:nvPr>
            <p:ph idx="1"/>
          </p:nvPr>
        </p:nvSpPr>
        <p:spPr/>
        <p:txBody>
          <a:bodyPr/>
          <a:lstStyle/>
          <a:p>
            <a:r>
              <a:rPr lang="en-US" dirty="0" smtClean="0"/>
              <a:t>Removes wastes from our bodies</a:t>
            </a:r>
          </a:p>
          <a:p>
            <a:r>
              <a:rPr lang="en-US" dirty="0" smtClean="0"/>
              <a:t>Several organs remove the waste (</a:t>
            </a:r>
            <a:r>
              <a:rPr lang="en-US" dirty="0"/>
              <a:t> sweat </a:t>
            </a:r>
            <a:r>
              <a:rPr lang="en-US" dirty="0" smtClean="0"/>
              <a:t>glands, kidneys, lungs)</a:t>
            </a:r>
          </a:p>
          <a:p>
            <a:endParaRPr lang="en-US" dirty="0"/>
          </a:p>
        </p:txBody>
      </p:sp>
    </p:spTree>
    <p:extLst>
      <p:ext uri="{BB962C8B-B14F-4D97-AF65-F5344CB8AC3E}">
        <p14:creationId xmlns:p14="http://schemas.microsoft.com/office/powerpoint/2010/main" val="710503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Nitrogenous wastes</a:t>
            </a:r>
            <a:endParaRPr lang="en-US" dirty="0"/>
          </a:p>
        </p:txBody>
      </p:sp>
      <p:sp>
        <p:nvSpPr>
          <p:cNvPr id="3" name="Content Placeholder 2"/>
          <p:cNvSpPr>
            <a:spLocks noGrp="1"/>
          </p:cNvSpPr>
          <p:nvPr>
            <p:ph idx="1"/>
          </p:nvPr>
        </p:nvSpPr>
        <p:spPr/>
        <p:txBody>
          <a:bodyPr>
            <a:normAutofit lnSpcReduction="10000"/>
          </a:bodyPr>
          <a:lstStyle/>
          <a:p>
            <a:r>
              <a:rPr lang="en-US" dirty="0" smtClean="0"/>
              <a:t>Urea (100,000 times less toxic than ammonia less allows a more efficient use of water to discard nitrogenous wastes, produced in liver by the metabolic cycle)</a:t>
            </a:r>
            <a:endParaRPr lang="en-US" dirty="0"/>
          </a:p>
          <a:p>
            <a:r>
              <a:rPr lang="en-US" dirty="0"/>
              <a:t>Uric acid (allows for minimal water loss, not very soluble in water</a:t>
            </a:r>
            <a:r>
              <a:rPr lang="en-US" dirty="0" smtClean="0"/>
              <a:t>)</a:t>
            </a:r>
          </a:p>
          <a:p>
            <a:r>
              <a:rPr lang="en-US" dirty="0" err="1" smtClean="0"/>
              <a:t>Creatinine</a:t>
            </a:r>
            <a:r>
              <a:rPr lang="en-US" dirty="0" smtClean="0"/>
              <a:t> (produced in the muscles and removed by kidneys)</a:t>
            </a:r>
            <a:endParaRPr lang="en-US" dirty="0"/>
          </a:p>
          <a:p>
            <a:r>
              <a:rPr lang="en-US" dirty="0" smtClean="0"/>
              <a:t>Animals such as snails, insects and some birds dispose of nitrogenous wastes with uric acid</a:t>
            </a:r>
          </a:p>
        </p:txBody>
      </p:sp>
    </p:spTree>
    <p:extLst>
      <p:ext uri="{BB962C8B-B14F-4D97-AF65-F5344CB8AC3E}">
        <p14:creationId xmlns:p14="http://schemas.microsoft.com/office/powerpoint/2010/main" val="11217265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Nephron</a:t>
            </a:r>
            <a:endParaRPr lang="en-US" dirty="0"/>
          </a:p>
        </p:txBody>
      </p:sp>
      <p:sp>
        <p:nvSpPr>
          <p:cNvPr id="3" name="Content Placeholder 2"/>
          <p:cNvSpPr>
            <a:spLocks noGrp="1"/>
          </p:cNvSpPr>
          <p:nvPr>
            <p:ph idx="1"/>
          </p:nvPr>
        </p:nvSpPr>
        <p:spPr/>
        <p:txBody>
          <a:bodyPr>
            <a:normAutofit/>
          </a:bodyPr>
          <a:lstStyle/>
          <a:p>
            <a:r>
              <a:rPr lang="en-US" dirty="0" smtClean="0">
                <a:hlinkClick r:id="rId2" action="ppaction://hlinksldjump"/>
              </a:rPr>
              <a:t>Bowman’s capsule</a:t>
            </a:r>
            <a:endParaRPr lang="en-US" dirty="0" smtClean="0"/>
          </a:p>
          <a:p>
            <a:r>
              <a:rPr lang="en-US" dirty="0" smtClean="0">
                <a:hlinkClick r:id="rId3" action="ppaction://hlinksldjump"/>
              </a:rPr>
              <a:t>Juxtamedullary nephron</a:t>
            </a:r>
            <a:endParaRPr lang="en-US" dirty="0" smtClean="0"/>
          </a:p>
        </p:txBody>
      </p:sp>
    </p:spTree>
    <p:extLst>
      <p:ext uri="{BB962C8B-B14F-4D97-AF65-F5344CB8AC3E}">
        <p14:creationId xmlns:p14="http://schemas.microsoft.com/office/powerpoint/2010/main" val="3702879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Bowman’s capsule</a:t>
            </a:r>
            <a:endParaRPr lang="en-US" dirty="0"/>
          </a:p>
        </p:txBody>
      </p:sp>
      <p:sp>
        <p:nvSpPr>
          <p:cNvPr id="3" name="Content Placeholder 2"/>
          <p:cNvSpPr>
            <a:spLocks noGrp="1"/>
          </p:cNvSpPr>
          <p:nvPr>
            <p:ph idx="1"/>
          </p:nvPr>
        </p:nvSpPr>
        <p:spPr/>
        <p:txBody>
          <a:bodyPr/>
          <a:lstStyle/>
          <a:p>
            <a:r>
              <a:rPr lang="en-US" dirty="0" smtClean="0"/>
              <a:t>Filters organic wastes, inorganic salts and water</a:t>
            </a:r>
            <a:endParaRPr lang="en-US" dirty="0"/>
          </a:p>
        </p:txBody>
      </p:sp>
      <p:sp>
        <p:nvSpPr>
          <p:cNvPr id="4" name="TextBox 3"/>
          <p:cNvSpPr txBox="1"/>
          <p:nvPr/>
        </p:nvSpPr>
        <p:spPr>
          <a:xfrm>
            <a:off x="7010400" y="6248400"/>
            <a:ext cx="990600" cy="523220"/>
          </a:xfrm>
          <a:prstGeom prst="rect">
            <a:avLst/>
          </a:prstGeom>
          <a:noFill/>
        </p:spPr>
        <p:txBody>
          <a:bodyPr wrap="square" rtlCol="0">
            <a:spAutoFit/>
          </a:bodyPr>
          <a:lstStyle/>
          <a:p>
            <a:r>
              <a:rPr lang="en-US" sz="2800" dirty="0" smtClean="0">
                <a:hlinkClick r:id="rId2" action="ppaction://hlinksldjump"/>
              </a:rPr>
              <a:t>Back</a:t>
            </a:r>
            <a:endParaRPr lang="en-US" sz="2800" dirty="0"/>
          </a:p>
        </p:txBody>
      </p:sp>
    </p:spTree>
    <p:extLst>
      <p:ext uri="{BB962C8B-B14F-4D97-AF65-F5344CB8AC3E}">
        <p14:creationId xmlns:p14="http://schemas.microsoft.com/office/powerpoint/2010/main" val="11766896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685800"/>
          </a:xfrm>
        </p:spPr>
        <p:txBody>
          <a:bodyPr>
            <a:normAutofit fontScale="90000"/>
          </a:bodyPr>
          <a:lstStyle/>
          <a:p>
            <a:r>
              <a:rPr lang="en-US" dirty="0" smtClean="0"/>
              <a:t>Juxtamedullary nephron</a:t>
            </a:r>
            <a:endParaRPr lang="en-US" dirty="0"/>
          </a:p>
        </p:txBody>
      </p:sp>
      <p:sp>
        <p:nvSpPr>
          <p:cNvPr id="3" name="Content Placeholder 2"/>
          <p:cNvSpPr>
            <a:spLocks noGrp="1"/>
          </p:cNvSpPr>
          <p:nvPr>
            <p:ph idx="1"/>
          </p:nvPr>
        </p:nvSpPr>
        <p:spPr/>
        <p:txBody>
          <a:bodyPr>
            <a:normAutofit/>
          </a:bodyPr>
          <a:lstStyle/>
          <a:p>
            <a:r>
              <a:rPr lang="en-US" dirty="0" smtClean="0"/>
              <a:t>Develops osmotic gradients and renal medulla and concentrates urine. </a:t>
            </a:r>
            <a:endParaRPr lang="en-US" dirty="0"/>
          </a:p>
        </p:txBody>
      </p:sp>
    </p:spTree>
    <p:extLst>
      <p:ext uri="{BB962C8B-B14F-4D97-AF65-F5344CB8AC3E}">
        <p14:creationId xmlns:p14="http://schemas.microsoft.com/office/powerpoint/2010/main" val="761613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Organs of the </a:t>
            </a:r>
            <a:r>
              <a:rPr lang="en-US" dirty="0"/>
              <a:t>D</a:t>
            </a:r>
            <a:r>
              <a:rPr lang="en-US" dirty="0" smtClean="0"/>
              <a:t>igestive System</a:t>
            </a:r>
            <a:endParaRPr lang="en-US" dirty="0"/>
          </a:p>
        </p:txBody>
      </p:sp>
      <p:sp>
        <p:nvSpPr>
          <p:cNvPr id="3" name="Content Placeholder 2"/>
          <p:cNvSpPr>
            <a:spLocks noGrp="1"/>
          </p:cNvSpPr>
          <p:nvPr>
            <p:ph idx="1"/>
          </p:nvPr>
        </p:nvSpPr>
        <p:spPr/>
        <p:txBody>
          <a:bodyPr>
            <a:normAutofit/>
          </a:bodyPr>
          <a:lstStyle/>
          <a:p>
            <a:r>
              <a:rPr lang="en-US" dirty="0" smtClean="0">
                <a:hlinkClick r:id="rId2" action="ppaction://hlinksldjump"/>
              </a:rPr>
              <a:t>Mouth, Esophagus</a:t>
            </a:r>
            <a:endParaRPr lang="en-US" dirty="0" smtClean="0"/>
          </a:p>
          <a:p>
            <a:r>
              <a:rPr lang="en-US" dirty="0" smtClean="0">
                <a:hlinkClick r:id="rId3" action="ppaction://hlinksldjump"/>
              </a:rPr>
              <a:t>Stomach</a:t>
            </a:r>
            <a:endParaRPr lang="en-US" dirty="0" smtClean="0"/>
          </a:p>
          <a:p>
            <a:r>
              <a:rPr lang="en-US" dirty="0" smtClean="0">
                <a:hlinkClick r:id="rId3" action="ppaction://hlinksldjump"/>
              </a:rPr>
              <a:t>Liver, Gallbladder</a:t>
            </a:r>
            <a:endParaRPr lang="en-US" dirty="0" smtClean="0"/>
          </a:p>
          <a:p>
            <a:r>
              <a:rPr lang="en-US" dirty="0" smtClean="0">
                <a:hlinkClick r:id="rId4" action="ppaction://hlinksldjump"/>
              </a:rPr>
              <a:t>Pancreas</a:t>
            </a:r>
            <a:endParaRPr lang="en-US" dirty="0" smtClean="0"/>
          </a:p>
          <a:p>
            <a:r>
              <a:rPr lang="en-US" dirty="0" smtClean="0">
                <a:hlinkClick r:id="rId5" action="ppaction://hlinksldjump"/>
              </a:rPr>
              <a:t>Small Intestine</a:t>
            </a:r>
            <a:endParaRPr lang="en-US" dirty="0" smtClean="0"/>
          </a:p>
          <a:p>
            <a:r>
              <a:rPr lang="en-US" dirty="0" smtClean="0">
                <a:hlinkClick r:id="rId6" action="ppaction://hlinksldjump"/>
              </a:rPr>
              <a:t>Large Intestine </a:t>
            </a:r>
            <a:endParaRPr lang="en-US" dirty="0" smtClean="0"/>
          </a:p>
        </p:txBody>
      </p:sp>
      <p:sp>
        <p:nvSpPr>
          <p:cNvPr id="4" name="TextBox 3"/>
          <p:cNvSpPr txBox="1"/>
          <p:nvPr/>
        </p:nvSpPr>
        <p:spPr>
          <a:xfrm>
            <a:off x="7010400" y="6324600"/>
            <a:ext cx="1981200" cy="461665"/>
          </a:xfrm>
          <a:prstGeom prst="rect">
            <a:avLst/>
          </a:prstGeom>
          <a:noFill/>
        </p:spPr>
        <p:txBody>
          <a:bodyPr wrap="square" rtlCol="0">
            <a:spAutoFit/>
          </a:bodyPr>
          <a:lstStyle/>
          <a:p>
            <a:r>
              <a:rPr lang="en-US" sz="2400" dirty="0" smtClean="0">
                <a:hlinkClick r:id="rId7" action="ppaction://hlinksldjump"/>
              </a:rPr>
              <a:t>NEXT SLIDE </a:t>
            </a:r>
            <a:endParaRPr lang="en-US" sz="2400" dirty="0"/>
          </a:p>
        </p:txBody>
      </p:sp>
    </p:spTree>
    <p:extLst>
      <p:ext uri="{BB962C8B-B14F-4D97-AF65-F5344CB8AC3E}">
        <p14:creationId xmlns:p14="http://schemas.microsoft.com/office/powerpoint/2010/main" val="15921601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Excretory process</a:t>
            </a:r>
            <a:endParaRPr lang="en-US" dirty="0"/>
          </a:p>
        </p:txBody>
      </p:sp>
      <p:sp>
        <p:nvSpPr>
          <p:cNvPr id="3" name="Content Placeholder 2"/>
          <p:cNvSpPr>
            <a:spLocks noGrp="1"/>
          </p:cNvSpPr>
          <p:nvPr>
            <p:ph idx="1"/>
          </p:nvPr>
        </p:nvSpPr>
        <p:spPr/>
        <p:txBody>
          <a:bodyPr/>
          <a:lstStyle/>
          <a:p>
            <a:r>
              <a:rPr lang="en-US" dirty="0" smtClean="0"/>
              <a:t>Blood moves to the kidneys and filtered by pressure</a:t>
            </a:r>
          </a:p>
          <a:p>
            <a:r>
              <a:rPr lang="en-US" dirty="0"/>
              <a:t>T</a:t>
            </a:r>
            <a:r>
              <a:rPr lang="en-US" dirty="0" smtClean="0"/>
              <a:t>he substances filtered from the blood is sent threw the ureters to the bladder where they are then expelled threw the urethra </a:t>
            </a:r>
            <a:endParaRPr lang="en-US" dirty="0"/>
          </a:p>
        </p:txBody>
      </p:sp>
    </p:spTree>
    <p:extLst>
      <p:ext uri="{BB962C8B-B14F-4D97-AF65-F5344CB8AC3E}">
        <p14:creationId xmlns:p14="http://schemas.microsoft.com/office/powerpoint/2010/main" val="15716450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Kidney infection</a:t>
            </a:r>
            <a:endParaRPr lang="en-US" dirty="0"/>
          </a:p>
        </p:txBody>
      </p:sp>
      <p:sp>
        <p:nvSpPr>
          <p:cNvPr id="3" name="Content Placeholder 2"/>
          <p:cNvSpPr>
            <a:spLocks noGrp="1"/>
          </p:cNvSpPr>
          <p:nvPr>
            <p:ph idx="1"/>
          </p:nvPr>
        </p:nvSpPr>
        <p:spPr/>
        <p:txBody>
          <a:bodyPr>
            <a:normAutofit/>
          </a:bodyPr>
          <a:lstStyle/>
          <a:p>
            <a:r>
              <a:rPr lang="en-US" dirty="0" smtClean="0"/>
              <a:t>Bacteria </a:t>
            </a:r>
            <a:r>
              <a:rPr lang="en-US" dirty="0"/>
              <a:t>travel from the bladder </a:t>
            </a:r>
            <a:r>
              <a:rPr lang="en-US" dirty="0" smtClean="0"/>
              <a:t>threw the ureters </a:t>
            </a:r>
            <a:r>
              <a:rPr lang="en-US" dirty="0"/>
              <a:t>and into the kidneys. </a:t>
            </a:r>
            <a:r>
              <a:rPr lang="en-US" dirty="0" smtClean="0"/>
              <a:t>Can also come from the blood</a:t>
            </a:r>
          </a:p>
          <a:p>
            <a:r>
              <a:rPr lang="en-US" dirty="0" smtClean="0"/>
              <a:t>Symptoms (</a:t>
            </a:r>
            <a:r>
              <a:rPr lang="en-US" dirty="0"/>
              <a:t>Painful </a:t>
            </a:r>
            <a:r>
              <a:rPr lang="en-US" dirty="0" smtClean="0"/>
              <a:t>urination, mid back pain, fever nausea/vomiting)</a:t>
            </a:r>
            <a:endParaRPr lang="en-US" dirty="0"/>
          </a:p>
          <a:p>
            <a:endParaRPr lang="en-US" dirty="0"/>
          </a:p>
        </p:txBody>
      </p:sp>
    </p:spTree>
    <p:extLst>
      <p:ext uri="{BB962C8B-B14F-4D97-AF65-F5344CB8AC3E}">
        <p14:creationId xmlns:p14="http://schemas.microsoft.com/office/powerpoint/2010/main" val="6843972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Kidney stones</a:t>
            </a:r>
            <a:endParaRPr lang="en-US" dirty="0"/>
          </a:p>
        </p:txBody>
      </p:sp>
      <p:sp>
        <p:nvSpPr>
          <p:cNvPr id="3" name="Content Placeholder 2"/>
          <p:cNvSpPr>
            <a:spLocks noGrp="1"/>
          </p:cNvSpPr>
          <p:nvPr>
            <p:ph idx="1"/>
          </p:nvPr>
        </p:nvSpPr>
        <p:spPr/>
        <p:txBody>
          <a:bodyPr/>
          <a:lstStyle/>
          <a:p>
            <a:r>
              <a:rPr lang="en-US" dirty="0" smtClean="0"/>
              <a:t>They are hard build up of saults in the kidneys</a:t>
            </a:r>
          </a:p>
          <a:p>
            <a:r>
              <a:rPr lang="en-US" dirty="0" smtClean="0"/>
              <a:t>Cause pain the abdomen and groin  </a:t>
            </a:r>
          </a:p>
          <a:p>
            <a:r>
              <a:rPr lang="en-US" dirty="0" smtClean="0"/>
              <a:t>To get rid of kidney stones one must pass it threw their urinary tract and pretty much pee it out</a:t>
            </a:r>
            <a:endParaRPr lang="en-US" dirty="0"/>
          </a:p>
        </p:txBody>
      </p:sp>
      <p:sp>
        <p:nvSpPr>
          <p:cNvPr id="4" name="TextBox 3"/>
          <p:cNvSpPr txBox="1"/>
          <p:nvPr/>
        </p:nvSpPr>
        <p:spPr>
          <a:xfrm>
            <a:off x="6781800" y="6314420"/>
            <a:ext cx="1981200" cy="523220"/>
          </a:xfrm>
          <a:prstGeom prst="rect">
            <a:avLst/>
          </a:prstGeom>
          <a:noFill/>
        </p:spPr>
        <p:txBody>
          <a:bodyPr wrap="square" rtlCol="0">
            <a:spAutoFit/>
          </a:bodyPr>
          <a:lstStyle/>
          <a:p>
            <a:r>
              <a:rPr lang="en-US" sz="2800" dirty="0" smtClean="0">
                <a:hlinkClick r:id="rId2" action="ppaction://hlinksldjump"/>
              </a:rPr>
              <a:t>Home Page</a:t>
            </a:r>
            <a:endParaRPr lang="en-US" sz="2800" dirty="0"/>
          </a:p>
        </p:txBody>
      </p:sp>
    </p:spTree>
    <p:extLst>
      <p:ext uri="{BB962C8B-B14F-4D97-AF65-F5344CB8AC3E}">
        <p14:creationId xmlns:p14="http://schemas.microsoft.com/office/powerpoint/2010/main" val="6460695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system</a:t>
            </a:r>
            <a:endParaRPr lang="en-US" dirty="0"/>
          </a:p>
        </p:txBody>
      </p:sp>
      <p:sp>
        <p:nvSpPr>
          <p:cNvPr id="3" name="Content Placeholder 2"/>
          <p:cNvSpPr>
            <a:spLocks noGrp="1"/>
          </p:cNvSpPr>
          <p:nvPr>
            <p:ph idx="1"/>
          </p:nvPr>
        </p:nvSpPr>
        <p:spPr/>
        <p:txBody>
          <a:bodyPr/>
          <a:lstStyle/>
          <a:p>
            <a:r>
              <a:rPr lang="en-US" dirty="0" smtClean="0"/>
              <a:t>Defends the body against diseases</a:t>
            </a:r>
          </a:p>
          <a:p>
            <a:r>
              <a:rPr lang="en-US" dirty="0" smtClean="0"/>
              <a:t>Attacks organisms that invade the body by going threw the immune response steps</a:t>
            </a:r>
          </a:p>
          <a:p>
            <a:endParaRPr lang="en-US" dirty="0"/>
          </a:p>
        </p:txBody>
      </p:sp>
    </p:spTree>
    <p:extLst>
      <p:ext uri="{BB962C8B-B14F-4D97-AF65-F5344CB8AC3E}">
        <p14:creationId xmlns:p14="http://schemas.microsoft.com/office/powerpoint/2010/main" val="36672818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immune organs</a:t>
            </a:r>
            <a:endParaRPr lang="en-US" dirty="0"/>
          </a:p>
        </p:txBody>
      </p:sp>
      <p:sp>
        <p:nvSpPr>
          <p:cNvPr id="3" name="Content Placeholder 2"/>
          <p:cNvSpPr>
            <a:spLocks noGrp="1"/>
          </p:cNvSpPr>
          <p:nvPr>
            <p:ph idx="1"/>
          </p:nvPr>
        </p:nvSpPr>
        <p:spPr/>
        <p:txBody>
          <a:bodyPr/>
          <a:lstStyle/>
          <a:p>
            <a:r>
              <a:rPr lang="en-US" dirty="0" smtClean="0"/>
              <a:t>Bone Marrow (creates all the cells of the immune system)</a:t>
            </a:r>
          </a:p>
          <a:p>
            <a:r>
              <a:rPr lang="en-US" dirty="0" smtClean="0"/>
              <a:t>Thymus Gland (sight where cells from the bone marrow are matured)</a:t>
            </a:r>
          </a:p>
          <a:p>
            <a:r>
              <a:rPr lang="en-US" dirty="0" smtClean="0"/>
              <a:t>Spleen (destroys old red blood cells, filters blood for foreign materials)</a:t>
            </a:r>
          </a:p>
          <a:p>
            <a:r>
              <a:rPr lang="en-US" dirty="0" smtClean="0"/>
              <a:t>Lymph Nodes (filter and drain lymph from body systems)</a:t>
            </a:r>
          </a:p>
        </p:txBody>
      </p:sp>
    </p:spTree>
    <p:extLst>
      <p:ext uri="{BB962C8B-B14F-4D97-AF65-F5344CB8AC3E}">
        <p14:creationId xmlns:p14="http://schemas.microsoft.com/office/powerpoint/2010/main" val="10318838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Pathogens and Antigen</a:t>
            </a:r>
            <a:endParaRPr lang="en-US" dirty="0"/>
          </a:p>
        </p:txBody>
      </p:sp>
      <p:sp>
        <p:nvSpPr>
          <p:cNvPr id="3" name="Content Placeholder 2"/>
          <p:cNvSpPr>
            <a:spLocks noGrp="1"/>
          </p:cNvSpPr>
          <p:nvPr>
            <p:ph idx="1"/>
          </p:nvPr>
        </p:nvSpPr>
        <p:spPr/>
        <p:txBody>
          <a:bodyPr/>
          <a:lstStyle/>
          <a:p>
            <a:r>
              <a:rPr lang="en-US" dirty="0" smtClean="0"/>
              <a:t>Antigen- specific meaning it reacts to specific things on the surface of a pathogen </a:t>
            </a:r>
          </a:p>
          <a:p>
            <a:r>
              <a:rPr lang="en-US" dirty="0" smtClean="0"/>
              <a:t>The antibody then remembers the pathogen for future activation and destruction</a:t>
            </a:r>
          </a:p>
          <a:p>
            <a:r>
              <a:rPr lang="en-US" dirty="0"/>
              <a:t>Antigens are molecules  on the surface of pathogens that the immune system recognizes and takes out</a:t>
            </a:r>
          </a:p>
          <a:p>
            <a:endParaRPr lang="en-US" dirty="0" smtClean="0"/>
          </a:p>
          <a:p>
            <a:endParaRPr lang="en-US" dirty="0"/>
          </a:p>
        </p:txBody>
      </p:sp>
    </p:spTree>
    <p:extLst>
      <p:ext uri="{BB962C8B-B14F-4D97-AF65-F5344CB8AC3E}">
        <p14:creationId xmlns:p14="http://schemas.microsoft.com/office/powerpoint/2010/main" val="24001586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rmAutofit/>
          </a:bodyPr>
          <a:lstStyle/>
          <a:p>
            <a:r>
              <a:rPr lang="en-US" dirty="0" smtClean="0"/>
              <a:t>antibodies </a:t>
            </a:r>
            <a:endParaRPr lang="en-US" dirty="0"/>
          </a:p>
        </p:txBody>
      </p:sp>
      <p:sp>
        <p:nvSpPr>
          <p:cNvPr id="6" name="Content Placeholder 5"/>
          <p:cNvSpPr>
            <a:spLocks noGrp="1"/>
          </p:cNvSpPr>
          <p:nvPr>
            <p:ph idx="1"/>
          </p:nvPr>
        </p:nvSpPr>
        <p:spPr/>
        <p:txBody>
          <a:bodyPr/>
          <a:lstStyle/>
          <a:p>
            <a:r>
              <a:rPr lang="en-US" dirty="0" smtClean="0"/>
              <a:t>Immunoglobins (antibodies) are divided into five classes by their function and structure </a:t>
            </a:r>
          </a:p>
          <a:p>
            <a:r>
              <a:rPr lang="en-US" dirty="0" smtClean="0"/>
              <a:t>They are the key components to fighting pathogens </a:t>
            </a:r>
            <a:endParaRPr lang="en-US" dirty="0"/>
          </a:p>
        </p:txBody>
      </p:sp>
    </p:spTree>
    <p:extLst>
      <p:ext uri="{BB962C8B-B14F-4D97-AF65-F5344CB8AC3E}">
        <p14:creationId xmlns:p14="http://schemas.microsoft.com/office/powerpoint/2010/main" val="2084652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vs. </a:t>
            </a:r>
            <a:r>
              <a:rPr lang="en-US" smtClean="0"/>
              <a:t>acquired </a:t>
            </a:r>
            <a:endParaRPr lang="en-US"/>
          </a:p>
        </p:txBody>
      </p:sp>
      <p:sp>
        <p:nvSpPr>
          <p:cNvPr id="3" name="Content Placeholder 2"/>
          <p:cNvSpPr>
            <a:spLocks noGrp="1"/>
          </p:cNvSpPr>
          <p:nvPr>
            <p:ph idx="1"/>
          </p:nvPr>
        </p:nvSpPr>
        <p:spPr/>
        <p:txBody>
          <a:bodyPr/>
          <a:lstStyle/>
          <a:p>
            <a:r>
              <a:rPr lang="en-US" dirty="0" smtClean="0"/>
              <a:t>Innate (non-specific) immunity responds quickly and to any antigen but causes no  immunologic memory, ex: stomach acid</a:t>
            </a:r>
          </a:p>
          <a:p>
            <a:r>
              <a:rPr lang="en-US" dirty="0" smtClean="0"/>
              <a:t>Acquired immunity responds slower but is antigen specific and causes immunologic memory to the specific antigen, ex: once a person get chicken pox they don’t get it again because they now have antibodies against it</a:t>
            </a:r>
          </a:p>
          <a:p>
            <a:endParaRPr lang="en-US" dirty="0"/>
          </a:p>
        </p:txBody>
      </p:sp>
    </p:spTree>
    <p:extLst>
      <p:ext uri="{BB962C8B-B14F-4D97-AF65-F5344CB8AC3E}">
        <p14:creationId xmlns:p14="http://schemas.microsoft.com/office/powerpoint/2010/main" val="27888547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vs. passive</a:t>
            </a:r>
            <a:endParaRPr lang="en-US" dirty="0"/>
          </a:p>
        </p:txBody>
      </p:sp>
      <p:sp>
        <p:nvSpPr>
          <p:cNvPr id="3" name="Content Placeholder 2"/>
          <p:cNvSpPr>
            <a:spLocks noGrp="1"/>
          </p:cNvSpPr>
          <p:nvPr>
            <p:ph idx="1"/>
          </p:nvPr>
        </p:nvSpPr>
        <p:spPr/>
        <p:txBody>
          <a:bodyPr/>
          <a:lstStyle/>
          <a:p>
            <a:r>
              <a:rPr lang="en-US" dirty="0" smtClean="0"/>
              <a:t>Active: defense against pathogens that the body has personally developed, ex: diphtheria </a:t>
            </a:r>
          </a:p>
          <a:p>
            <a:r>
              <a:rPr lang="en-US" dirty="0" smtClean="0"/>
              <a:t>Passive: passing of antibodies from an immune host that is only temporary, ex: flu shots</a:t>
            </a:r>
          </a:p>
        </p:txBody>
      </p:sp>
    </p:spTree>
    <p:extLst>
      <p:ext uri="{BB962C8B-B14F-4D97-AF65-F5344CB8AC3E}">
        <p14:creationId xmlns:p14="http://schemas.microsoft.com/office/powerpoint/2010/main" val="38976922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Humoral</a:t>
            </a:r>
            <a:r>
              <a:rPr lang="en-US" dirty="0" smtClean="0"/>
              <a:t> vs. cell-mediated </a:t>
            </a:r>
            <a:endParaRPr lang="en-US" dirty="0"/>
          </a:p>
        </p:txBody>
      </p:sp>
      <p:sp>
        <p:nvSpPr>
          <p:cNvPr id="3" name="Content Placeholder 2"/>
          <p:cNvSpPr>
            <a:spLocks noGrp="1"/>
          </p:cNvSpPr>
          <p:nvPr>
            <p:ph idx="1"/>
          </p:nvPr>
        </p:nvSpPr>
        <p:spPr/>
        <p:txBody>
          <a:bodyPr/>
          <a:lstStyle/>
          <a:p>
            <a:r>
              <a:rPr lang="en-US" dirty="0" err="1" smtClean="0"/>
              <a:t>Humoral</a:t>
            </a:r>
            <a:r>
              <a:rPr lang="en-US" dirty="0" smtClean="0"/>
              <a:t>: acquired immunity that circulates antibodies, ex: hepatitis </a:t>
            </a:r>
            <a:r>
              <a:rPr lang="en-US" dirty="0"/>
              <a:t>B vaccine </a:t>
            </a:r>
            <a:endParaRPr lang="en-US" dirty="0" smtClean="0"/>
          </a:p>
          <a:p>
            <a:r>
              <a:rPr lang="en-US" dirty="0" smtClean="0"/>
              <a:t>Cell-mediated: acquired immunity were the T lymphocytes are dominant, ex: Delayed-Type </a:t>
            </a:r>
            <a:r>
              <a:rPr lang="en-US" dirty="0"/>
              <a:t>Hypersensitivity (</a:t>
            </a:r>
            <a:r>
              <a:rPr lang="en-US" dirty="0" smtClean="0"/>
              <a:t>DTH) (tuberculin test)</a:t>
            </a:r>
          </a:p>
          <a:p>
            <a:endParaRPr lang="en-US" dirty="0"/>
          </a:p>
          <a:p>
            <a:endParaRPr lang="en-US" dirty="0"/>
          </a:p>
        </p:txBody>
      </p:sp>
    </p:spTree>
    <p:extLst>
      <p:ext uri="{BB962C8B-B14F-4D97-AF65-F5344CB8AC3E}">
        <p14:creationId xmlns:p14="http://schemas.microsoft.com/office/powerpoint/2010/main" val="1900066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Mouth and Esophagus</a:t>
            </a:r>
            <a:endParaRPr lang="en-US" dirty="0"/>
          </a:p>
        </p:txBody>
      </p:sp>
      <p:sp>
        <p:nvSpPr>
          <p:cNvPr id="3" name="Content Placeholder 2"/>
          <p:cNvSpPr>
            <a:spLocks noGrp="1"/>
          </p:cNvSpPr>
          <p:nvPr>
            <p:ph idx="1"/>
          </p:nvPr>
        </p:nvSpPr>
        <p:spPr>
          <a:xfrm>
            <a:off x="838200" y="2438400"/>
            <a:ext cx="8229600" cy="2883023"/>
          </a:xfrm>
        </p:spPr>
        <p:txBody>
          <a:bodyPr/>
          <a:lstStyle/>
          <a:p>
            <a:r>
              <a:rPr lang="en-US" dirty="0" smtClean="0"/>
              <a:t>As one eats saliva builds up</a:t>
            </a:r>
          </a:p>
          <a:p>
            <a:r>
              <a:rPr lang="en-US" dirty="0" smtClean="0"/>
              <a:t>Chewing grinds the pieces of food and mix it with an enzyme called salivary</a:t>
            </a:r>
          </a:p>
          <a:p>
            <a:pPr indent="0">
              <a:buNone/>
            </a:pPr>
            <a:r>
              <a:rPr lang="en-US" dirty="0" smtClean="0"/>
              <a:t> </a:t>
            </a:r>
            <a:r>
              <a:rPr lang="en-US" dirty="0"/>
              <a:t>amylase </a:t>
            </a:r>
          </a:p>
          <a:p>
            <a:r>
              <a:rPr lang="en-US" dirty="0" smtClean="0"/>
              <a:t>Tongue pushes particles into esophagus into the stomach </a:t>
            </a:r>
          </a:p>
          <a:p>
            <a:endParaRPr lang="en-US" dirty="0"/>
          </a:p>
        </p:txBody>
      </p:sp>
      <p:sp>
        <p:nvSpPr>
          <p:cNvPr id="4" name="TextBox 3"/>
          <p:cNvSpPr txBox="1"/>
          <p:nvPr/>
        </p:nvSpPr>
        <p:spPr>
          <a:xfrm>
            <a:off x="7641454" y="6226781"/>
            <a:ext cx="1066800" cy="584775"/>
          </a:xfrm>
          <a:prstGeom prst="rect">
            <a:avLst/>
          </a:prstGeom>
          <a:noFill/>
        </p:spPr>
        <p:txBody>
          <a:bodyPr wrap="square" rtlCol="0">
            <a:spAutoFit/>
          </a:bodyPr>
          <a:lstStyle/>
          <a:p>
            <a:r>
              <a:rPr lang="en-US" sz="3200" dirty="0" smtClean="0">
                <a:hlinkClick r:id="rId2" action="ppaction://hlinksldjump"/>
              </a:rPr>
              <a:t>Back</a:t>
            </a:r>
            <a:endParaRPr lang="en-US" sz="3200" dirty="0"/>
          </a:p>
        </p:txBody>
      </p:sp>
    </p:spTree>
    <p:extLst>
      <p:ext uri="{BB962C8B-B14F-4D97-AF65-F5344CB8AC3E}">
        <p14:creationId xmlns:p14="http://schemas.microsoft.com/office/powerpoint/2010/main" val="41696382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vs. t lymphocytes </a:t>
            </a:r>
            <a:endParaRPr lang="en-US" dirty="0"/>
          </a:p>
        </p:txBody>
      </p:sp>
      <p:sp>
        <p:nvSpPr>
          <p:cNvPr id="3" name="Content Placeholder 2"/>
          <p:cNvSpPr>
            <a:spLocks noGrp="1"/>
          </p:cNvSpPr>
          <p:nvPr>
            <p:ph idx="1"/>
          </p:nvPr>
        </p:nvSpPr>
        <p:spPr/>
        <p:txBody>
          <a:bodyPr/>
          <a:lstStyle/>
          <a:p>
            <a:r>
              <a:rPr lang="en-US" dirty="0" smtClean="0"/>
              <a:t>B lymphocytes: immune cells that are made in bone marrow </a:t>
            </a:r>
          </a:p>
          <a:p>
            <a:r>
              <a:rPr lang="en-US" dirty="0" smtClean="0"/>
              <a:t>T lymphocytes: </a:t>
            </a:r>
            <a:r>
              <a:rPr lang="en-US" dirty="0" err="1" smtClean="0"/>
              <a:t>attact</a:t>
            </a:r>
            <a:r>
              <a:rPr lang="en-US" dirty="0" smtClean="0"/>
              <a:t> any cells that are harmful to the body they are a type of white blood cell</a:t>
            </a:r>
          </a:p>
          <a:p>
            <a:pPr indent="0">
              <a:buNone/>
            </a:pPr>
            <a:endParaRPr lang="en-US" dirty="0"/>
          </a:p>
        </p:txBody>
      </p:sp>
    </p:spTree>
    <p:extLst>
      <p:ext uri="{BB962C8B-B14F-4D97-AF65-F5344CB8AC3E}">
        <p14:creationId xmlns:p14="http://schemas.microsoft.com/office/powerpoint/2010/main" val="20886466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Antibiotics</a:t>
            </a:r>
            <a:endParaRPr lang="en-US" dirty="0"/>
          </a:p>
        </p:txBody>
      </p:sp>
      <p:sp>
        <p:nvSpPr>
          <p:cNvPr id="3" name="Content Placeholder 2"/>
          <p:cNvSpPr>
            <a:spLocks noGrp="1"/>
          </p:cNvSpPr>
          <p:nvPr>
            <p:ph idx="1"/>
          </p:nvPr>
        </p:nvSpPr>
        <p:spPr/>
        <p:txBody>
          <a:bodyPr/>
          <a:lstStyle/>
          <a:p>
            <a:r>
              <a:rPr lang="en-US" dirty="0" smtClean="0"/>
              <a:t>Help a body defend against bacteria</a:t>
            </a:r>
          </a:p>
          <a:p>
            <a:r>
              <a:rPr lang="en-US" dirty="0" smtClean="0"/>
              <a:t>Bacteria can develop a resistance to antibiotics when they are not properly taken </a:t>
            </a:r>
          </a:p>
          <a:p>
            <a:pPr indent="0">
              <a:buNone/>
            </a:pPr>
            <a:endParaRPr lang="en-US" dirty="0"/>
          </a:p>
        </p:txBody>
      </p:sp>
    </p:spTree>
    <p:extLst>
      <p:ext uri="{BB962C8B-B14F-4D97-AF65-F5344CB8AC3E}">
        <p14:creationId xmlns:p14="http://schemas.microsoft.com/office/powerpoint/2010/main" val="5087295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Aids</a:t>
            </a:r>
            <a:endParaRPr lang="en-US" dirty="0"/>
          </a:p>
        </p:txBody>
      </p:sp>
      <p:sp>
        <p:nvSpPr>
          <p:cNvPr id="3" name="Content Placeholder 2"/>
          <p:cNvSpPr>
            <a:spLocks noGrp="1"/>
          </p:cNvSpPr>
          <p:nvPr>
            <p:ph idx="1"/>
          </p:nvPr>
        </p:nvSpPr>
        <p:spPr/>
        <p:txBody>
          <a:bodyPr/>
          <a:lstStyle/>
          <a:p>
            <a:r>
              <a:rPr lang="en-US" dirty="0"/>
              <a:t>Symptoms are fever, sore throat, sore muscles, and swollen glands </a:t>
            </a:r>
          </a:p>
          <a:p>
            <a:r>
              <a:rPr lang="en-US" dirty="0" smtClean="0"/>
              <a:t>Spread by bodily fluids </a:t>
            </a:r>
          </a:p>
          <a:p>
            <a:r>
              <a:rPr lang="en-US" dirty="0" smtClean="0"/>
              <a:t>Test the blood to find if a person has it</a:t>
            </a:r>
          </a:p>
          <a:p>
            <a:endParaRPr lang="en-US" dirty="0"/>
          </a:p>
        </p:txBody>
      </p:sp>
    </p:spTree>
    <p:extLst>
      <p:ext uri="{BB962C8B-B14F-4D97-AF65-F5344CB8AC3E}">
        <p14:creationId xmlns:p14="http://schemas.microsoft.com/office/powerpoint/2010/main" val="21637026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allergies</a:t>
            </a:r>
            <a:endParaRPr lang="en-US" dirty="0"/>
          </a:p>
        </p:txBody>
      </p:sp>
      <p:sp>
        <p:nvSpPr>
          <p:cNvPr id="3" name="Content Placeholder 2"/>
          <p:cNvSpPr>
            <a:spLocks noGrp="1"/>
          </p:cNvSpPr>
          <p:nvPr>
            <p:ph idx="1"/>
          </p:nvPr>
        </p:nvSpPr>
        <p:spPr/>
        <p:txBody>
          <a:bodyPr/>
          <a:lstStyle/>
          <a:p>
            <a:r>
              <a:rPr lang="en-US" dirty="0" smtClean="0"/>
              <a:t>When pollen or other allergens enter the body it causes a reaction where the immune system starts attracting the body and cause inflammation dry eyes and other problems</a:t>
            </a:r>
            <a:endParaRPr lang="en-US" dirty="0"/>
          </a:p>
        </p:txBody>
      </p:sp>
      <p:sp>
        <p:nvSpPr>
          <p:cNvPr id="4" name="TextBox 3"/>
          <p:cNvSpPr txBox="1"/>
          <p:nvPr/>
        </p:nvSpPr>
        <p:spPr>
          <a:xfrm>
            <a:off x="6781800" y="6314420"/>
            <a:ext cx="1981200" cy="523220"/>
          </a:xfrm>
          <a:prstGeom prst="rect">
            <a:avLst/>
          </a:prstGeom>
          <a:noFill/>
        </p:spPr>
        <p:txBody>
          <a:bodyPr wrap="square" rtlCol="0">
            <a:spAutoFit/>
          </a:bodyPr>
          <a:lstStyle/>
          <a:p>
            <a:r>
              <a:rPr lang="en-US" sz="2800" dirty="0" smtClean="0">
                <a:hlinkClick r:id="rId2" action="ppaction://hlinksldjump"/>
              </a:rPr>
              <a:t>Home Page</a:t>
            </a:r>
            <a:endParaRPr lang="en-US" sz="2800" dirty="0"/>
          </a:p>
        </p:txBody>
      </p:sp>
    </p:spTree>
    <p:extLst>
      <p:ext uri="{BB962C8B-B14F-4D97-AF65-F5344CB8AC3E}">
        <p14:creationId xmlns:p14="http://schemas.microsoft.com/office/powerpoint/2010/main" val="423538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Endocrine system</a:t>
            </a:r>
            <a:endParaRPr lang="en-US" dirty="0"/>
          </a:p>
        </p:txBody>
      </p:sp>
      <p:sp>
        <p:nvSpPr>
          <p:cNvPr id="3" name="Content Placeholder 2"/>
          <p:cNvSpPr>
            <a:spLocks noGrp="1"/>
          </p:cNvSpPr>
          <p:nvPr>
            <p:ph idx="1"/>
          </p:nvPr>
        </p:nvSpPr>
        <p:spPr/>
        <p:txBody>
          <a:bodyPr/>
          <a:lstStyle/>
          <a:p>
            <a:r>
              <a:rPr lang="en-US" dirty="0" smtClean="0"/>
              <a:t>Controls hormones </a:t>
            </a:r>
          </a:p>
          <a:p>
            <a:r>
              <a:rPr lang="en-US" dirty="0" smtClean="0"/>
              <a:t>Hormones are the bodies way to send messages and telling cells to grow or have the body start sweating or salivating </a:t>
            </a:r>
            <a:endParaRPr lang="en-US" dirty="0"/>
          </a:p>
        </p:txBody>
      </p:sp>
    </p:spTree>
    <p:extLst>
      <p:ext uri="{BB962C8B-B14F-4D97-AF65-F5344CB8AC3E}">
        <p14:creationId xmlns:p14="http://schemas.microsoft.com/office/powerpoint/2010/main" val="27632523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Homeostasis</a:t>
            </a:r>
            <a:endParaRPr lang="en-US" dirty="0"/>
          </a:p>
        </p:txBody>
      </p:sp>
      <p:sp>
        <p:nvSpPr>
          <p:cNvPr id="3" name="Content Placeholder 2"/>
          <p:cNvSpPr>
            <a:spLocks noGrp="1"/>
          </p:cNvSpPr>
          <p:nvPr>
            <p:ph idx="1"/>
          </p:nvPr>
        </p:nvSpPr>
        <p:spPr/>
        <p:txBody>
          <a:bodyPr/>
          <a:lstStyle/>
          <a:p>
            <a:r>
              <a:rPr lang="en-US" dirty="0" smtClean="0"/>
              <a:t>Hypothalamus is the control center of the endocrine system and regulates interactions between the endocrine and nervous system</a:t>
            </a:r>
          </a:p>
          <a:p>
            <a:r>
              <a:rPr lang="en-US" dirty="0" smtClean="0"/>
              <a:t>To keep the internal environment stable there are several subconscious reactions that happen with in the endocrine system</a:t>
            </a:r>
          </a:p>
          <a:p>
            <a:endParaRPr lang="en-US" dirty="0" smtClean="0"/>
          </a:p>
          <a:p>
            <a:endParaRPr lang="en-US" dirty="0"/>
          </a:p>
        </p:txBody>
      </p:sp>
    </p:spTree>
    <p:extLst>
      <p:ext uri="{BB962C8B-B14F-4D97-AF65-F5344CB8AC3E}">
        <p14:creationId xmlns:p14="http://schemas.microsoft.com/office/powerpoint/2010/main" val="3315798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feedback</a:t>
            </a:r>
            <a:endParaRPr lang="en-US" dirty="0"/>
          </a:p>
        </p:txBody>
      </p:sp>
      <p:sp>
        <p:nvSpPr>
          <p:cNvPr id="3" name="Content Placeholder 2"/>
          <p:cNvSpPr>
            <a:spLocks noGrp="1"/>
          </p:cNvSpPr>
          <p:nvPr>
            <p:ph idx="1"/>
          </p:nvPr>
        </p:nvSpPr>
        <p:spPr/>
        <p:txBody>
          <a:bodyPr/>
          <a:lstStyle/>
          <a:p>
            <a:r>
              <a:rPr lang="en-US" dirty="0" smtClean="0"/>
              <a:t>Regulates the secretion of hormones keeping body in homeostasis </a:t>
            </a:r>
          </a:p>
          <a:p>
            <a:r>
              <a:rPr lang="en-US" dirty="0" smtClean="0"/>
              <a:t>There are secretion cycles to keep</a:t>
            </a:r>
            <a:r>
              <a:rPr lang="en-US" dirty="0"/>
              <a:t> physiological and homeostatic </a:t>
            </a:r>
            <a:r>
              <a:rPr lang="en-US" dirty="0" smtClean="0"/>
              <a:t>control</a:t>
            </a:r>
          </a:p>
          <a:p>
            <a:r>
              <a:rPr lang="en-US" dirty="0" smtClean="0"/>
              <a:t>Secretion of one gland is maintained by the secretion of another gland, ex: pituitary and thyroid gland </a:t>
            </a:r>
            <a:endParaRPr lang="en-US" dirty="0"/>
          </a:p>
        </p:txBody>
      </p:sp>
    </p:spTree>
    <p:extLst>
      <p:ext uri="{BB962C8B-B14F-4D97-AF65-F5344CB8AC3E}">
        <p14:creationId xmlns:p14="http://schemas.microsoft.com/office/powerpoint/2010/main" val="1690772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I vs. II</a:t>
            </a:r>
            <a:endParaRPr lang="en-US" dirty="0"/>
          </a:p>
        </p:txBody>
      </p:sp>
      <p:sp>
        <p:nvSpPr>
          <p:cNvPr id="3" name="Content Placeholder 2"/>
          <p:cNvSpPr>
            <a:spLocks noGrp="1"/>
          </p:cNvSpPr>
          <p:nvPr>
            <p:ph idx="1"/>
          </p:nvPr>
        </p:nvSpPr>
        <p:spPr/>
        <p:txBody>
          <a:bodyPr/>
          <a:lstStyle/>
          <a:p>
            <a:r>
              <a:rPr lang="en-US" dirty="0" smtClean="0"/>
              <a:t>In type </a:t>
            </a:r>
            <a:r>
              <a:rPr lang="en-US" dirty="0"/>
              <a:t>2 diabetes </a:t>
            </a:r>
            <a:r>
              <a:rPr lang="en-US" dirty="0" smtClean="0"/>
              <a:t>the body either ignores or cannot make insulin. Causes a build up of glucose that may cause harm to vital organs</a:t>
            </a:r>
          </a:p>
          <a:p>
            <a:r>
              <a:rPr lang="en-US" dirty="0" smtClean="0"/>
              <a:t>In type </a:t>
            </a:r>
            <a:r>
              <a:rPr lang="en-US" dirty="0"/>
              <a:t>2 diabetes </a:t>
            </a:r>
            <a:r>
              <a:rPr lang="en-US" dirty="0" smtClean="0"/>
              <a:t>also the body either ignores insulin or cannot make it, also causes a build  up of glucose that can damage organs but it can be managed with diet and exercise  </a:t>
            </a:r>
            <a:endParaRPr lang="en-US" dirty="0"/>
          </a:p>
        </p:txBody>
      </p:sp>
    </p:spTree>
    <p:extLst>
      <p:ext uri="{BB962C8B-B14F-4D97-AF65-F5344CB8AC3E}">
        <p14:creationId xmlns:p14="http://schemas.microsoft.com/office/powerpoint/2010/main" val="14072893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Acromegaly</a:t>
            </a:r>
            <a:endParaRPr lang="en-US" dirty="0"/>
          </a:p>
        </p:txBody>
      </p:sp>
      <p:sp>
        <p:nvSpPr>
          <p:cNvPr id="3" name="Content Placeholder 2"/>
          <p:cNvSpPr>
            <a:spLocks noGrp="1"/>
          </p:cNvSpPr>
          <p:nvPr>
            <p:ph idx="1"/>
          </p:nvPr>
        </p:nvSpPr>
        <p:spPr/>
        <p:txBody>
          <a:bodyPr>
            <a:normAutofit/>
          </a:bodyPr>
          <a:lstStyle/>
          <a:p>
            <a:pPr algn="just"/>
            <a:r>
              <a:rPr lang="en-US" dirty="0" smtClean="0"/>
              <a:t>Too much growth hormone causing tissues to become enlarged and </a:t>
            </a:r>
            <a:r>
              <a:rPr lang="en-US" dirty="0" err="1" smtClean="0"/>
              <a:t>misshappen</a:t>
            </a:r>
            <a:r>
              <a:rPr lang="en-US" dirty="0" smtClean="0"/>
              <a:t> </a:t>
            </a:r>
            <a:endParaRPr lang="en-US" b="1" dirty="0" smtClean="0"/>
          </a:p>
          <a:p>
            <a:pPr algn="just"/>
            <a:endParaRPr lang="en-US" dirty="0"/>
          </a:p>
        </p:txBody>
      </p:sp>
      <p:pic>
        <p:nvPicPr>
          <p:cNvPr id="1026" name="Picture 2" descr="legs showing symptoms of acromega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895600"/>
            <a:ext cx="4695825" cy="36093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81800" y="6314420"/>
            <a:ext cx="1981200" cy="523220"/>
          </a:xfrm>
          <a:prstGeom prst="rect">
            <a:avLst/>
          </a:prstGeom>
          <a:noFill/>
        </p:spPr>
        <p:txBody>
          <a:bodyPr wrap="square" rtlCol="0">
            <a:spAutoFit/>
          </a:bodyPr>
          <a:lstStyle/>
          <a:p>
            <a:r>
              <a:rPr lang="en-US" sz="2800" dirty="0" smtClean="0">
                <a:hlinkClick r:id="rId3" action="ppaction://hlinksldjump"/>
              </a:rPr>
              <a:t>Home Page</a:t>
            </a:r>
            <a:endParaRPr lang="en-US" sz="2800" dirty="0"/>
          </a:p>
        </p:txBody>
      </p:sp>
    </p:spTree>
    <p:extLst>
      <p:ext uri="{BB962C8B-B14F-4D97-AF65-F5344CB8AC3E}">
        <p14:creationId xmlns:p14="http://schemas.microsoft.com/office/powerpoint/2010/main" val="23350869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system </a:t>
            </a:r>
            <a:endParaRPr lang="en-US" dirty="0"/>
          </a:p>
        </p:txBody>
      </p:sp>
      <p:sp>
        <p:nvSpPr>
          <p:cNvPr id="3" name="Content Placeholder 2"/>
          <p:cNvSpPr>
            <a:spLocks noGrp="1"/>
          </p:cNvSpPr>
          <p:nvPr>
            <p:ph idx="1"/>
          </p:nvPr>
        </p:nvSpPr>
        <p:spPr/>
        <p:txBody>
          <a:bodyPr/>
          <a:lstStyle/>
          <a:p>
            <a:r>
              <a:rPr lang="en-US" dirty="0" smtClean="0"/>
              <a:t>Support the body</a:t>
            </a:r>
          </a:p>
          <a:p>
            <a:r>
              <a:rPr lang="en-US" dirty="0" smtClean="0"/>
              <a:t>Store minerals</a:t>
            </a:r>
          </a:p>
          <a:p>
            <a:r>
              <a:rPr lang="en-US" dirty="0" smtClean="0"/>
              <a:t>Help in movement </a:t>
            </a:r>
          </a:p>
          <a:p>
            <a:r>
              <a:rPr lang="en-US" dirty="0" smtClean="0"/>
              <a:t>Protection</a:t>
            </a:r>
          </a:p>
          <a:p>
            <a:r>
              <a:rPr lang="en-US" dirty="0" smtClean="0"/>
              <a:t>Made blood cells</a:t>
            </a:r>
          </a:p>
          <a:p>
            <a:r>
              <a:rPr lang="en-US" dirty="0" smtClean="0"/>
              <a:t>Store chemical energy </a:t>
            </a:r>
            <a:endParaRPr lang="en-US" dirty="0"/>
          </a:p>
        </p:txBody>
      </p:sp>
    </p:spTree>
    <p:extLst>
      <p:ext uri="{BB962C8B-B14F-4D97-AF65-F5344CB8AC3E}">
        <p14:creationId xmlns:p14="http://schemas.microsoft.com/office/powerpoint/2010/main" val="3442781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Stomach</a:t>
            </a:r>
            <a:endParaRPr lang="en-US" dirty="0"/>
          </a:p>
        </p:txBody>
      </p:sp>
      <p:sp>
        <p:nvSpPr>
          <p:cNvPr id="3" name="Content Placeholder 2"/>
          <p:cNvSpPr>
            <a:spLocks noGrp="1"/>
          </p:cNvSpPr>
          <p:nvPr>
            <p:ph idx="1"/>
          </p:nvPr>
        </p:nvSpPr>
        <p:spPr/>
        <p:txBody>
          <a:bodyPr/>
          <a:lstStyle/>
          <a:p>
            <a:r>
              <a:rPr lang="en-US" dirty="0" smtClean="0"/>
              <a:t>Takes food from the esophagus </a:t>
            </a:r>
          </a:p>
          <a:p>
            <a:r>
              <a:rPr lang="en-US" dirty="0" smtClean="0"/>
              <a:t>Mixes it with enzymes (pepsins and hydrochloric acid) until it is a liquid called chyme </a:t>
            </a:r>
          </a:p>
          <a:p>
            <a:r>
              <a:rPr lang="en-US" dirty="0" smtClean="0"/>
              <a:t>Stomach is the main digester of proteins such as meat and diary products </a:t>
            </a:r>
            <a:endParaRPr lang="en-US" dirty="0"/>
          </a:p>
        </p:txBody>
      </p:sp>
      <p:sp>
        <p:nvSpPr>
          <p:cNvPr id="4" name="TextBox 3"/>
          <p:cNvSpPr txBox="1"/>
          <p:nvPr/>
        </p:nvSpPr>
        <p:spPr>
          <a:xfrm>
            <a:off x="7696200" y="6172200"/>
            <a:ext cx="1066800" cy="584775"/>
          </a:xfrm>
          <a:prstGeom prst="rect">
            <a:avLst/>
          </a:prstGeom>
          <a:noFill/>
        </p:spPr>
        <p:txBody>
          <a:bodyPr wrap="square" rtlCol="0">
            <a:spAutoFit/>
          </a:bodyPr>
          <a:lstStyle/>
          <a:p>
            <a:r>
              <a:rPr lang="en-US" sz="3200" dirty="0" smtClean="0">
                <a:hlinkClick r:id="rId2" action="ppaction://hlinksldjump"/>
              </a:rPr>
              <a:t>Back</a:t>
            </a:r>
            <a:endParaRPr lang="en-US" sz="3200" dirty="0"/>
          </a:p>
        </p:txBody>
      </p:sp>
    </p:spTree>
    <p:extLst>
      <p:ext uri="{BB962C8B-B14F-4D97-AF65-F5344CB8AC3E}">
        <p14:creationId xmlns:p14="http://schemas.microsoft.com/office/powerpoint/2010/main" val="13949037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a:t>
            </a:r>
            <a:endParaRPr lang="en-US" dirty="0"/>
          </a:p>
        </p:txBody>
      </p:sp>
      <p:sp>
        <p:nvSpPr>
          <p:cNvPr id="3" name="Content Placeholder 2"/>
          <p:cNvSpPr>
            <a:spLocks noGrp="1"/>
          </p:cNvSpPr>
          <p:nvPr>
            <p:ph idx="1"/>
          </p:nvPr>
        </p:nvSpPr>
        <p:spPr/>
        <p:txBody>
          <a:bodyPr/>
          <a:lstStyle/>
          <a:p>
            <a:r>
              <a:rPr lang="en-US" dirty="0" smtClean="0"/>
              <a:t>Bones only move at joints </a:t>
            </a:r>
          </a:p>
          <a:p>
            <a:r>
              <a:rPr lang="en-US" dirty="0" smtClean="0"/>
              <a:t>Tendons are attached to muscles which contract pulling the tendon away from the bone causing movement </a:t>
            </a:r>
            <a:r>
              <a:rPr lang="en-US" b="1" dirty="0" smtClean="0"/>
              <a:t>.</a:t>
            </a:r>
            <a:r>
              <a:rPr lang="en-US" dirty="0"/>
              <a:t> </a:t>
            </a:r>
            <a:endParaRPr lang="en-US" dirty="0" smtClean="0"/>
          </a:p>
          <a:p>
            <a:r>
              <a:rPr lang="en-US" dirty="0" smtClean="0"/>
              <a:t>Ligament </a:t>
            </a:r>
            <a:r>
              <a:rPr lang="en-US" dirty="0" err="1" smtClean="0"/>
              <a:t>stabilise</a:t>
            </a:r>
            <a:r>
              <a:rPr lang="en-US" dirty="0" smtClean="0"/>
              <a:t> joints by holding the bones steady</a:t>
            </a:r>
            <a:endParaRPr lang="en-US" dirty="0"/>
          </a:p>
        </p:txBody>
      </p:sp>
    </p:spTree>
    <p:extLst>
      <p:ext uri="{BB962C8B-B14F-4D97-AF65-F5344CB8AC3E}">
        <p14:creationId xmlns:p14="http://schemas.microsoft.com/office/powerpoint/2010/main" val="3891152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skeletons</a:t>
            </a:r>
            <a:endParaRPr lang="en-US" dirty="0"/>
          </a:p>
        </p:txBody>
      </p:sp>
      <p:sp>
        <p:nvSpPr>
          <p:cNvPr id="3" name="Content Placeholder 2"/>
          <p:cNvSpPr>
            <a:spLocks noGrp="1"/>
          </p:cNvSpPr>
          <p:nvPr>
            <p:ph idx="1"/>
          </p:nvPr>
        </p:nvSpPr>
        <p:spPr/>
        <p:txBody>
          <a:bodyPr/>
          <a:lstStyle/>
          <a:p>
            <a:r>
              <a:rPr lang="en-US" dirty="0" smtClean="0"/>
              <a:t>Hydrostatic skeleton: fluid filled chambers held under pressure found in worms and other such animals </a:t>
            </a:r>
          </a:p>
          <a:p>
            <a:r>
              <a:rPr lang="en-US" dirty="0" smtClean="0"/>
              <a:t>Exoskeleton: hard shell on the outside of insects and crustaceans  </a:t>
            </a:r>
          </a:p>
          <a:p>
            <a:r>
              <a:rPr lang="en-US" dirty="0" smtClean="0"/>
              <a:t>Endoskeleton: skeleton on the inside found in mammals and other animals </a:t>
            </a:r>
          </a:p>
          <a:p>
            <a:endParaRPr lang="en-US" dirty="0"/>
          </a:p>
        </p:txBody>
      </p:sp>
    </p:spTree>
    <p:extLst>
      <p:ext uri="{BB962C8B-B14F-4D97-AF65-F5344CB8AC3E}">
        <p14:creationId xmlns:p14="http://schemas.microsoft.com/office/powerpoint/2010/main" val="19335695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Osteophytes</a:t>
            </a:r>
          </a:p>
        </p:txBody>
      </p:sp>
      <p:sp>
        <p:nvSpPr>
          <p:cNvPr id="3" name="Content Placeholder 2"/>
          <p:cNvSpPr>
            <a:spLocks noGrp="1"/>
          </p:cNvSpPr>
          <p:nvPr>
            <p:ph idx="1"/>
          </p:nvPr>
        </p:nvSpPr>
        <p:spPr/>
        <p:txBody>
          <a:bodyPr/>
          <a:lstStyle/>
          <a:p>
            <a:r>
              <a:rPr lang="en-US" dirty="0" smtClean="0"/>
              <a:t>Bit of bone that pops out of the side the bond into the joint </a:t>
            </a:r>
            <a:endParaRPr lang="en-US" dirty="0"/>
          </a:p>
        </p:txBody>
      </p:sp>
    </p:spTree>
    <p:extLst>
      <p:ext uri="{BB962C8B-B14F-4D97-AF65-F5344CB8AC3E}">
        <p14:creationId xmlns:p14="http://schemas.microsoft.com/office/powerpoint/2010/main" val="35911338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Porotic</a:t>
            </a:r>
            <a:r>
              <a:rPr lang="en-US" dirty="0"/>
              <a:t> </a:t>
            </a:r>
            <a:r>
              <a:rPr lang="en-US" dirty="0" smtClean="0"/>
              <a:t>hyperostosis</a:t>
            </a:r>
            <a:endParaRPr lang="en-US" dirty="0"/>
          </a:p>
        </p:txBody>
      </p:sp>
      <p:sp>
        <p:nvSpPr>
          <p:cNvPr id="3" name="Content Placeholder 2"/>
          <p:cNvSpPr>
            <a:spLocks noGrp="1"/>
          </p:cNvSpPr>
          <p:nvPr>
            <p:ph idx="1"/>
          </p:nvPr>
        </p:nvSpPr>
        <p:spPr/>
        <p:txBody>
          <a:bodyPr/>
          <a:lstStyle/>
          <a:p>
            <a:r>
              <a:rPr lang="en-US" dirty="0" smtClean="0"/>
              <a:t>Makes the bones soft </a:t>
            </a:r>
          </a:p>
          <a:p>
            <a:r>
              <a:rPr lang="en-US" dirty="0" smtClean="0"/>
              <a:t>Marrow in skull becomes over grown </a:t>
            </a:r>
          </a:p>
          <a:p>
            <a:r>
              <a:rPr lang="en-US" dirty="0" smtClean="0"/>
              <a:t>Causes thinning of bones</a:t>
            </a:r>
            <a:endParaRPr lang="en-US" dirty="0"/>
          </a:p>
        </p:txBody>
      </p:sp>
      <p:sp>
        <p:nvSpPr>
          <p:cNvPr id="4" name="TextBox 3"/>
          <p:cNvSpPr txBox="1"/>
          <p:nvPr/>
        </p:nvSpPr>
        <p:spPr>
          <a:xfrm>
            <a:off x="6781800" y="6314420"/>
            <a:ext cx="1981200" cy="523220"/>
          </a:xfrm>
          <a:prstGeom prst="rect">
            <a:avLst/>
          </a:prstGeom>
          <a:noFill/>
        </p:spPr>
        <p:txBody>
          <a:bodyPr wrap="square" rtlCol="0">
            <a:spAutoFit/>
          </a:bodyPr>
          <a:lstStyle/>
          <a:p>
            <a:r>
              <a:rPr lang="en-US" sz="2800" dirty="0" smtClean="0">
                <a:hlinkClick r:id="rId2" action="ppaction://hlinksldjump"/>
              </a:rPr>
              <a:t>Home Page</a:t>
            </a:r>
            <a:endParaRPr lang="en-US" sz="2800" dirty="0"/>
          </a:p>
        </p:txBody>
      </p:sp>
    </p:spTree>
    <p:extLst>
      <p:ext uri="{BB962C8B-B14F-4D97-AF65-F5344CB8AC3E}">
        <p14:creationId xmlns:p14="http://schemas.microsoft.com/office/powerpoint/2010/main" val="30719449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Muscular system</a:t>
            </a:r>
            <a:endParaRPr lang="en-US" dirty="0"/>
          </a:p>
        </p:txBody>
      </p:sp>
      <p:sp>
        <p:nvSpPr>
          <p:cNvPr id="3" name="Content Placeholder 2"/>
          <p:cNvSpPr>
            <a:spLocks noGrp="1"/>
          </p:cNvSpPr>
          <p:nvPr>
            <p:ph idx="1"/>
          </p:nvPr>
        </p:nvSpPr>
        <p:spPr/>
        <p:txBody>
          <a:bodyPr/>
          <a:lstStyle/>
          <a:p>
            <a:r>
              <a:rPr lang="en-US" dirty="0" smtClean="0"/>
              <a:t>Protects organs </a:t>
            </a:r>
          </a:p>
          <a:p>
            <a:r>
              <a:rPr lang="en-US" dirty="0" smtClean="0"/>
              <a:t>Pumps blood in the heart</a:t>
            </a:r>
          </a:p>
          <a:p>
            <a:r>
              <a:rPr lang="en-US" dirty="0" smtClean="0"/>
              <a:t>Smooth muscle helps digests food</a:t>
            </a:r>
          </a:p>
          <a:p>
            <a:r>
              <a:rPr lang="en-US" dirty="0" smtClean="0"/>
              <a:t>Smooth muscle helping with blood flow</a:t>
            </a:r>
            <a:endParaRPr lang="en-US" dirty="0"/>
          </a:p>
        </p:txBody>
      </p:sp>
    </p:spTree>
    <p:extLst>
      <p:ext uri="{BB962C8B-B14F-4D97-AF65-F5344CB8AC3E}">
        <p14:creationId xmlns:p14="http://schemas.microsoft.com/office/powerpoint/2010/main" val="3731731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muscle</a:t>
            </a:r>
            <a:endParaRPr lang="en-US" dirty="0"/>
          </a:p>
        </p:txBody>
      </p:sp>
      <p:sp>
        <p:nvSpPr>
          <p:cNvPr id="3" name="Content Placeholder 2"/>
          <p:cNvSpPr>
            <a:spLocks noGrp="1"/>
          </p:cNvSpPr>
          <p:nvPr>
            <p:ph idx="1"/>
          </p:nvPr>
        </p:nvSpPr>
        <p:spPr/>
        <p:txBody>
          <a:bodyPr/>
          <a:lstStyle/>
          <a:p>
            <a:r>
              <a:rPr lang="en-US" dirty="0" smtClean="0"/>
              <a:t>Skeletal muscle: muscle used in movement like walking or lifting</a:t>
            </a:r>
          </a:p>
          <a:p>
            <a:r>
              <a:rPr lang="en-US" dirty="0" smtClean="0"/>
              <a:t>Cardiac muscle: muscle around the heart and near large veins </a:t>
            </a:r>
          </a:p>
          <a:p>
            <a:r>
              <a:rPr lang="en-US" dirty="0" smtClean="0"/>
              <a:t>Smooth muscle: powers organs and is </a:t>
            </a:r>
            <a:r>
              <a:rPr lang="en-US" dirty="0" err="1" smtClean="0"/>
              <a:t>controled</a:t>
            </a:r>
            <a:r>
              <a:rPr lang="en-US" dirty="0" smtClean="0"/>
              <a:t> by the nervous system</a:t>
            </a:r>
            <a:endParaRPr lang="en-US" dirty="0"/>
          </a:p>
        </p:txBody>
      </p:sp>
    </p:spTree>
    <p:extLst>
      <p:ext uri="{BB962C8B-B14F-4D97-AF65-F5344CB8AC3E}">
        <p14:creationId xmlns:p14="http://schemas.microsoft.com/office/powerpoint/2010/main" val="25899011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Sliding filament model</a:t>
            </a:r>
            <a:endParaRPr lang="en-US" dirty="0"/>
          </a:p>
        </p:txBody>
      </p:sp>
      <p:sp>
        <p:nvSpPr>
          <p:cNvPr id="3" name="Content Placeholder 2"/>
          <p:cNvSpPr>
            <a:spLocks noGrp="1"/>
          </p:cNvSpPr>
          <p:nvPr>
            <p:ph idx="1"/>
          </p:nvPr>
        </p:nvSpPr>
        <p:spPr/>
        <p:txBody>
          <a:bodyPr/>
          <a:lstStyle/>
          <a:p>
            <a:r>
              <a:rPr lang="en-US" dirty="0" smtClean="0"/>
              <a:t>Muscle fibers contract and slide against each other to create movement</a:t>
            </a:r>
          </a:p>
          <a:p>
            <a:r>
              <a:rPr lang="en-US" dirty="0" smtClean="0"/>
              <a:t>Acetylcholine: neuron transmission that causes contraction</a:t>
            </a:r>
          </a:p>
          <a:p>
            <a:r>
              <a:rPr lang="en-US" dirty="0" smtClean="0"/>
              <a:t>Actin and Myosin: the moving parts in myofilaments that aid in contraction  </a:t>
            </a:r>
          </a:p>
          <a:p>
            <a:endParaRPr lang="en-US" dirty="0"/>
          </a:p>
        </p:txBody>
      </p:sp>
    </p:spTree>
    <p:extLst>
      <p:ext uri="{BB962C8B-B14F-4D97-AF65-F5344CB8AC3E}">
        <p14:creationId xmlns:p14="http://schemas.microsoft.com/office/powerpoint/2010/main" val="17107082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 and cross-bridges</a:t>
            </a:r>
            <a:endParaRPr lang="en-US" dirty="0"/>
          </a:p>
        </p:txBody>
      </p:sp>
      <p:sp>
        <p:nvSpPr>
          <p:cNvPr id="3" name="Content Placeholder 2"/>
          <p:cNvSpPr>
            <a:spLocks noGrp="1"/>
          </p:cNvSpPr>
          <p:nvPr>
            <p:ph idx="1"/>
          </p:nvPr>
        </p:nvSpPr>
        <p:spPr/>
        <p:txBody>
          <a:bodyPr/>
          <a:lstStyle/>
          <a:p>
            <a:r>
              <a:rPr lang="en-US" dirty="0" smtClean="0"/>
              <a:t>Bond helps in contraction of muscles and movement of the body</a:t>
            </a:r>
            <a:endParaRPr lang="en-US" dirty="0"/>
          </a:p>
        </p:txBody>
      </p:sp>
    </p:spTree>
    <p:extLst>
      <p:ext uri="{BB962C8B-B14F-4D97-AF65-F5344CB8AC3E}">
        <p14:creationId xmlns:p14="http://schemas.microsoft.com/office/powerpoint/2010/main" val="16172660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685800"/>
          </a:xfrm>
        </p:spPr>
        <p:txBody>
          <a:bodyPr>
            <a:normAutofit fontScale="90000"/>
          </a:bodyPr>
          <a:lstStyle/>
          <a:p>
            <a:r>
              <a:rPr lang="en-US" dirty="0" err="1"/>
              <a:t>Duchenne</a:t>
            </a:r>
            <a:r>
              <a:rPr lang="en-US" dirty="0"/>
              <a:t> Muscular Dystrophy</a:t>
            </a:r>
          </a:p>
        </p:txBody>
      </p:sp>
      <p:sp>
        <p:nvSpPr>
          <p:cNvPr id="3" name="Content Placeholder 2"/>
          <p:cNvSpPr>
            <a:spLocks noGrp="1"/>
          </p:cNvSpPr>
          <p:nvPr>
            <p:ph idx="1"/>
          </p:nvPr>
        </p:nvSpPr>
        <p:spPr/>
        <p:txBody>
          <a:bodyPr/>
          <a:lstStyle/>
          <a:p>
            <a:r>
              <a:rPr lang="en-US" dirty="0" smtClean="0"/>
              <a:t>Starts at 2-6 years old</a:t>
            </a:r>
          </a:p>
          <a:p>
            <a:r>
              <a:rPr lang="en-US" dirty="0" smtClean="0"/>
              <a:t>Muscle fatigue starting in the hip area </a:t>
            </a:r>
          </a:p>
          <a:p>
            <a:r>
              <a:rPr lang="en-US" dirty="0" smtClean="0"/>
              <a:t>Passed on by X-linked recessive </a:t>
            </a:r>
            <a:endParaRPr lang="en-US" dirty="0"/>
          </a:p>
        </p:txBody>
      </p:sp>
    </p:spTree>
    <p:extLst>
      <p:ext uri="{BB962C8B-B14F-4D97-AF65-F5344CB8AC3E}">
        <p14:creationId xmlns:p14="http://schemas.microsoft.com/office/powerpoint/2010/main" val="36631841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polymyositis</a:t>
            </a:r>
            <a:endParaRPr lang="en-US" dirty="0"/>
          </a:p>
        </p:txBody>
      </p:sp>
      <p:sp>
        <p:nvSpPr>
          <p:cNvPr id="3" name="Content Placeholder 2"/>
          <p:cNvSpPr>
            <a:spLocks noGrp="1"/>
          </p:cNvSpPr>
          <p:nvPr>
            <p:ph idx="1"/>
          </p:nvPr>
        </p:nvSpPr>
        <p:spPr/>
        <p:txBody>
          <a:bodyPr/>
          <a:lstStyle/>
          <a:p>
            <a:r>
              <a:rPr lang="en-US" dirty="0" smtClean="0"/>
              <a:t>Inflamed muscles</a:t>
            </a:r>
          </a:p>
          <a:p>
            <a:r>
              <a:rPr lang="en-US" dirty="0" smtClean="0"/>
              <a:t>Onset in later life</a:t>
            </a:r>
          </a:p>
          <a:p>
            <a:r>
              <a:rPr lang="en-US" dirty="0" smtClean="0"/>
              <a:t>Tired and burning feeling in muscles </a:t>
            </a:r>
            <a:endParaRPr lang="en-US" dirty="0"/>
          </a:p>
        </p:txBody>
      </p:sp>
      <p:sp>
        <p:nvSpPr>
          <p:cNvPr id="4" name="TextBox 3"/>
          <p:cNvSpPr txBox="1"/>
          <p:nvPr/>
        </p:nvSpPr>
        <p:spPr>
          <a:xfrm>
            <a:off x="6781800" y="6314420"/>
            <a:ext cx="1981200" cy="523220"/>
          </a:xfrm>
          <a:prstGeom prst="rect">
            <a:avLst/>
          </a:prstGeom>
          <a:noFill/>
        </p:spPr>
        <p:txBody>
          <a:bodyPr wrap="square" rtlCol="0">
            <a:spAutoFit/>
          </a:bodyPr>
          <a:lstStyle/>
          <a:p>
            <a:r>
              <a:rPr lang="en-US" sz="2800" dirty="0" smtClean="0">
                <a:hlinkClick r:id="rId2" action="ppaction://hlinksldjump"/>
              </a:rPr>
              <a:t>Home Page</a:t>
            </a:r>
            <a:endParaRPr lang="en-US" sz="2800" dirty="0"/>
          </a:p>
        </p:txBody>
      </p:sp>
    </p:spTree>
    <p:extLst>
      <p:ext uri="{BB962C8B-B14F-4D97-AF65-F5344CB8AC3E}">
        <p14:creationId xmlns:p14="http://schemas.microsoft.com/office/powerpoint/2010/main" val="506832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Liver and Gallbladder</a:t>
            </a:r>
            <a:endParaRPr lang="en-US" dirty="0"/>
          </a:p>
        </p:txBody>
      </p:sp>
      <p:sp>
        <p:nvSpPr>
          <p:cNvPr id="3" name="Content Placeholder 2"/>
          <p:cNvSpPr>
            <a:spLocks noGrp="1"/>
          </p:cNvSpPr>
          <p:nvPr>
            <p:ph idx="1"/>
          </p:nvPr>
        </p:nvSpPr>
        <p:spPr/>
        <p:txBody>
          <a:bodyPr/>
          <a:lstStyle/>
          <a:p>
            <a:r>
              <a:rPr lang="en-US" dirty="0" smtClean="0"/>
              <a:t>The liver secretes bile into the small intestine to digest fats</a:t>
            </a:r>
          </a:p>
          <a:p>
            <a:r>
              <a:rPr lang="en-US" dirty="0" smtClean="0"/>
              <a:t>The liver also breaks down proteins and carbohydrates, stores glycogen, makes a stuff to clot blood, makes vitamin A and recycles red blood cells</a:t>
            </a:r>
          </a:p>
          <a:p>
            <a:r>
              <a:rPr lang="en-US" dirty="0" smtClean="0"/>
              <a:t>The Gallbladder also makes bile that is secreted into the small intestine</a:t>
            </a:r>
          </a:p>
          <a:p>
            <a:endParaRPr lang="en-US" dirty="0"/>
          </a:p>
        </p:txBody>
      </p:sp>
      <p:sp>
        <p:nvSpPr>
          <p:cNvPr id="4" name="TextBox 3"/>
          <p:cNvSpPr txBox="1"/>
          <p:nvPr/>
        </p:nvSpPr>
        <p:spPr>
          <a:xfrm>
            <a:off x="7696200" y="6231674"/>
            <a:ext cx="1066800" cy="584775"/>
          </a:xfrm>
          <a:prstGeom prst="rect">
            <a:avLst/>
          </a:prstGeom>
          <a:noFill/>
        </p:spPr>
        <p:txBody>
          <a:bodyPr wrap="square" rtlCol="0">
            <a:spAutoFit/>
          </a:bodyPr>
          <a:lstStyle/>
          <a:p>
            <a:r>
              <a:rPr lang="en-US" sz="3200" dirty="0" smtClean="0">
                <a:hlinkClick r:id="rId2" action="ppaction://hlinksldjump"/>
              </a:rPr>
              <a:t>Back</a:t>
            </a:r>
            <a:endParaRPr lang="en-US" sz="3200" dirty="0"/>
          </a:p>
        </p:txBody>
      </p:sp>
    </p:spTree>
    <p:extLst>
      <p:ext uri="{BB962C8B-B14F-4D97-AF65-F5344CB8AC3E}">
        <p14:creationId xmlns:p14="http://schemas.microsoft.com/office/powerpoint/2010/main" val="8811325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Senses system </a:t>
            </a:r>
            <a:endParaRPr lang="en-US" dirty="0"/>
          </a:p>
        </p:txBody>
      </p:sp>
      <p:sp>
        <p:nvSpPr>
          <p:cNvPr id="3" name="Content Placeholder 2"/>
          <p:cNvSpPr>
            <a:spLocks noGrp="1"/>
          </p:cNvSpPr>
          <p:nvPr>
            <p:ph idx="1"/>
          </p:nvPr>
        </p:nvSpPr>
        <p:spPr/>
        <p:txBody>
          <a:bodyPr/>
          <a:lstStyle/>
          <a:p>
            <a:r>
              <a:rPr lang="en-US" dirty="0" smtClean="0"/>
              <a:t>System used to interoperate the outside world </a:t>
            </a:r>
            <a:endParaRPr lang="en-US" dirty="0"/>
          </a:p>
        </p:txBody>
      </p:sp>
    </p:spTree>
    <p:extLst>
      <p:ext uri="{BB962C8B-B14F-4D97-AF65-F5344CB8AC3E}">
        <p14:creationId xmlns:p14="http://schemas.microsoft.com/office/powerpoint/2010/main" val="14011233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Mechanoreceptors</a:t>
            </a:r>
            <a:endParaRPr lang="en-US" dirty="0"/>
          </a:p>
        </p:txBody>
      </p:sp>
      <p:sp>
        <p:nvSpPr>
          <p:cNvPr id="3" name="Content Placeholder 2"/>
          <p:cNvSpPr>
            <a:spLocks noGrp="1"/>
          </p:cNvSpPr>
          <p:nvPr>
            <p:ph idx="1"/>
          </p:nvPr>
        </p:nvSpPr>
        <p:spPr/>
        <p:txBody>
          <a:bodyPr/>
          <a:lstStyle/>
          <a:p>
            <a:r>
              <a:rPr lang="en-US" dirty="0" smtClean="0"/>
              <a:t>Senses touch, pressure, stretching, sound waves, and motion </a:t>
            </a:r>
          </a:p>
          <a:p>
            <a:r>
              <a:rPr lang="en-US" dirty="0" smtClean="0"/>
              <a:t>Used to detect sound, motion, and the position of the bones and muscles </a:t>
            </a:r>
            <a:endParaRPr lang="en-US" dirty="0"/>
          </a:p>
        </p:txBody>
      </p:sp>
    </p:spTree>
    <p:extLst>
      <p:ext uri="{BB962C8B-B14F-4D97-AF65-F5344CB8AC3E}">
        <p14:creationId xmlns:p14="http://schemas.microsoft.com/office/powerpoint/2010/main" val="24386201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thermoeceptors</a:t>
            </a:r>
            <a:endParaRPr lang="en-US" dirty="0"/>
          </a:p>
        </p:txBody>
      </p:sp>
      <p:sp>
        <p:nvSpPr>
          <p:cNvPr id="3" name="Content Placeholder 2"/>
          <p:cNvSpPr>
            <a:spLocks noGrp="1"/>
          </p:cNvSpPr>
          <p:nvPr>
            <p:ph idx="1"/>
          </p:nvPr>
        </p:nvSpPr>
        <p:spPr/>
        <p:txBody>
          <a:bodyPr/>
          <a:lstStyle/>
          <a:p>
            <a:r>
              <a:rPr lang="en-US" dirty="0" smtClean="0"/>
              <a:t>Detects the temperature of the inside and outside environment </a:t>
            </a:r>
            <a:endParaRPr lang="en-US" dirty="0"/>
          </a:p>
        </p:txBody>
      </p:sp>
    </p:spTree>
    <p:extLst>
      <p:ext uri="{BB962C8B-B14F-4D97-AF65-F5344CB8AC3E}">
        <p14:creationId xmlns:p14="http://schemas.microsoft.com/office/powerpoint/2010/main" val="12123451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chemoreceptors</a:t>
            </a:r>
            <a:endParaRPr lang="en-US" dirty="0"/>
          </a:p>
        </p:txBody>
      </p:sp>
      <p:sp>
        <p:nvSpPr>
          <p:cNvPr id="3" name="Content Placeholder 2"/>
          <p:cNvSpPr>
            <a:spLocks noGrp="1"/>
          </p:cNvSpPr>
          <p:nvPr>
            <p:ph idx="1"/>
          </p:nvPr>
        </p:nvSpPr>
        <p:spPr/>
        <p:txBody>
          <a:bodyPr/>
          <a:lstStyle/>
          <a:p>
            <a:r>
              <a:rPr lang="en-US" dirty="0" smtClean="0"/>
              <a:t>Sense of taste and smell</a:t>
            </a:r>
          </a:p>
          <a:p>
            <a:r>
              <a:rPr lang="en-US" dirty="0" smtClean="0"/>
              <a:t>A body’s response to chemicals in the environment </a:t>
            </a:r>
          </a:p>
          <a:p>
            <a:r>
              <a:rPr lang="en-US" dirty="0" smtClean="0"/>
              <a:t>Some chemicals cause a response in cells </a:t>
            </a:r>
            <a:endParaRPr lang="en-US" dirty="0"/>
          </a:p>
        </p:txBody>
      </p:sp>
    </p:spTree>
    <p:extLst>
      <p:ext uri="{BB962C8B-B14F-4D97-AF65-F5344CB8AC3E}">
        <p14:creationId xmlns:p14="http://schemas.microsoft.com/office/powerpoint/2010/main" val="27264459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photoreceptors</a:t>
            </a:r>
            <a:endParaRPr lang="en-US" dirty="0"/>
          </a:p>
        </p:txBody>
      </p:sp>
      <p:sp>
        <p:nvSpPr>
          <p:cNvPr id="3" name="Content Placeholder 2"/>
          <p:cNvSpPr>
            <a:spLocks noGrp="1"/>
          </p:cNvSpPr>
          <p:nvPr>
            <p:ph idx="1"/>
          </p:nvPr>
        </p:nvSpPr>
        <p:spPr/>
        <p:txBody>
          <a:bodyPr/>
          <a:lstStyle/>
          <a:p>
            <a:r>
              <a:rPr lang="en-US" dirty="0" smtClean="0"/>
              <a:t>Sight</a:t>
            </a:r>
          </a:p>
          <a:p>
            <a:r>
              <a:rPr lang="en-US" dirty="0" smtClean="0"/>
              <a:t>Cones see </a:t>
            </a:r>
            <a:r>
              <a:rPr lang="en-US" dirty="0" err="1" smtClean="0"/>
              <a:t>colour</a:t>
            </a:r>
            <a:r>
              <a:rPr lang="en-US" dirty="0" smtClean="0"/>
              <a:t> </a:t>
            </a:r>
          </a:p>
          <a:p>
            <a:r>
              <a:rPr lang="en-US" dirty="0" smtClean="0"/>
              <a:t>Rods see intensity of light </a:t>
            </a:r>
          </a:p>
          <a:p>
            <a:r>
              <a:rPr lang="en-US" dirty="0" smtClean="0"/>
              <a:t>Retina makes the image </a:t>
            </a:r>
          </a:p>
          <a:p>
            <a:endParaRPr lang="en-US" dirty="0"/>
          </a:p>
        </p:txBody>
      </p:sp>
    </p:spTree>
    <p:extLst>
      <p:ext uri="{BB962C8B-B14F-4D97-AF65-F5344CB8AC3E}">
        <p14:creationId xmlns:p14="http://schemas.microsoft.com/office/powerpoint/2010/main" val="29283391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receptors </a:t>
            </a:r>
            <a:endParaRPr lang="en-US" dirty="0"/>
          </a:p>
        </p:txBody>
      </p:sp>
      <p:sp>
        <p:nvSpPr>
          <p:cNvPr id="3" name="Content Placeholder 2"/>
          <p:cNvSpPr>
            <a:spLocks noGrp="1"/>
          </p:cNvSpPr>
          <p:nvPr>
            <p:ph idx="1"/>
          </p:nvPr>
        </p:nvSpPr>
        <p:spPr/>
        <p:txBody>
          <a:bodyPr/>
          <a:lstStyle/>
          <a:p>
            <a:r>
              <a:rPr lang="en-US" dirty="0" smtClean="0"/>
              <a:t>Also known as a </a:t>
            </a:r>
            <a:r>
              <a:rPr lang="en-US" dirty="0" err="1" smtClean="0"/>
              <a:t>nociceptor</a:t>
            </a:r>
            <a:endParaRPr lang="en-US" dirty="0" smtClean="0"/>
          </a:p>
          <a:p>
            <a:r>
              <a:rPr lang="en-US" dirty="0" smtClean="0"/>
              <a:t>Feel pain from an injury or other reasons</a:t>
            </a:r>
          </a:p>
        </p:txBody>
      </p:sp>
    </p:spTree>
    <p:extLst>
      <p:ext uri="{BB962C8B-B14F-4D97-AF65-F5344CB8AC3E}">
        <p14:creationId xmlns:p14="http://schemas.microsoft.com/office/powerpoint/2010/main" val="10577124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rhodopsin</a:t>
            </a:r>
            <a:endParaRPr lang="en-US" dirty="0"/>
          </a:p>
        </p:txBody>
      </p:sp>
      <p:sp>
        <p:nvSpPr>
          <p:cNvPr id="3" name="Content Placeholder 2"/>
          <p:cNvSpPr>
            <a:spLocks noGrp="1"/>
          </p:cNvSpPr>
          <p:nvPr>
            <p:ph idx="1"/>
          </p:nvPr>
        </p:nvSpPr>
        <p:spPr/>
        <p:txBody>
          <a:bodyPr/>
          <a:lstStyle/>
          <a:p>
            <a:r>
              <a:rPr lang="en-US" dirty="0" err="1" smtClean="0"/>
              <a:t>Chromoprotien</a:t>
            </a:r>
            <a:r>
              <a:rPr lang="en-US" dirty="0" smtClean="0"/>
              <a:t> </a:t>
            </a:r>
          </a:p>
          <a:p>
            <a:r>
              <a:rPr lang="en-US" dirty="0" smtClean="0"/>
              <a:t>Responds to lights to help the eye adjust to changes </a:t>
            </a:r>
          </a:p>
          <a:p>
            <a:r>
              <a:rPr lang="en-US" dirty="0" smtClean="0"/>
              <a:t>Pigment </a:t>
            </a:r>
          </a:p>
          <a:p>
            <a:endParaRPr lang="en-US" dirty="0"/>
          </a:p>
        </p:txBody>
      </p:sp>
    </p:spTree>
    <p:extLst>
      <p:ext uri="{BB962C8B-B14F-4D97-AF65-F5344CB8AC3E}">
        <p14:creationId xmlns:p14="http://schemas.microsoft.com/office/powerpoint/2010/main" val="4924443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signaling </a:t>
            </a:r>
            <a:endParaRPr lang="en-US" dirty="0"/>
          </a:p>
        </p:txBody>
      </p:sp>
      <p:sp>
        <p:nvSpPr>
          <p:cNvPr id="3" name="Content Placeholder 2"/>
          <p:cNvSpPr>
            <a:spLocks noGrp="1"/>
          </p:cNvSpPr>
          <p:nvPr>
            <p:ph idx="1"/>
          </p:nvPr>
        </p:nvSpPr>
        <p:spPr/>
        <p:txBody>
          <a:bodyPr/>
          <a:lstStyle/>
          <a:p>
            <a:r>
              <a:rPr lang="en-US" dirty="0" smtClean="0"/>
              <a:t>Mechanisms that cells use to respond to outside stimuli</a:t>
            </a:r>
            <a:endParaRPr lang="en-US" dirty="0"/>
          </a:p>
        </p:txBody>
      </p:sp>
      <p:sp>
        <p:nvSpPr>
          <p:cNvPr id="4" name="TextBox 3"/>
          <p:cNvSpPr txBox="1"/>
          <p:nvPr/>
        </p:nvSpPr>
        <p:spPr>
          <a:xfrm>
            <a:off x="6781800" y="6314420"/>
            <a:ext cx="1981200" cy="523220"/>
          </a:xfrm>
          <a:prstGeom prst="rect">
            <a:avLst/>
          </a:prstGeom>
          <a:noFill/>
        </p:spPr>
        <p:txBody>
          <a:bodyPr wrap="square" rtlCol="0">
            <a:spAutoFit/>
          </a:bodyPr>
          <a:lstStyle/>
          <a:p>
            <a:r>
              <a:rPr lang="en-US" sz="2800" dirty="0" smtClean="0">
                <a:hlinkClick r:id="rId2" action="ppaction://hlinksldjump"/>
              </a:rPr>
              <a:t>Home Page</a:t>
            </a:r>
            <a:endParaRPr lang="en-US" sz="2800" dirty="0"/>
          </a:p>
        </p:txBody>
      </p:sp>
    </p:spTree>
    <p:extLst>
      <p:ext uri="{BB962C8B-B14F-4D97-AF65-F5344CB8AC3E}">
        <p14:creationId xmlns:p14="http://schemas.microsoft.com/office/powerpoint/2010/main" val="17649443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rmAutofit fontScale="90000"/>
          </a:bodyPr>
          <a:lstStyle/>
          <a:p>
            <a:r>
              <a:rPr lang="en-US" dirty="0" smtClean="0"/>
              <a:t>Reproductive system and development </a:t>
            </a:r>
            <a:endParaRPr lang="en-US" dirty="0"/>
          </a:p>
        </p:txBody>
      </p:sp>
      <p:sp>
        <p:nvSpPr>
          <p:cNvPr id="3" name="Content Placeholder 2"/>
          <p:cNvSpPr>
            <a:spLocks noGrp="1"/>
          </p:cNvSpPr>
          <p:nvPr>
            <p:ph idx="1"/>
          </p:nvPr>
        </p:nvSpPr>
        <p:spPr/>
        <p:txBody>
          <a:bodyPr/>
          <a:lstStyle/>
          <a:p>
            <a:r>
              <a:rPr lang="en-US" dirty="0" smtClean="0"/>
              <a:t>Make gametes that combine to make babies </a:t>
            </a:r>
            <a:endParaRPr lang="en-US" dirty="0"/>
          </a:p>
        </p:txBody>
      </p:sp>
    </p:spTree>
    <p:extLst>
      <p:ext uri="{BB962C8B-B14F-4D97-AF65-F5344CB8AC3E}">
        <p14:creationId xmlns:p14="http://schemas.microsoft.com/office/powerpoint/2010/main" val="24666920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vs. asexual</a:t>
            </a:r>
            <a:endParaRPr lang="en-US" dirty="0"/>
          </a:p>
        </p:txBody>
      </p:sp>
      <p:sp>
        <p:nvSpPr>
          <p:cNvPr id="3" name="Content Placeholder 2"/>
          <p:cNvSpPr>
            <a:spLocks noGrp="1"/>
          </p:cNvSpPr>
          <p:nvPr>
            <p:ph idx="1"/>
          </p:nvPr>
        </p:nvSpPr>
        <p:spPr/>
        <p:txBody>
          <a:bodyPr/>
          <a:lstStyle/>
          <a:p>
            <a:r>
              <a:rPr lang="en-US" dirty="0" smtClean="0"/>
              <a:t>Asexual reproduction means that it reproduces with one organism, ex: yeast, green algae, thermophiles, and molds</a:t>
            </a:r>
          </a:p>
          <a:p>
            <a:r>
              <a:rPr lang="en-US" dirty="0" smtClean="0"/>
              <a:t>Sexual reproduction: between two organisms of the same species  </a:t>
            </a:r>
          </a:p>
        </p:txBody>
      </p:sp>
    </p:spTree>
    <p:extLst>
      <p:ext uri="{BB962C8B-B14F-4D97-AF65-F5344CB8AC3E}">
        <p14:creationId xmlns:p14="http://schemas.microsoft.com/office/powerpoint/2010/main" val="1889360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Pancreas </a:t>
            </a:r>
            <a:endParaRPr lang="en-US" dirty="0"/>
          </a:p>
        </p:txBody>
      </p:sp>
      <p:sp>
        <p:nvSpPr>
          <p:cNvPr id="3" name="Content Placeholder 2"/>
          <p:cNvSpPr>
            <a:spLocks noGrp="1"/>
          </p:cNvSpPr>
          <p:nvPr>
            <p:ph idx="1"/>
          </p:nvPr>
        </p:nvSpPr>
        <p:spPr/>
        <p:txBody>
          <a:bodyPr/>
          <a:lstStyle/>
          <a:p>
            <a:r>
              <a:rPr lang="en-US" dirty="0" smtClean="0"/>
              <a:t>Secretes pancreatic fluids (enzymes with sodium bicarbonate) to stop the pepsins from digesting any more</a:t>
            </a:r>
          </a:p>
          <a:p>
            <a:r>
              <a:rPr lang="en-US" dirty="0" smtClean="0"/>
              <a:t>The pancreas also makes insulin to regulate blood sugar</a:t>
            </a:r>
            <a:endParaRPr lang="en-US" dirty="0"/>
          </a:p>
        </p:txBody>
      </p:sp>
      <p:sp>
        <p:nvSpPr>
          <p:cNvPr id="4" name="TextBox 3"/>
          <p:cNvSpPr txBox="1"/>
          <p:nvPr/>
        </p:nvSpPr>
        <p:spPr>
          <a:xfrm>
            <a:off x="7772400" y="6261388"/>
            <a:ext cx="1066800" cy="584775"/>
          </a:xfrm>
          <a:prstGeom prst="rect">
            <a:avLst/>
          </a:prstGeom>
          <a:noFill/>
        </p:spPr>
        <p:txBody>
          <a:bodyPr wrap="square" rtlCol="0">
            <a:spAutoFit/>
          </a:bodyPr>
          <a:lstStyle/>
          <a:p>
            <a:r>
              <a:rPr lang="en-US" sz="3200" dirty="0" smtClean="0">
                <a:hlinkClick r:id="rId2" action="ppaction://hlinksldjump"/>
              </a:rPr>
              <a:t>Back</a:t>
            </a:r>
            <a:endParaRPr lang="en-US" sz="3200" dirty="0"/>
          </a:p>
        </p:txBody>
      </p:sp>
    </p:spTree>
    <p:extLst>
      <p:ext uri="{BB962C8B-B14F-4D97-AF65-F5344CB8AC3E}">
        <p14:creationId xmlns:p14="http://schemas.microsoft.com/office/powerpoint/2010/main" val="27874111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Spermatogenesis </a:t>
            </a:r>
            <a:endParaRPr lang="en-US" dirty="0"/>
          </a:p>
        </p:txBody>
      </p:sp>
      <p:sp>
        <p:nvSpPr>
          <p:cNvPr id="3" name="Content Placeholder 2"/>
          <p:cNvSpPr>
            <a:spLocks noGrp="1"/>
          </p:cNvSpPr>
          <p:nvPr>
            <p:ph idx="1"/>
          </p:nvPr>
        </p:nvSpPr>
        <p:spPr/>
        <p:txBody>
          <a:bodyPr/>
          <a:lstStyle/>
          <a:p>
            <a:r>
              <a:rPr lang="en-US" dirty="0" smtClean="0"/>
              <a:t>The production of sperm in male reproductive organs </a:t>
            </a:r>
          </a:p>
          <a:p>
            <a:endParaRPr lang="en-US" dirty="0"/>
          </a:p>
        </p:txBody>
      </p:sp>
    </p:spTree>
    <p:extLst>
      <p:ext uri="{BB962C8B-B14F-4D97-AF65-F5344CB8AC3E}">
        <p14:creationId xmlns:p14="http://schemas.microsoft.com/office/powerpoint/2010/main" val="17216098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oogenesis</a:t>
            </a:r>
            <a:endParaRPr lang="en-US" dirty="0"/>
          </a:p>
        </p:txBody>
      </p:sp>
      <p:sp>
        <p:nvSpPr>
          <p:cNvPr id="3" name="Content Placeholder 2"/>
          <p:cNvSpPr>
            <a:spLocks noGrp="1"/>
          </p:cNvSpPr>
          <p:nvPr>
            <p:ph idx="1"/>
          </p:nvPr>
        </p:nvSpPr>
        <p:spPr/>
        <p:txBody>
          <a:bodyPr/>
          <a:lstStyle/>
          <a:p>
            <a:r>
              <a:rPr lang="en-US" dirty="0" smtClean="0"/>
              <a:t>The production of eggs in the female reproductive organs</a:t>
            </a:r>
          </a:p>
          <a:p>
            <a:r>
              <a:rPr lang="en-US" dirty="0" smtClean="0"/>
              <a:t>It creates polar bodies because with thee eggs with just the bare minimum it can make one egg that is most adapted to survive  </a:t>
            </a:r>
            <a:endParaRPr lang="en-US" dirty="0"/>
          </a:p>
        </p:txBody>
      </p:sp>
    </p:spTree>
    <p:extLst>
      <p:ext uri="{BB962C8B-B14F-4D97-AF65-F5344CB8AC3E}">
        <p14:creationId xmlns:p14="http://schemas.microsoft.com/office/powerpoint/2010/main" val="13537302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7467600" cy="685800"/>
          </a:xfrm>
        </p:spPr>
        <p:txBody>
          <a:bodyPr>
            <a:normAutofit fontScale="90000"/>
          </a:bodyPr>
          <a:lstStyle/>
          <a:p>
            <a:r>
              <a:rPr lang="en-US" dirty="0" smtClean="0"/>
              <a:t>Menstrual vs. estrous cycle</a:t>
            </a:r>
            <a:endParaRPr lang="en-US" dirty="0"/>
          </a:p>
        </p:txBody>
      </p:sp>
      <p:sp>
        <p:nvSpPr>
          <p:cNvPr id="3" name="Content Placeholder 2"/>
          <p:cNvSpPr>
            <a:spLocks noGrp="1"/>
          </p:cNvSpPr>
          <p:nvPr>
            <p:ph idx="1"/>
          </p:nvPr>
        </p:nvSpPr>
        <p:spPr/>
        <p:txBody>
          <a:bodyPr/>
          <a:lstStyle/>
          <a:p>
            <a:r>
              <a:rPr lang="en-US" dirty="0" smtClean="0"/>
              <a:t>Estrous: in mammals like cats and dogs, no blood, when it happens the female is in heat, hormones controlled by ovaries, feedback controlled by steroids in the ovaries </a:t>
            </a:r>
          </a:p>
          <a:p>
            <a:r>
              <a:rPr lang="en-US" dirty="0" smtClean="0"/>
              <a:t>Menstrual: in mammals like humans and some primates, monthly bleeding cycle,  </a:t>
            </a:r>
            <a:r>
              <a:rPr lang="en-US" dirty="0"/>
              <a:t>f</a:t>
            </a:r>
            <a:r>
              <a:rPr lang="en-US" dirty="0" smtClean="0"/>
              <a:t>emale can receive male at any time, hormones controlled by the ovaries, feedback controlled by steroids </a:t>
            </a:r>
            <a:endParaRPr lang="en-US" dirty="0"/>
          </a:p>
        </p:txBody>
      </p:sp>
    </p:spTree>
    <p:extLst>
      <p:ext uri="{BB962C8B-B14F-4D97-AF65-F5344CB8AC3E}">
        <p14:creationId xmlns:p14="http://schemas.microsoft.com/office/powerpoint/2010/main" val="25034280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0"/>
            <a:ext cx="7239000" cy="685800"/>
          </a:xfrm>
        </p:spPr>
        <p:txBody>
          <a:bodyPr>
            <a:normAutofit/>
          </a:bodyPr>
          <a:lstStyle/>
          <a:p>
            <a:r>
              <a:rPr lang="en-US" dirty="0" smtClean="0"/>
              <a:t>Gastrulation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Cleavage is the first step in gastrulation when the egg first splits</a:t>
            </a:r>
          </a:p>
          <a:p>
            <a:r>
              <a:rPr lang="en-US" dirty="0" smtClean="0"/>
              <a:t>Gastrulation is the process were the egg develops the into the anus and mouth </a:t>
            </a:r>
          </a:p>
          <a:p>
            <a:r>
              <a:rPr lang="en-US" dirty="0" smtClean="0"/>
              <a:t>Organogenesis: the development of organs </a:t>
            </a:r>
          </a:p>
          <a:p>
            <a:r>
              <a:rPr lang="en-US" dirty="0" err="1" smtClean="0"/>
              <a:t>Morula</a:t>
            </a:r>
            <a:r>
              <a:rPr lang="en-US" dirty="0" smtClean="0"/>
              <a:t>: spherical mass that happens after the first </a:t>
            </a:r>
            <a:r>
              <a:rPr lang="en-US" dirty="0" err="1" smtClean="0"/>
              <a:t>clevage</a:t>
            </a:r>
            <a:r>
              <a:rPr lang="en-US" dirty="0" smtClean="0"/>
              <a:t> </a:t>
            </a:r>
          </a:p>
          <a:p>
            <a:r>
              <a:rPr lang="en-US" dirty="0" smtClean="0"/>
              <a:t>Blastula: sphere of cells with fluid filled cavity in the center </a:t>
            </a:r>
          </a:p>
          <a:p>
            <a:r>
              <a:rPr lang="en-US" dirty="0" smtClean="0"/>
              <a:t>Gastrula: hallow two layered sac</a:t>
            </a:r>
          </a:p>
          <a:p>
            <a:endParaRPr lang="en-US" dirty="0"/>
          </a:p>
        </p:txBody>
      </p:sp>
    </p:spTree>
    <p:extLst>
      <p:ext uri="{BB962C8B-B14F-4D97-AF65-F5344CB8AC3E}">
        <p14:creationId xmlns:p14="http://schemas.microsoft.com/office/powerpoint/2010/main" val="8037138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 layers</a:t>
            </a:r>
            <a:endParaRPr lang="en-US" dirty="0"/>
          </a:p>
        </p:txBody>
      </p:sp>
      <p:sp>
        <p:nvSpPr>
          <p:cNvPr id="3" name="Content Placeholder 2"/>
          <p:cNvSpPr>
            <a:spLocks noGrp="1"/>
          </p:cNvSpPr>
          <p:nvPr>
            <p:ph idx="1"/>
          </p:nvPr>
        </p:nvSpPr>
        <p:spPr/>
        <p:txBody>
          <a:bodyPr/>
          <a:lstStyle/>
          <a:p>
            <a:r>
              <a:rPr lang="en-US" dirty="0" smtClean="0"/>
              <a:t>Ectoderm: turns into epidermis, brain and nervous system</a:t>
            </a:r>
          </a:p>
          <a:p>
            <a:r>
              <a:rPr lang="en-US" dirty="0" smtClean="0"/>
              <a:t>Endoderm: digestive tract, inner respiratory tissues, and glands</a:t>
            </a:r>
          </a:p>
          <a:p>
            <a:r>
              <a:rPr lang="en-US" dirty="0" smtClean="0"/>
              <a:t>Mesoderm: </a:t>
            </a:r>
            <a:r>
              <a:rPr lang="en-US" dirty="0" err="1" smtClean="0"/>
              <a:t>notocord</a:t>
            </a:r>
            <a:r>
              <a:rPr lang="en-US" dirty="0" smtClean="0"/>
              <a:t>, dermis, circulatory system, bones, cartilage, muscles, excretory system, outer covering of internal organs </a:t>
            </a:r>
          </a:p>
          <a:p>
            <a:pPr indent="0">
              <a:buNone/>
            </a:pPr>
            <a:endParaRPr lang="en-US" dirty="0"/>
          </a:p>
        </p:txBody>
      </p:sp>
      <p:sp>
        <p:nvSpPr>
          <p:cNvPr id="4" name="TextBox 3"/>
          <p:cNvSpPr txBox="1"/>
          <p:nvPr/>
        </p:nvSpPr>
        <p:spPr>
          <a:xfrm>
            <a:off x="6781800" y="6314420"/>
            <a:ext cx="1981200" cy="523220"/>
          </a:xfrm>
          <a:prstGeom prst="rect">
            <a:avLst/>
          </a:prstGeom>
          <a:noFill/>
        </p:spPr>
        <p:txBody>
          <a:bodyPr wrap="square" rtlCol="0">
            <a:spAutoFit/>
          </a:bodyPr>
          <a:lstStyle/>
          <a:p>
            <a:r>
              <a:rPr lang="en-US" sz="2800" dirty="0" smtClean="0">
                <a:hlinkClick r:id="rId2" action="ppaction://hlinksldjump"/>
              </a:rPr>
              <a:t>Home Page</a:t>
            </a:r>
            <a:endParaRPr lang="en-US" sz="2800" dirty="0"/>
          </a:p>
        </p:txBody>
      </p:sp>
    </p:spTree>
    <p:extLst>
      <p:ext uri="{BB962C8B-B14F-4D97-AF65-F5344CB8AC3E}">
        <p14:creationId xmlns:p14="http://schemas.microsoft.com/office/powerpoint/2010/main" val="314906919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Nervous system </a:t>
            </a:r>
            <a:endParaRPr lang="en-US" dirty="0"/>
          </a:p>
        </p:txBody>
      </p:sp>
      <p:sp>
        <p:nvSpPr>
          <p:cNvPr id="3" name="Content Placeholder 2"/>
          <p:cNvSpPr>
            <a:spLocks noGrp="1"/>
          </p:cNvSpPr>
          <p:nvPr>
            <p:ph idx="1"/>
          </p:nvPr>
        </p:nvSpPr>
        <p:spPr/>
        <p:txBody>
          <a:bodyPr/>
          <a:lstStyle/>
          <a:p>
            <a:r>
              <a:rPr lang="en-US" dirty="0" smtClean="0"/>
              <a:t>Function: send signals from one cell to another</a:t>
            </a:r>
            <a:endParaRPr lang="en-US" dirty="0"/>
          </a:p>
        </p:txBody>
      </p:sp>
    </p:spTree>
    <p:extLst>
      <p:ext uri="{BB962C8B-B14F-4D97-AF65-F5344CB8AC3E}">
        <p14:creationId xmlns:p14="http://schemas.microsoft.com/office/powerpoint/2010/main" val="961819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Cns</a:t>
            </a:r>
            <a:r>
              <a:rPr lang="en-US" dirty="0" smtClean="0"/>
              <a:t> and </a:t>
            </a:r>
            <a:r>
              <a:rPr lang="en-US" dirty="0" err="1" smtClean="0"/>
              <a:t>pns</a:t>
            </a:r>
            <a:endParaRPr lang="en-US" dirty="0"/>
          </a:p>
        </p:txBody>
      </p:sp>
      <p:sp>
        <p:nvSpPr>
          <p:cNvPr id="3" name="Content Placeholder 2"/>
          <p:cNvSpPr>
            <a:spLocks noGrp="1"/>
          </p:cNvSpPr>
          <p:nvPr>
            <p:ph idx="1"/>
          </p:nvPr>
        </p:nvSpPr>
        <p:spPr/>
        <p:txBody>
          <a:bodyPr/>
          <a:lstStyle/>
          <a:p>
            <a:r>
              <a:rPr lang="en-US" dirty="0" smtClean="0"/>
              <a:t>Central nervous system: inner brain and spinal cord, sending original messages </a:t>
            </a:r>
          </a:p>
          <a:p>
            <a:r>
              <a:rPr lang="en-US" dirty="0"/>
              <a:t>Peripheral nervous </a:t>
            </a:r>
            <a:r>
              <a:rPr lang="en-US" dirty="0" smtClean="0"/>
              <a:t>system: Ganglia</a:t>
            </a:r>
            <a:r>
              <a:rPr lang="en-US" dirty="0"/>
              <a:t>, outer bran, and spinal </a:t>
            </a:r>
            <a:r>
              <a:rPr lang="en-US" dirty="0" smtClean="0"/>
              <a:t>cord, Connects </a:t>
            </a:r>
            <a:r>
              <a:rPr lang="en-US" dirty="0"/>
              <a:t>CNS to limbs and organs </a:t>
            </a:r>
          </a:p>
          <a:p>
            <a:endParaRPr lang="en-US" dirty="0" smtClean="0"/>
          </a:p>
          <a:p>
            <a:endParaRPr lang="en-US" dirty="0"/>
          </a:p>
        </p:txBody>
      </p:sp>
      <p:sp>
        <p:nvSpPr>
          <p:cNvPr id="4" name="AutoShape 2" descr="http://labs.ansci.illinois.edu/novakofski/bse/Figures/CNS_parts_85_rgb.jpg"/>
          <p:cNvSpPr>
            <a:spLocks noChangeAspect="1" noChangeArrowheads="1"/>
          </p:cNvSpPr>
          <p:nvPr/>
        </p:nvSpPr>
        <p:spPr bwMode="auto">
          <a:xfrm>
            <a:off x="155575" y="-4868863"/>
            <a:ext cx="6448425" cy="10153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216572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Nerve impulse</a:t>
            </a:r>
            <a:endParaRPr lang="en-US" dirty="0"/>
          </a:p>
        </p:txBody>
      </p:sp>
      <p:sp>
        <p:nvSpPr>
          <p:cNvPr id="3" name="Content Placeholder 2"/>
          <p:cNvSpPr>
            <a:spLocks noGrp="1"/>
          </p:cNvSpPr>
          <p:nvPr>
            <p:ph idx="1"/>
          </p:nvPr>
        </p:nvSpPr>
        <p:spPr/>
        <p:txBody>
          <a:bodyPr>
            <a:normAutofit/>
          </a:bodyPr>
          <a:lstStyle/>
          <a:p>
            <a:r>
              <a:rPr lang="en-US" dirty="0" smtClean="0"/>
              <a:t>Sends electrical impulses from the brain to the rest of the body</a:t>
            </a:r>
          </a:p>
          <a:p>
            <a:r>
              <a:rPr lang="en-US" dirty="0" smtClean="0"/>
              <a:t>K</a:t>
            </a:r>
            <a:r>
              <a:rPr lang="en-US" dirty="0"/>
              <a:t>+ </a:t>
            </a:r>
            <a:r>
              <a:rPr lang="en-US" dirty="0" smtClean="0"/>
              <a:t>passes into cell</a:t>
            </a:r>
            <a:endParaRPr lang="en-US" dirty="0"/>
          </a:p>
          <a:p>
            <a:r>
              <a:rPr lang="en-US" dirty="0" err="1"/>
              <a:t>Cl</a:t>
            </a:r>
            <a:r>
              <a:rPr lang="en-US" dirty="0"/>
              <a:t>- and Na+ </a:t>
            </a:r>
            <a:r>
              <a:rPr lang="en-US" dirty="0" smtClean="0"/>
              <a:t>cross over also</a:t>
            </a:r>
            <a:endParaRPr lang="en-US" dirty="0"/>
          </a:p>
          <a:p>
            <a:r>
              <a:rPr lang="en-US" dirty="0"/>
              <a:t>Negatively charged protein molecules </a:t>
            </a:r>
            <a:r>
              <a:rPr lang="en-US" dirty="0" smtClean="0"/>
              <a:t>can’t pass in neuron </a:t>
            </a:r>
            <a:endParaRPr lang="en-US" dirty="0"/>
          </a:p>
          <a:p>
            <a:r>
              <a:rPr lang="en-US" dirty="0" smtClean="0"/>
              <a:t>Energy is used </a:t>
            </a:r>
            <a:endParaRPr lang="en-US" dirty="0"/>
          </a:p>
          <a:p>
            <a:r>
              <a:rPr lang="en-US" dirty="0" smtClean="0"/>
              <a:t>Potential difference is made </a:t>
            </a:r>
            <a:endParaRPr lang="en-US" dirty="0"/>
          </a:p>
          <a:p>
            <a:endParaRPr lang="en-US" dirty="0"/>
          </a:p>
        </p:txBody>
      </p:sp>
    </p:spTree>
    <p:extLst>
      <p:ext uri="{BB962C8B-B14F-4D97-AF65-F5344CB8AC3E}">
        <p14:creationId xmlns:p14="http://schemas.microsoft.com/office/powerpoint/2010/main" val="342826844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neurotransmitters</a:t>
            </a:r>
            <a:endParaRPr lang="en-US" dirty="0"/>
          </a:p>
        </p:txBody>
      </p:sp>
      <p:sp>
        <p:nvSpPr>
          <p:cNvPr id="3" name="Content Placeholder 2"/>
          <p:cNvSpPr>
            <a:spLocks noGrp="1"/>
          </p:cNvSpPr>
          <p:nvPr>
            <p:ph idx="1"/>
          </p:nvPr>
        </p:nvSpPr>
        <p:spPr/>
        <p:txBody>
          <a:bodyPr/>
          <a:lstStyle/>
          <a:p>
            <a:r>
              <a:rPr lang="en-US" dirty="0" smtClean="0"/>
              <a:t>Transmissions signals across synapses</a:t>
            </a:r>
          </a:p>
          <a:p>
            <a:r>
              <a:rPr lang="en-US" dirty="0" smtClean="0"/>
              <a:t>They </a:t>
            </a:r>
            <a:r>
              <a:rPr lang="en-US" dirty="0"/>
              <a:t>are also found at the axon endings </a:t>
            </a:r>
            <a:r>
              <a:rPr lang="en-US" dirty="0" smtClean="0"/>
              <a:t>to send stimuli to muscles </a:t>
            </a:r>
          </a:p>
        </p:txBody>
      </p:sp>
    </p:spTree>
    <p:extLst>
      <p:ext uri="{BB962C8B-B14F-4D97-AF65-F5344CB8AC3E}">
        <p14:creationId xmlns:p14="http://schemas.microsoft.com/office/powerpoint/2010/main" val="8103980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influences</a:t>
            </a:r>
            <a:endParaRPr lang="en-US" dirty="0"/>
          </a:p>
        </p:txBody>
      </p:sp>
      <p:sp>
        <p:nvSpPr>
          <p:cNvPr id="3" name="Content Placeholder 2"/>
          <p:cNvSpPr>
            <a:spLocks noGrp="1"/>
          </p:cNvSpPr>
          <p:nvPr>
            <p:ph idx="1"/>
          </p:nvPr>
        </p:nvSpPr>
        <p:spPr/>
        <p:txBody>
          <a:bodyPr/>
          <a:lstStyle/>
          <a:p>
            <a:r>
              <a:rPr lang="en-US" dirty="0" smtClean="0"/>
              <a:t>EPSP: (Excitatory </a:t>
            </a:r>
            <a:r>
              <a:rPr lang="en-US" dirty="0"/>
              <a:t>postsynaptic </a:t>
            </a:r>
            <a:r>
              <a:rPr lang="en-US" dirty="0" smtClean="0"/>
              <a:t>potential) depolarization of postsynaptic </a:t>
            </a:r>
            <a:r>
              <a:rPr lang="en-US" dirty="0"/>
              <a:t>membrane in response to </a:t>
            </a:r>
            <a:r>
              <a:rPr lang="en-US" dirty="0" smtClean="0"/>
              <a:t>a neurotransmitter</a:t>
            </a:r>
            <a:r>
              <a:rPr lang="en-US" dirty="0"/>
              <a:t>; </a:t>
            </a:r>
            <a:endParaRPr lang="en-US" dirty="0" smtClean="0"/>
          </a:p>
          <a:p>
            <a:r>
              <a:rPr lang="en-US" dirty="0" smtClean="0"/>
              <a:t>IPSP: (</a:t>
            </a:r>
            <a:r>
              <a:rPr lang="en-US" dirty="0"/>
              <a:t>I</a:t>
            </a:r>
            <a:r>
              <a:rPr lang="en-US" dirty="0" smtClean="0"/>
              <a:t>nhibitory </a:t>
            </a:r>
            <a:r>
              <a:rPr lang="en-US" dirty="0"/>
              <a:t>postsynaptic </a:t>
            </a:r>
            <a:r>
              <a:rPr lang="en-US" dirty="0" smtClean="0"/>
              <a:t>potential) change of hyperpolarization of </a:t>
            </a:r>
            <a:r>
              <a:rPr lang="en-US" dirty="0"/>
              <a:t>the postsynaptic membrane </a:t>
            </a:r>
            <a:r>
              <a:rPr lang="en-US" dirty="0" smtClean="0"/>
              <a:t>of a neuron responding to an inhibitor </a:t>
            </a:r>
            <a:endParaRPr lang="en-US" dirty="0"/>
          </a:p>
        </p:txBody>
      </p:sp>
      <p:sp>
        <p:nvSpPr>
          <p:cNvPr id="4" name="TextBox 3"/>
          <p:cNvSpPr txBox="1"/>
          <p:nvPr/>
        </p:nvSpPr>
        <p:spPr>
          <a:xfrm>
            <a:off x="5105400" y="6096000"/>
            <a:ext cx="3657600" cy="584775"/>
          </a:xfrm>
          <a:prstGeom prst="rect">
            <a:avLst/>
          </a:prstGeom>
          <a:noFill/>
        </p:spPr>
        <p:txBody>
          <a:bodyPr wrap="square" rtlCol="0">
            <a:spAutoFit/>
          </a:bodyPr>
          <a:lstStyle/>
          <a:p>
            <a:r>
              <a:rPr lang="en-US" sz="3200" dirty="0" smtClean="0">
                <a:hlinkClick r:id="rId2" action="ppaction://hlinksldjump"/>
              </a:rPr>
              <a:t>BIBLIOGRAPHIES</a:t>
            </a:r>
            <a:r>
              <a:rPr lang="en-US" sz="3200" dirty="0" smtClean="0"/>
              <a:t> </a:t>
            </a:r>
            <a:endParaRPr lang="en-US" sz="3200" dirty="0"/>
          </a:p>
        </p:txBody>
      </p:sp>
    </p:spTree>
    <p:extLst>
      <p:ext uri="{BB962C8B-B14F-4D97-AF65-F5344CB8AC3E}">
        <p14:creationId xmlns:p14="http://schemas.microsoft.com/office/powerpoint/2010/main" val="2582335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Intestine</a:t>
            </a:r>
            <a:endParaRPr lang="en-US" dirty="0"/>
          </a:p>
        </p:txBody>
      </p:sp>
      <p:sp>
        <p:nvSpPr>
          <p:cNvPr id="3" name="Content Placeholder 2"/>
          <p:cNvSpPr>
            <a:spLocks noGrp="1"/>
          </p:cNvSpPr>
          <p:nvPr>
            <p:ph idx="1"/>
          </p:nvPr>
        </p:nvSpPr>
        <p:spPr/>
        <p:txBody>
          <a:bodyPr/>
          <a:lstStyle/>
          <a:p>
            <a:r>
              <a:rPr lang="en-US" dirty="0" smtClean="0"/>
              <a:t>Divided into three parts: </a:t>
            </a:r>
            <a:r>
              <a:rPr lang="en-US" dirty="0"/>
              <a:t> duodenum, jejunum and </a:t>
            </a:r>
            <a:r>
              <a:rPr lang="en-US" dirty="0" smtClean="0"/>
              <a:t>ileum (major areas where digestion and absorption happen)</a:t>
            </a:r>
          </a:p>
          <a:p>
            <a:r>
              <a:rPr lang="en-US" dirty="0" smtClean="0"/>
              <a:t>Main purpose if to absorb food into the blood stream (then into the cells)</a:t>
            </a:r>
          </a:p>
          <a:p>
            <a:endParaRPr lang="en-US" dirty="0" smtClean="0"/>
          </a:p>
          <a:p>
            <a:endParaRPr lang="en-US" dirty="0" smtClean="0"/>
          </a:p>
          <a:p>
            <a:endParaRPr lang="en-US" dirty="0" smtClean="0"/>
          </a:p>
        </p:txBody>
      </p:sp>
      <p:sp>
        <p:nvSpPr>
          <p:cNvPr id="4" name="TextBox 3"/>
          <p:cNvSpPr txBox="1"/>
          <p:nvPr/>
        </p:nvSpPr>
        <p:spPr>
          <a:xfrm>
            <a:off x="7848600" y="6240552"/>
            <a:ext cx="1066800" cy="584775"/>
          </a:xfrm>
          <a:prstGeom prst="rect">
            <a:avLst/>
          </a:prstGeom>
          <a:noFill/>
        </p:spPr>
        <p:txBody>
          <a:bodyPr wrap="square" rtlCol="0">
            <a:spAutoFit/>
          </a:bodyPr>
          <a:lstStyle/>
          <a:p>
            <a:r>
              <a:rPr lang="en-US" sz="3200" dirty="0" smtClean="0">
                <a:hlinkClick r:id="rId2" action="ppaction://hlinksldjump"/>
              </a:rPr>
              <a:t>Back</a:t>
            </a:r>
            <a:endParaRPr lang="en-US" sz="3200" dirty="0"/>
          </a:p>
        </p:txBody>
      </p:sp>
    </p:spTree>
    <p:extLst>
      <p:ext uri="{BB962C8B-B14F-4D97-AF65-F5344CB8AC3E}">
        <p14:creationId xmlns:p14="http://schemas.microsoft.com/office/powerpoint/2010/main" val="413979565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Bibliography </a:t>
            </a:r>
            <a:r>
              <a:rPr lang="en-US" dirty="0"/>
              <a:t>D</a:t>
            </a:r>
            <a:r>
              <a:rPr lang="en-US" dirty="0" smtClean="0"/>
              <a:t>igestive System </a:t>
            </a:r>
            <a:endParaRPr lang="en-US" dirty="0"/>
          </a:p>
        </p:txBody>
      </p:sp>
      <p:sp>
        <p:nvSpPr>
          <p:cNvPr id="3" name="Content Placeholder 2"/>
          <p:cNvSpPr>
            <a:spLocks noGrp="1"/>
          </p:cNvSpPr>
          <p:nvPr>
            <p:ph idx="1"/>
          </p:nvPr>
        </p:nvSpPr>
        <p:spPr/>
        <p:txBody>
          <a:bodyPr>
            <a:normAutofit/>
          </a:bodyPr>
          <a:lstStyle/>
          <a:p>
            <a:r>
              <a:rPr lang="en-US" sz="1200" dirty="0" smtClean="0">
                <a:hlinkClick r:id="rId2"/>
              </a:rPr>
              <a:t>http://digestive-system.emedtv.com/digestive-system/function-of-the-digestive-system.html</a:t>
            </a:r>
            <a:endParaRPr lang="en-US" sz="1200" dirty="0" smtClean="0"/>
          </a:p>
          <a:p>
            <a:r>
              <a:rPr lang="en-US" sz="1200" dirty="0" smtClean="0">
                <a:hlinkClick r:id="rId3"/>
              </a:rPr>
              <a:t>http://hepatitis.about.com/od/overview/ig/Organs-of-Digestive-System/</a:t>
            </a:r>
            <a:endParaRPr lang="en-US" sz="1200" dirty="0" smtClean="0"/>
          </a:p>
          <a:p>
            <a:r>
              <a:rPr lang="en-US" sz="1200" dirty="0" smtClean="0"/>
              <a:t> </a:t>
            </a:r>
            <a:r>
              <a:rPr lang="en-US" sz="1200" dirty="0" smtClean="0">
                <a:hlinkClick r:id="rId4"/>
              </a:rPr>
              <a:t>http://classes.midlandstech.com/carterp/Courses/bio211/chap23/chap23.htm</a:t>
            </a:r>
            <a:endParaRPr lang="en-US" sz="1200" dirty="0" smtClean="0"/>
          </a:p>
          <a:p>
            <a:r>
              <a:rPr lang="en-US" sz="1200" dirty="0" smtClean="0">
                <a:hlinkClick r:id="rId5"/>
              </a:rPr>
              <a:t>http://digestive.niddk.nih.gov/ddiseases/pubs/celiac/</a:t>
            </a:r>
            <a:endParaRPr lang="en-US" sz="1200" dirty="0" smtClean="0"/>
          </a:p>
          <a:p>
            <a:r>
              <a:rPr lang="en-US" sz="1200" dirty="0" smtClean="0">
                <a:hlinkClick r:id="rId6"/>
              </a:rPr>
              <a:t>http://digestive.niddk.nih.gov/ddiseases/pubs/barretts/</a:t>
            </a:r>
            <a:endParaRPr lang="en-US" sz="1200" dirty="0" smtClean="0"/>
          </a:p>
          <a:p>
            <a:r>
              <a:rPr lang="en-US" sz="1200" dirty="0" smtClean="0">
                <a:hlinkClick r:id="rId7"/>
              </a:rPr>
              <a:t>http://www.ama-assn.org/ama/pub/physician-resources/patient-education-materials/atlas-of-human-body/digestive-system.page</a:t>
            </a:r>
            <a:endParaRPr lang="en-US" sz="1200" dirty="0"/>
          </a:p>
        </p:txBody>
      </p:sp>
    </p:spTree>
    <p:extLst>
      <p:ext uri="{BB962C8B-B14F-4D97-AF65-F5344CB8AC3E}">
        <p14:creationId xmlns:p14="http://schemas.microsoft.com/office/powerpoint/2010/main" val="212584720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Bibliography Circulatory System</a:t>
            </a:r>
            <a:endParaRPr lang="en-US" dirty="0"/>
          </a:p>
        </p:txBody>
      </p:sp>
      <p:sp>
        <p:nvSpPr>
          <p:cNvPr id="3" name="Content Placeholder 2"/>
          <p:cNvSpPr>
            <a:spLocks noGrp="1"/>
          </p:cNvSpPr>
          <p:nvPr>
            <p:ph idx="1"/>
          </p:nvPr>
        </p:nvSpPr>
        <p:spPr/>
        <p:txBody>
          <a:bodyPr>
            <a:normAutofit lnSpcReduction="10000"/>
          </a:bodyPr>
          <a:lstStyle/>
          <a:p>
            <a:r>
              <a:rPr lang="en-US" sz="1200" dirty="0" smtClean="0">
                <a:solidFill>
                  <a:schemeClr val="tx2">
                    <a:lumMod val="90000"/>
                    <a:lumOff val="10000"/>
                  </a:schemeClr>
                </a:solidFill>
                <a:hlinkClick r:id="rId2"/>
              </a:rPr>
              <a:t>http://yucky.discovery.com/flash/body/pg000131.html</a:t>
            </a:r>
            <a:endParaRPr lang="en-US" sz="1200" dirty="0" smtClean="0">
              <a:solidFill>
                <a:schemeClr val="tx2">
                  <a:lumMod val="90000"/>
                  <a:lumOff val="10000"/>
                </a:schemeClr>
              </a:solidFill>
            </a:endParaRPr>
          </a:p>
          <a:p>
            <a:r>
              <a:rPr lang="en-US" sz="1200" dirty="0" smtClean="0">
                <a:solidFill>
                  <a:schemeClr val="tx2">
                    <a:lumMod val="90000"/>
                    <a:lumOff val="10000"/>
                  </a:schemeClr>
                </a:solidFill>
                <a:hlinkClick r:id="rId3"/>
              </a:rPr>
              <a:t>http://en.wikipedia.org/wiki/Circulatory_system</a:t>
            </a:r>
            <a:endParaRPr lang="en-US" sz="1200" dirty="0" smtClean="0">
              <a:solidFill>
                <a:schemeClr val="tx2">
                  <a:lumMod val="90000"/>
                  <a:lumOff val="10000"/>
                </a:schemeClr>
              </a:solidFill>
            </a:endParaRPr>
          </a:p>
          <a:p>
            <a:r>
              <a:rPr lang="en-US" sz="1200" dirty="0" smtClean="0">
                <a:solidFill>
                  <a:schemeClr val="tx2">
                    <a:lumMod val="90000"/>
                    <a:lumOff val="10000"/>
                  </a:schemeClr>
                </a:solidFill>
                <a:hlinkClick r:id="rId4"/>
              </a:rPr>
              <a:t>http://www.fi.edu/learn/heart/vessels/vessels.html</a:t>
            </a:r>
            <a:endParaRPr lang="en-US" sz="1200" dirty="0" smtClean="0">
              <a:solidFill>
                <a:schemeClr val="tx2">
                  <a:lumMod val="90000"/>
                  <a:lumOff val="10000"/>
                </a:schemeClr>
              </a:solidFill>
            </a:endParaRPr>
          </a:p>
          <a:p>
            <a:r>
              <a:rPr lang="en-US" sz="1200" dirty="0" smtClean="0">
                <a:solidFill>
                  <a:schemeClr val="tx2">
                    <a:lumMod val="90000"/>
                    <a:lumOff val="10000"/>
                  </a:schemeClr>
                </a:solidFill>
                <a:hlinkClick r:id="rId5"/>
              </a:rPr>
              <a:t>http://www.ivy-rose.co.uk/HumanBody/Blood/Blood_Vessels.php</a:t>
            </a:r>
            <a:endParaRPr lang="en-US" sz="1200" dirty="0" smtClean="0">
              <a:solidFill>
                <a:schemeClr val="tx2">
                  <a:lumMod val="90000"/>
                  <a:lumOff val="10000"/>
                </a:schemeClr>
              </a:solidFill>
            </a:endParaRPr>
          </a:p>
          <a:p>
            <a:r>
              <a:rPr lang="en-US" sz="1200" dirty="0" smtClean="0">
                <a:solidFill>
                  <a:schemeClr val="tx2">
                    <a:lumMod val="90000"/>
                    <a:lumOff val="10000"/>
                  </a:schemeClr>
                </a:solidFill>
                <a:hlinkClick r:id="rId6"/>
              </a:rPr>
              <a:t>http://www.dummies.com/how-to/content/the-path-of-blood-through-the-human-body.html</a:t>
            </a:r>
            <a:endParaRPr lang="en-US" sz="1200" dirty="0" smtClean="0">
              <a:solidFill>
                <a:schemeClr val="tx2">
                  <a:lumMod val="90000"/>
                  <a:lumOff val="10000"/>
                </a:schemeClr>
              </a:solidFill>
            </a:endParaRPr>
          </a:p>
          <a:p>
            <a:r>
              <a:rPr lang="en-US" sz="1200" dirty="0" smtClean="0">
                <a:solidFill>
                  <a:schemeClr val="tx2">
                    <a:lumMod val="90000"/>
                    <a:lumOff val="10000"/>
                  </a:schemeClr>
                </a:solidFill>
                <a:hlinkClick r:id="rId7"/>
              </a:rPr>
              <a:t>http://chemistry.about.com/cs/5/f/blbloodcomp.htm</a:t>
            </a:r>
            <a:endParaRPr lang="en-US" sz="1200" dirty="0" smtClean="0">
              <a:solidFill>
                <a:schemeClr val="tx2">
                  <a:lumMod val="90000"/>
                  <a:lumOff val="10000"/>
                </a:schemeClr>
              </a:solidFill>
            </a:endParaRPr>
          </a:p>
          <a:p>
            <a:r>
              <a:rPr lang="en-US" sz="1200" dirty="0" smtClean="0">
                <a:solidFill>
                  <a:schemeClr val="tx2">
                    <a:lumMod val="90000"/>
                    <a:lumOff val="10000"/>
                  </a:schemeClr>
                </a:solidFill>
                <a:hlinkClick r:id="rId8"/>
              </a:rPr>
              <a:t>http://faculty.clintoncc.suny.edu/faculty/michael.gregory/files/bio%20102/bio%20102%20lectures/circulatory%20system/circulat.htm</a:t>
            </a:r>
            <a:endParaRPr lang="en-US" sz="1200" dirty="0" smtClean="0">
              <a:solidFill>
                <a:schemeClr val="tx2">
                  <a:lumMod val="90000"/>
                  <a:lumOff val="10000"/>
                </a:schemeClr>
              </a:solidFill>
            </a:endParaRPr>
          </a:p>
          <a:p>
            <a:r>
              <a:rPr lang="en-US" sz="1200" dirty="0" smtClean="0">
                <a:solidFill>
                  <a:schemeClr val="tx2">
                    <a:lumMod val="90000"/>
                    <a:lumOff val="10000"/>
                  </a:schemeClr>
                </a:solidFill>
                <a:hlinkClick r:id="rId9"/>
              </a:rPr>
              <a:t>http://www.nhlbi.nih.gov/health/health-topics/topics/atherosclerosis/</a:t>
            </a:r>
            <a:endParaRPr lang="en-US" sz="1200" dirty="0" smtClean="0">
              <a:solidFill>
                <a:schemeClr val="tx2">
                  <a:lumMod val="90000"/>
                  <a:lumOff val="10000"/>
                </a:schemeClr>
              </a:solidFill>
            </a:endParaRPr>
          </a:p>
          <a:p>
            <a:r>
              <a:rPr lang="en-US" sz="1200" dirty="0">
                <a:hlinkClick r:id="rId10"/>
              </a:rPr>
              <a:t>http://www.medicinenet.com/vascular_disease/page2.htm#aneurysm</a:t>
            </a:r>
            <a:endParaRPr lang="en-US" sz="1200" dirty="0" smtClean="0">
              <a:solidFill>
                <a:schemeClr val="tx2">
                  <a:lumMod val="90000"/>
                  <a:lumOff val="10000"/>
                </a:schemeClr>
              </a:solidFill>
            </a:endParaRPr>
          </a:p>
        </p:txBody>
      </p:sp>
    </p:spTree>
    <p:extLst>
      <p:ext uri="{BB962C8B-B14F-4D97-AF65-F5344CB8AC3E}">
        <p14:creationId xmlns:p14="http://schemas.microsoft.com/office/powerpoint/2010/main" val="390170775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447800"/>
            <a:ext cx="6400800" cy="685800"/>
          </a:xfrm>
        </p:spPr>
        <p:txBody>
          <a:bodyPr>
            <a:normAutofit fontScale="90000"/>
          </a:bodyPr>
          <a:lstStyle/>
          <a:p>
            <a:r>
              <a:rPr lang="en-US" dirty="0"/>
              <a:t>Respiratory System Bibliography </a:t>
            </a:r>
          </a:p>
        </p:txBody>
      </p:sp>
      <p:sp>
        <p:nvSpPr>
          <p:cNvPr id="3" name="Content Placeholder 2"/>
          <p:cNvSpPr>
            <a:spLocks noGrp="1"/>
          </p:cNvSpPr>
          <p:nvPr>
            <p:ph idx="1"/>
          </p:nvPr>
        </p:nvSpPr>
        <p:spPr/>
        <p:txBody>
          <a:bodyPr>
            <a:normAutofit/>
          </a:bodyPr>
          <a:lstStyle/>
          <a:p>
            <a:r>
              <a:rPr lang="en-US" sz="1200" dirty="0">
                <a:hlinkClick r:id="rId2"/>
              </a:rPr>
              <a:t>http://library.thinkquest.org/5777/resp1.htm</a:t>
            </a:r>
            <a:endParaRPr lang="en-US" sz="1200" dirty="0"/>
          </a:p>
          <a:p>
            <a:r>
              <a:rPr lang="en-US" sz="1200" dirty="0">
                <a:hlinkClick r:id="rId3"/>
              </a:rPr>
              <a:t>http://oac.med.jhmi.edu/res_phys/Encyclopedia/Alveoli/Alveoli.HTML</a:t>
            </a:r>
            <a:endParaRPr lang="en-US" sz="1200" dirty="0"/>
          </a:p>
          <a:p>
            <a:r>
              <a:rPr lang="en-US" sz="1200" dirty="0">
                <a:hlinkClick r:id="rId4"/>
              </a:rPr>
              <a:t>http://</a:t>
            </a:r>
            <a:r>
              <a:rPr lang="en-US" sz="1200" dirty="0" smtClean="0">
                <a:hlinkClick r:id="rId4"/>
              </a:rPr>
              <a:t>www.biology-online.org/biology-forum/about2856.html</a:t>
            </a:r>
            <a:endParaRPr lang="en-US" sz="1200" dirty="0" smtClean="0"/>
          </a:p>
          <a:p>
            <a:r>
              <a:rPr lang="en-US" sz="1200" dirty="0">
                <a:hlinkClick r:id="rId5"/>
              </a:rPr>
              <a:t>http://</a:t>
            </a:r>
            <a:r>
              <a:rPr lang="en-US" sz="1200" dirty="0" smtClean="0">
                <a:hlinkClick r:id="rId5"/>
              </a:rPr>
              <a:t>biology.kenyon.edu/slonc/bio3/Hemoglobin_CO2.pdf</a:t>
            </a:r>
            <a:endParaRPr lang="en-US" sz="1200" dirty="0" smtClean="0"/>
          </a:p>
          <a:p>
            <a:r>
              <a:rPr lang="en-US" sz="1200" dirty="0">
                <a:hlinkClick r:id="rId6"/>
              </a:rPr>
              <a:t>http://</a:t>
            </a:r>
            <a:r>
              <a:rPr lang="en-US" sz="1200" dirty="0" smtClean="0">
                <a:hlinkClick r:id="rId6"/>
              </a:rPr>
              <a:t>www.uic.edu/classes/bios/bios100/lecturesf04am/lect20.htm</a:t>
            </a:r>
            <a:endParaRPr lang="en-US" sz="1200" dirty="0" smtClean="0"/>
          </a:p>
          <a:p>
            <a:r>
              <a:rPr lang="en-US" sz="1200" dirty="0">
                <a:hlinkClick r:id="rId7"/>
              </a:rPr>
              <a:t>http://</a:t>
            </a:r>
            <a:r>
              <a:rPr lang="en-US" sz="1200" dirty="0" smtClean="0">
                <a:hlinkClick r:id="rId7"/>
              </a:rPr>
              <a:t>wiki.answers.com/Q/What_happens_during_inhalation_and_exhalation</a:t>
            </a:r>
            <a:endParaRPr lang="en-US" sz="1200" dirty="0" smtClean="0"/>
          </a:p>
          <a:p>
            <a:r>
              <a:rPr lang="en-US" sz="1200" dirty="0">
                <a:hlinkClick r:id="rId8"/>
              </a:rPr>
              <a:t>http://</a:t>
            </a:r>
            <a:r>
              <a:rPr lang="en-US" sz="1200" dirty="0" smtClean="0">
                <a:hlinkClick r:id="rId8"/>
              </a:rPr>
              <a:t>www.idph.state.il.us/about/womenshealth/factsheets/lung.htm</a:t>
            </a:r>
            <a:endParaRPr lang="en-US" sz="1200" dirty="0" smtClean="0"/>
          </a:p>
          <a:p>
            <a:r>
              <a:rPr lang="en-US" sz="1200" dirty="0">
                <a:hlinkClick r:id="rId9"/>
              </a:rPr>
              <a:t>http://www.nhlbi.nih.gov/health/health-topics/topics/asthma/</a:t>
            </a:r>
            <a:endParaRPr lang="en-US" sz="1200" dirty="0"/>
          </a:p>
          <a:p>
            <a:endParaRPr lang="en-US" sz="1200" dirty="0"/>
          </a:p>
        </p:txBody>
      </p:sp>
    </p:spTree>
    <p:extLst>
      <p:ext uri="{BB962C8B-B14F-4D97-AF65-F5344CB8AC3E}">
        <p14:creationId xmlns:p14="http://schemas.microsoft.com/office/powerpoint/2010/main" val="301007402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rmAutofit fontScale="90000"/>
          </a:bodyPr>
          <a:lstStyle/>
          <a:p>
            <a:r>
              <a:rPr lang="en-US" dirty="0" smtClean="0"/>
              <a:t>Excretory system bibliography</a:t>
            </a:r>
            <a:endParaRPr lang="en-US" dirty="0"/>
          </a:p>
        </p:txBody>
      </p:sp>
      <p:sp>
        <p:nvSpPr>
          <p:cNvPr id="3" name="Content Placeholder 2"/>
          <p:cNvSpPr>
            <a:spLocks noGrp="1"/>
          </p:cNvSpPr>
          <p:nvPr>
            <p:ph idx="1"/>
          </p:nvPr>
        </p:nvSpPr>
        <p:spPr/>
        <p:txBody>
          <a:bodyPr>
            <a:normAutofit fontScale="92500"/>
          </a:bodyPr>
          <a:lstStyle/>
          <a:p>
            <a:r>
              <a:rPr lang="en-US" sz="1200" dirty="0">
                <a:hlinkClick r:id="rId2"/>
              </a:rPr>
              <a:t>http://</a:t>
            </a:r>
            <a:r>
              <a:rPr lang="en-US" sz="1200" dirty="0" smtClean="0">
                <a:hlinkClick r:id="rId2"/>
              </a:rPr>
              <a:t>www.unit5.org/ncwhsimc/Hotlists/excretory_system.html</a:t>
            </a:r>
            <a:endParaRPr lang="en-US" sz="1200" dirty="0" smtClean="0"/>
          </a:p>
          <a:p>
            <a:r>
              <a:rPr lang="en-US" sz="1200" dirty="0">
                <a:hlinkClick r:id="rId3"/>
              </a:rPr>
              <a:t>http://</a:t>
            </a:r>
            <a:r>
              <a:rPr lang="en-US" sz="1200" dirty="0" smtClean="0">
                <a:hlinkClick r:id="rId3"/>
              </a:rPr>
              <a:t>library.thinkquest.org/10348/find/content/excretory.html</a:t>
            </a:r>
            <a:endParaRPr lang="en-US" sz="1200" dirty="0" smtClean="0"/>
          </a:p>
          <a:p>
            <a:r>
              <a:rPr lang="en-US" sz="1200" dirty="0">
                <a:hlinkClick r:id="rId4"/>
              </a:rPr>
              <a:t>http://</a:t>
            </a:r>
            <a:r>
              <a:rPr lang="en-US" sz="1200" dirty="0" smtClean="0">
                <a:hlinkClick r:id="rId4"/>
              </a:rPr>
              <a:t>www.biologycorner.com/worksheets/rat_urogenital.html</a:t>
            </a:r>
            <a:endParaRPr lang="en-US" sz="1200" dirty="0" smtClean="0"/>
          </a:p>
          <a:p>
            <a:r>
              <a:rPr lang="en-US" sz="1200" dirty="0">
                <a:hlinkClick r:id="rId5"/>
              </a:rPr>
              <a:t>http://</a:t>
            </a:r>
            <a:r>
              <a:rPr lang="en-US" sz="1200" dirty="0" smtClean="0">
                <a:hlinkClick r:id="rId5"/>
              </a:rPr>
              <a:t>ex-anatomy.org/nitro.html</a:t>
            </a:r>
            <a:endParaRPr lang="en-US" sz="1200" dirty="0" smtClean="0"/>
          </a:p>
          <a:p>
            <a:r>
              <a:rPr lang="en-US" sz="1200" dirty="0">
                <a:hlinkClick r:id="rId6"/>
              </a:rPr>
              <a:t>http://</a:t>
            </a:r>
            <a:r>
              <a:rPr lang="en-US" sz="1200" dirty="0" smtClean="0">
                <a:hlinkClick r:id="rId6"/>
              </a:rPr>
              <a:t>bio1152.nicerweb.com/Locked/media/ch44/nephron.html</a:t>
            </a:r>
            <a:endParaRPr lang="en-US" sz="1200" dirty="0" smtClean="0"/>
          </a:p>
          <a:p>
            <a:r>
              <a:rPr lang="en-US" sz="1200" dirty="0">
                <a:hlinkClick r:id="rId7"/>
              </a:rPr>
              <a:t>http://</a:t>
            </a:r>
            <a:r>
              <a:rPr lang="en-US" sz="1200" dirty="0" smtClean="0">
                <a:hlinkClick r:id="rId7"/>
              </a:rPr>
              <a:t>en.wikipedia.org/wiki/Creatinine</a:t>
            </a:r>
            <a:endParaRPr lang="en-US" sz="1200" dirty="0" smtClean="0"/>
          </a:p>
          <a:p>
            <a:r>
              <a:rPr lang="en-US" sz="1200" dirty="0">
                <a:hlinkClick r:id="rId8"/>
              </a:rPr>
              <a:t>http://</a:t>
            </a:r>
            <a:r>
              <a:rPr lang="en-US" sz="1200" dirty="0" smtClean="0">
                <a:hlinkClick r:id="rId8"/>
              </a:rPr>
              <a:t>groups.molbiosci.northwestern.edu/holmgren/Glossary/Definitions/Def-B/Bowmans_capsule.html</a:t>
            </a:r>
            <a:endParaRPr lang="en-US" sz="1200" dirty="0" smtClean="0"/>
          </a:p>
          <a:p>
            <a:r>
              <a:rPr lang="en-US" sz="1200" dirty="0">
                <a:hlinkClick r:id="rId9"/>
              </a:rPr>
              <a:t>http://</a:t>
            </a:r>
            <a:r>
              <a:rPr lang="en-US" sz="1200" dirty="0" smtClean="0">
                <a:hlinkClick r:id="rId9"/>
              </a:rPr>
              <a:t>en.wikipedia.org/wiki/Juxtamedullary_nephron</a:t>
            </a:r>
            <a:endParaRPr lang="en-US" sz="1200" dirty="0" smtClean="0"/>
          </a:p>
          <a:p>
            <a:r>
              <a:rPr lang="en-US" sz="1200" dirty="0">
                <a:hlinkClick r:id="rId10"/>
              </a:rPr>
              <a:t>http://</a:t>
            </a:r>
            <a:r>
              <a:rPr lang="en-US" sz="1200" dirty="0" smtClean="0">
                <a:hlinkClick r:id="rId10"/>
              </a:rPr>
              <a:t>www.sciencedaily.com/articles/e/excretory_system.htm</a:t>
            </a:r>
            <a:endParaRPr lang="en-US" sz="1200" dirty="0" smtClean="0"/>
          </a:p>
          <a:p>
            <a:r>
              <a:rPr lang="en-US" sz="1200" dirty="0">
                <a:hlinkClick r:id="rId11"/>
              </a:rPr>
              <a:t>http://www.medicinenet.com/kidney_stone/article.htm#tocb</a:t>
            </a:r>
            <a:endParaRPr lang="en-US" sz="1200" dirty="0"/>
          </a:p>
        </p:txBody>
      </p:sp>
    </p:spTree>
    <p:extLst>
      <p:ext uri="{BB962C8B-B14F-4D97-AF65-F5344CB8AC3E}">
        <p14:creationId xmlns:p14="http://schemas.microsoft.com/office/powerpoint/2010/main" val="330752690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rmAutofit fontScale="90000"/>
          </a:bodyPr>
          <a:lstStyle/>
          <a:p>
            <a:r>
              <a:rPr lang="en-US" dirty="0" smtClean="0"/>
              <a:t>Immune system bibliography</a:t>
            </a:r>
            <a:endParaRPr lang="en-US" dirty="0"/>
          </a:p>
        </p:txBody>
      </p:sp>
      <p:sp>
        <p:nvSpPr>
          <p:cNvPr id="3" name="Content Placeholder 2"/>
          <p:cNvSpPr>
            <a:spLocks noGrp="1"/>
          </p:cNvSpPr>
          <p:nvPr>
            <p:ph idx="1"/>
          </p:nvPr>
        </p:nvSpPr>
        <p:spPr>
          <a:xfrm>
            <a:off x="1371600" y="2362200"/>
            <a:ext cx="6400800" cy="3429001"/>
          </a:xfrm>
        </p:spPr>
        <p:txBody>
          <a:bodyPr>
            <a:normAutofit fontScale="85000" lnSpcReduction="20000"/>
          </a:bodyPr>
          <a:lstStyle/>
          <a:p>
            <a:r>
              <a:rPr lang="en-US" sz="1200" dirty="0">
                <a:hlinkClick r:id="rId2"/>
              </a:rPr>
              <a:t>http://</a:t>
            </a:r>
            <a:r>
              <a:rPr lang="en-US" sz="1200" dirty="0" smtClean="0">
                <a:hlinkClick r:id="rId2"/>
              </a:rPr>
              <a:t>kidshealth.org/parent/general/body_basics/immune.html</a:t>
            </a:r>
            <a:endParaRPr lang="en-US" sz="1200" dirty="0" smtClean="0"/>
          </a:p>
          <a:p>
            <a:r>
              <a:rPr lang="en-US" sz="1200" dirty="0">
                <a:hlinkClick r:id="rId3"/>
              </a:rPr>
              <a:t>http://</a:t>
            </a:r>
            <a:r>
              <a:rPr lang="en-US" sz="1200" dirty="0" smtClean="0">
                <a:hlinkClick r:id="rId3"/>
              </a:rPr>
              <a:t>www.buzzle.com/articles/organs-of-the-immune-system.html</a:t>
            </a:r>
            <a:endParaRPr lang="en-US" sz="1200" dirty="0" smtClean="0"/>
          </a:p>
          <a:p>
            <a:r>
              <a:rPr lang="en-US" sz="1200" dirty="0">
                <a:hlinkClick r:id="rId4"/>
              </a:rPr>
              <a:t>http://</a:t>
            </a:r>
            <a:r>
              <a:rPr lang="en-US" sz="1200" dirty="0" smtClean="0">
                <a:hlinkClick r:id="rId4"/>
              </a:rPr>
              <a:t>ar.iiarjournals.org/content/29/11/4855.full.pdf</a:t>
            </a:r>
            <a:endParaRPr lang="en-US" sz="1200" dirty="0" smtClean="0"/>
          </a:p>
          <a:p>
            <a:r>
              <a:rPr lang="en-US" sz="1200" dirty="0">
                <a:hlinkClick r:id="rId5"/>
              </a:rPr>
              <a:t>http://</a:t>
            </a:r>
            <a:r>
              <a:rPr lang="en-US" sz="1200" dirty="0" smtClean="0">
                <a:hlinkClick r:id="rId5"/>
              </a:rPr>
              <a:t>www.uta.edu/chagas/html/biolImmu.html</a:t>
            </a:r>
            <a:endParaRPr lang="en-US" sz="1200" dirty="0" smtClean="0"/>
          </a:p>
          <a:p>
            <a:r>
              <a:rPr lang="en-US" sz="1200" dirty="0">
                <a:hlinkClick r:id="rId6"/>
              </a:rPr>
              <a:t>http://</a:t>
            </a:r>
            <a:r>
              <a:rPr lang="en-US" sz="1200" dirty="0" smtClean="0">
                <a:hlinkClick r:id="rId6"/>
              </a:rPr>
              <a:t>pathmicro.med.sc.edu/ghaffar/innate.htm</a:t>
            </a:r>
            <a:endParaRPr lang="en-US" sz="1200" dirty="0" smtClean="0"/>
          </a:p>
          <a:p>
            <a:r>
              <a:rPr lang="en-US" sz="1200" dirty="0">
                <a:hlinkClick r:id="rId7"/>
              </a:rPr>
              <a:t>http://</a:t>
            </a:r>
            <a:r>
              <a:rPr lang="en-US" sz="1200" dirty="0" smtClean="0">
                <a:hlinkClick r:id="rId7"/>
              </a:rPr>
              <a:t>www.medterms.com/script/main/art.asp?articlekey=26309</a:t>
            </a:r>
            <a:endParaRPr lang="en-US" sz="1200" dirty="0" smtClean="0"/>
          </a:p>
          <a:p>
            <a:r>
              <a:rPr lang="en-US" sz="1200" dirty="0">
                <a:hlinkClick r:id="rId8"/>
              </a:rPr>
              <a:t>http://</a:t>
            </a:r>
            <a:r>
              <a:rPr lang="en-US" sz="1200" dirty="0" smtClean="0">
                <a:hlinkClick r:id="rId8"/>
              </a:rPr>
              <a:t>www.biology-online.org/dictionary/Active_immunity</a:t>
            </a:r>
            <a:endParaRPr lang="en-US" sz="1200" dirty="0" smtClean="0"/>
          </a:p>
          <a:p>
            <a:r>
              <a:rPr lang="en-US" sz="1200" dirty="0">
                <a:hlinkClick r:id="rId9"/>
              </a:rPr>
              <a:t>http://</a:t>
            </a:r>
            <a:r>
              <a:rPr lang="en-US" sz="1200" dirty="0" smtClean="0">
                <a:hlinkClick r:id="rId9"/>
              </a:rPr>
              <a:t>armymedical.tpub.com/MD0587/MD05870014.htm</a:t>
            </a:r>
            <a:endParaRPr lang="en-US" sz="1200" dirty="0" smtClean="0"/>
          </a:p>
          <a:p>
            <a:r>
              <a:rPr lang="en-US" sz="1200" dirty="0">
                <a:hlinkClick r:id="rId10"/>
              </a:rPr>
              <a:t>http://en.wikipedia.org/wiki/Immunity_(medical</a:t>
            </a:r>
            <a:r>
              <a:rPr lang="en-US" sz="1200" dirty="0" smtClean="0">
                <a:hlinkClick r:id="rId10"/>
              </a:rPr>
              <a:t>)</a:t>
            </a:r>
            <a:endParaRPr lang="en-US" sz="1200" dirty="0" smtClean="0"/>
          </a:p>
          <a:p>
            <a:r>
              <a:rPr lang="en-US" sz="1200" dirty="0">
                <a:hlinkClick r:id="rId11"/>
              </a:rPr>
              <a:t>http://</a:t>
            </a:r>
            <a:r>
              <a:rPr lang="en-US" sz="1200" dirty="0" smtClean="0">
                <a:hlinkClick r:id="rId11"/>
              </a:rPr>
              <a:t>medical-dictionary.thefreedictionary.com/humoral+immunity</a:t>
            </a:r>
            <a:endParaRPr lang="en-US" sz="1200" dirty="0" smtClean="0"/>
          </a:p>
          <a:p>
            <a:r>
              <a:rPr lang="en-US" sz="1200" dirty="0">
                <a:hlinkClick r:id="rId12"/>
              </a:rPr>
              <a:t>http://</a:t>
            </a:r>
            <a:r>
              <a:rPr lang="en-US" sz="1200" dirty="0" smtClean="0">
                <a:hlinkClick r:id="rId12"/>
              </a:rPr>
              <a:t>users.rcn.com/jkimball.ma.ultranet/BiologyPages/C/CMI.html</a:t>
            </a:r>
            <a:endParaRPr lang="en-US" sz="1200" dirty="0" smtClean="0"/>
          </a:p>
          <a:p>
            <a:r>
              <a:rPr lang="en-US" sz="1200" dirty="0">
                <a:hlinkClick r:id="rId13"/>
              </a:rPr>
              <a:t>http://</a:t>
            </a:r>
            <a:r>
              <a:rPr lang="en-US" sz="1200" dirty="0" smtClean="0">
                <a:hlinkClick r:id="rId13"/>
              </a:rPr>
              <a:t>www.cancer.gov/dictionary?cdrid=467345</a:t>
            </a:r>
            <a:endParaRPr lang="en-US" sz="1200" dirty="0" smtClean="0"/>
          </a:p>
          <a:p>
            <a:r>
              <a:rPr lang="en-US" sz="1200" dirty="0">
                <a:hlinkClick r:id="rId14"/>
              </a:rPr>
              <a:t>http://</a:t>
            </a:r>
            <a:r>
              <a:rPr lang="en-US" sz="1200" dirty="0" smtClean="0">
                <a:hlinkClick r:id="rId14"/>
              </a:rPr>
              <a:t>www.drreddy.com/antibx.html#abxwhat</a:t>
            </a:r>
            <a:endParaRPr lang="en-US" sz="1200" dirty="0" smtClean="0"/>
          </a:p>
          <a:p>
            <a:r>
              <a:rPr lang="en-US" sz="1200" dirty="0">
                <a:hlinkClick r:id="rId15"/>
              </a:rPr>
              <a:t>http://www.medicinenet.com/human_immunodeficiency_virus_hiv_aids/article.htm</a:t>
            </a:r>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a:p>
        </p:txBody>
      </p:sp>
    </p:spTree>
    <p:extLst>
      <p:ext uri="{BB962C8B-B14F-4D97-AF65-F5344CB8AC3E}">
        <p14:creationId xmlns:p14="http://schemas.microsoft.com/office/powerpoint/2010/main" val="130868061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rmAutofit fontScale="90000"/>
          </a:bodyPr>
          <a:lstStyle/>
          <a:p>
            <a:r>
              <a:rPr lang="en-US" dirty="0" smtClean="0"/>
              <a:t>Endocrine system bibliography </a:t>
            </a:r>
            <a:endParaRPr lang="en-US" dirty="0"/>
          </a:p>
        </p:txBody>
      </p:sp>
      <p:sp>
        <p:nvSpPr>
          <p:cNvPr id="3" name="Content Placeholder 2"/>
          <p:cNvSpPr>
            <a:spLocks noGrp="1"/>
          </p:cNvSpPr>
          <p:nvPr>
            <p:ph idx="1"/>
          </p:nvPr>
        </p:nvSpPr>
        <p:spPr/>
        <p:txBody>
          <a:bodyPr>
            <a:normAutofit/>
          </a:bodyPr>
          <a:lstStyle/>
          <a:p>
            <a:r>
              <a:rPr lang="en-US" sz="1400" dirty="0">
                <a:hlinkClick r:id="rId2"/>
              </a:rPr>
              <a:t>http://</a:t>
            </a:r>
            <a:r>
              <a:rPr lang="en-US" sz="1400" dirty="0" smtClean="0">
                <a:hlinkClick r:id="rId2"/>
              </a:rPr>
              <a:t>kidshealth.org/teen/your_body/body_basics/endocrine.html</a:t>
            </a:r>
            <a:endParaRPr lang="en-US" sz="1400" dirty="0" smtClean="0"/>
          </a:p>
          <a:p>
            <a:r>
              <a:rPr lang="en-US" sz="1400" dirty="0">
                <a:hlinkClick r:id="rId3"/>
              </a:rPr>
              <a:t>http://</a:t>
            </a:r>
            <a:r>
              <a:rPr lang="en-US" sz="1400" dirty="0" smtClean="0">
                <a:hlinkClick r:id="rId3"/>
              </a:rPr>
              <a:t>www.nativeremedies.com/articles/endocrine-system-and-homeostasis.html</a:t>
            </a:r>
            <a:endParaRPr lang="en-US" sz="1400" dirty="0" smtClean="0"/>
          </a:p>
          <a:p>
            <a:r>
              <a:rPr lang="en-US" sz="1400" dirty="0">
                <a:hlinkClick r:id="rId4"/>
              </a:rPr>
              <a:t>http://www.diabeticcareservices.com/diabetes-education/types-of-diabetes</a:t>
            </a:r>
            <a:endParaRPr lang="en-US" sz="1400" dirty="0"/>
          </a:p>
        </p:txBody>
      </p:sp>
    </p:spTree>
    <p:extLst>
      <p:ext uri="{BB962C8B-B14F-4D97-AF65-F5344CB8AC3E}">
        <p14:creationId xmlns:p14="http://schemas.microsoft.com/office/powerpoint/2010/main" val="123210354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Skeletal system bibliography </a:t>
            </a:r>
            <a:endParaRPr lang="en-US" dirty="0"/>
          </a:p>
        </p:txBody>
      </p:sp>
      <p:sp>
        <p:nvSpPr>
          <p:cNvPr id="3" name="Content Placeholder 2"/>
          <p:cNvSpPr>
            <a:spLocks noGrp="1"/>
          </p:cNvSpPr>
          <p:nvPr>
            <p:ph idx="1"/>
          </p:nvPr>
        </p:nvSpPr>
        <p:spPr/>
        <p:txBody>
          <a:bodyPr>
            <a:normAutofit/>
          </a:bodyPr>
          <a:lstStyle/>
          <a:p>
            <a:r>
              <a:rPr lang="en-US" sz="1400" dirty="0">
                <a:hlinkClick r:id="rId2"/>
              </a:rPr>
              <a:t>http://</a:t>
            </a:r>
            <a:r>
              <a:rPr lang="en-US" sz="1400" dirty="0" smtClean="0">
                <a:hlinkClick r:id="rId2"/>
              </a:rPr>
              <a:t>www.ivy-rose.co.uk/HumanBody/Skeletal/Skeletal_System.php</a:t>
            </a:r>
            <a:endParaRPr lang="en-US" sz="1400" dirty="0" smtClean="0"/>
          </a:p>
          <a:p>
            <a:r>
              <a:rPr lang="en-US" sz="1400" dirty="0">
                <a:hlinkClick r:id="rId3"/>
              </a:rPr>
              <a:t>http://www.tutorvista.com/content/biology/biology-iv/locomotion-animals/movements.php</a:t>
            </a:r>
            <a:endParaRPr lang="en-US" sz="1400" dirty="0" smtClean="0"/>
          </a:p>
          <a:p>
            <a:r>
              <a:rPr lang="en-US" sz="1400" dirty="0">
                <a:hlinkClick r:id="rId4"/>
              </a:rPr>
              <a:t>http://</a:t>
            </a:r>
            <a:r>
              <a:rPr lang="en-US" sz="1400" dirty="0" smtClean="0">
                <a:hlinkClick r:id="rId4"/>
              </a:rPr>
              <a:t>en.mimi.hu/biology/hydrostatic_skeleton.html</a:t>
            </a:r>
            <a:endParaRPr lang="en-US" sz="1400" dirty="0" smtClean="0"/>
          </a:p>
          <a:p>
            <a:r>
              <a:rPr lang="en-US" sz="1400" dirty="0">
                <a:hlinkClick r:id="rId5"/>
              </a:rPr>
              <a:t>http://</a:t>
            </a:r>
            <a:r>
              <a:rPr lang="en-US" sz="1400" dirty="0" smtClean="0">
                <a:hlinkClick r:id="rId5"/>
              </a:rPr>
              <a:t>www.thefreedictionary.com/exoskeleton</a:t>
            </a:r>
            <a:endParaRPr lang="en-US" sz="1400" dirty="0" smtClean="0"/>
          </a:p>
          <a:p>
            <a:r>
              <a:rPr lang="en-US" sz="1400" dirty="0">
                <a:hlinkClick r:id="rId6"/>
              </a:rPr>
              <a:t>http://</a:t>
            </a:r>
            <a:r>
              <a:rPr lang="en-US" sz="1400" dirty="0" smtClean="0">
                <a:hlinkClick r:id="rId6"/>
              </a:rPr>
              <a:t>en.wikipedia.org/wiki/Bone_spur</a:t>
            </a:r>
            <a:endParaRPr lang="en-US" sz="1400" dirty="0" smtClean="0"/>
          </a:p>
          <a:p>
            <a:r>
              <a:rPr lang="en-US" sz="1400" dirty="0">
                <a:hlinkClick r:id="rId7"/>
              </a:rPr>
              <a:t>http://en.wikipedia.org/wiki/Porotic_hyperostosis</a:t>
            </a:r>
            <a:endParaRPr lang="en-US" sz="1400" dirty="0"/>
          </a:p>
        </p:txBody>
      </p:sp>
    </p:spTree>
    <p:extLst>
      <p:ext uri="{BB962C8B-B14F-4D97-AF65-F5344CB8AC3E}">
        <p14:creationId xmlns:p14="http://schemas.microsoft.com/office/powerpoint/2010/main" val="224586702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rmAutofit fontScale="90000"/>
          </a:bodyPr>
          <a:lstStyle/>
          <a:p>
            <a:r>
              <a:rPr lang="en-US" dirty="0" smtClean="0"/>
              <a:t>Muscular system bibliography </a:t>
            </a:r>
            <a:endParaRPr lang="en-US" dirty="0"/>
          </a:p>
        </p:txBody>
      </p:sp>
      <p:sp>
        <p:nvSpPr>
          <p:cNvPr id="3" name="Content Placeholder 2"/>
          <p:cNvSpPr>
            <a:spLocks noGrp="1"/>
          </p:cNvSpPr>
          <p:nvPr>
            <p:ph idx="1"/>
          </p:nvPr>
        </p:nvSpPr>
        <p:spPr/>
        <p:txBody>
          <a:bodyPr>
            <a:normAutofit/>
          </a:bodyPr>
          <a:lstStyle/>
          <a:p>
            <a:r>
              <a:rPr lang="en-US" sz="1400" dirty="0">
                <a:hlinkClick r:id="rId2"/>
              </a:rPr>
              <a:t>http://www.livestrong.com/article/114706-five-functions-muscular-system</a:t>
            </a:r>
            <a:r>
              <a:rPr lang="en-US" sz="1400" dirty="0" smtClean="0">
                <a:hlinkClick r:id="rId2"/>
              </a:rPr>
              <a:t>/</a:t>
            </a:r>
            <a:endParaRPr lang="en-US" sz="1400" dirty="0" smtClean="0"/>
          </a:p>
          <a:p>
            <a:r>
              <a:rPr lang="en-US" sz="1400" dirty="0">
                <a:hlinkClick r:id="rId3"/>
              </a:rPr>
              <a:t>http://</a:t>
            </a:r>
            <a:r>
              <a:rPr lang="en-US" sz="1400" dirty="0" smtClean="0">
                <a:hlinkClick r:id="rId3"/>
              </a:rPr>
              <a:t>www.medterms.com/script/main/art.asp?articlekey=5502</a:t>
            </a:r>
            <a:endParaRPr lang="en-US" sz="1400" dirty="0" smtClean="0"/>
          </a:p>
          <a:p>
            <a:r>
              <a:rPr lang="en-US" sz="1400" dirty="0">
                <a:hlinkClick r:id="rId4"/>
              </a:rPr>
              <a:t>http://</a:t>
            </a:r>
            <a:r>
              <a:rPr lang="en-US" sz="1400" dirty="0" smtClean="0">
                <a:hlinkClick r:id="rId4"/>
              </a:rPr>
              <a:t>medical-dictionary.thefreedictionary.com/cardiac+muscle</a:t>
            </a:r>
            <a:endParaRPr lang="en-US" sz="1400" dirty="0" smtClean="0"/>
          </a:p>
          <a:p>
            <a:r>
              <a:rPr lang="en-US" sz="1400" dirty="0">
                <a:hlinkClick r:id="rId5"/>
              </a:rPr>
              <a:t>http://</a:t>
            </a:r>
            <a:r>
              <a:rPr lang="en-US" sz="1400" dirty="0" smtClean="0">
                <a:hlinkClick r:id="rId5"/>
              </a:rPr>
              <a:t>163.16.28.248/bio/activelearner/38/ch38c1.html</a:t>
            </a:r>
            <a:endParaRPr lang="en-US" sz="1400" dirty="0" smtClean="0"/>
          </a:p>
          <a:p>
            <a:r>
              <a:rPr lang="en-US" sz="1400" dirty="0">
                <a:hlinkClick r:id="rId6"/>
              </a:rPr>
              <a:t>http://</a:t>
            </a:r>
            <a:r>
              <a:rPr lang="en-US" sz="1400" dirty="0" smtClean="0">
                <a:hlinkClick r:id="rId6"/>
              </a:rPr>
              <a:t>www.mdausa.org/disease/40list.html</a:t>
            </a:r>
            <a:endParaRPr lang="en-US" sz="1400" dirty="0" smtClean="0"/>
          </a:p>
          <a:p>
            <a:r>
              <a:rPr lang="en-US" sz="1400" dirty="0">
                <a:hlinkClick r:id="rId7"/>
              </a:rPr>
              <a:t>http://www.angelfire.com/in2/mandy2/</a:t>
            </a:r>
            <a:endParaRPr lang="en-US" sz="1400" dirty="0"/>
          </a:p>
        </p:txBody>
      </p:sp>
    </p:spTree>
    <p:extLst>
      <p:ext uri="{BB962C8B-B14F-4D97-AF65-F5344CB8AC3E}">
        <p14:creationId xmlns:p14="http://schemas.microsoft.com/office/powerpoint/2010/main" val="108270149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Senses system bibliography </a:t>
            </a:r>
            <a:endParaRPr lang="en-US" dirty="0"/>
          </a:p>
        </p:txBody>
      </p:sp>
      <p:sp>
        <p:nvSpPr>
          <p:cNvPr id="3" name="Content Placeholder 2"/>
          <p:cNvSpPr>
            <a:spLocks noGrp="1"/>
          </p:cNvSpPr>
          <p:nvPr>
            <p:ph idx="1"/>
          </p:nvPr>
        </p:nvSpPr>
        <p:spPr/>
        <p:txBody>
          <a:bodyPr>
            <a:normAutofit/>
          </a:bodyPr>
          <a:lstStyle/>
          <a:p>
            <a:r>
              <a:rPr lang="en-US" sz="1400" dirty="0">
                <a:hlinkClick r:id="rId2"/>
              </a:rPr>
              <a:t>http://</a:t>
            </a:r>
            <a:r>
              <a:rPr lang="en-US" sz="1400" dirty="0" smtClean="0">
                <a:hlinkClick r:id="rId2"/>
              </a:rPr>
              <a:t>users.rcn.com/jkimball.ma.ultranet/BiologyPages/M/Mechanoreceptors.html</a:t>
            </a:r>
            <a:endParaRPr lang="en-US" sz="1400" dirty="0" smtClean="0"/>
          </a:p>
          <a:p>
            <a:r>
              <a:rPr lang="en-US" sz="1400" dirty="0">
                <a:hlinkClick r:id="rId3"/>
              </a:rPr>
              <a:t>http://</a:t>
            </a:r>
            <a:r>
              <a:rPr lang="en-US" sz="1400" dirty="0" smtClean="0">
                <a:hlinkClick r:id="rId3"/>
              </a:rPr>
              <a:t>www.newworldencyclopedia.org/entry/Thermoreception</a:t>
            </a:r>
            <a:endParaRPr lang="en-US" sz="1400" dirty="0" smtClean="0"/>
          </a:p>
          <a:p>
            <a:r>
              <a:rPr lang="en-US" sz="1400" dirty="0">
                <a:hlinkClick r:id="rId4"/>
              </a:rPr>
              <a:t>http://</a:t>
            </a:r>
            <a:r>
              <a:rPr lang="en-US" sz="1400" dirty="0" smtClean="0">
                <a:hlinkClick r:id="rId4"/>
              </a:rPr>
              <a:t>www.britannica.com/EBchecked/topic/109023/chemoreception</a:t>
            </a:r>
            <a:endParaRPr lang="en-US" sz="1400" dirty="0" smtClean="0"/>
          </a:p>
          <a:p>
            <a:r>
              <a:rPr lang="en-US" sz="1400" dirty="0">
                <a:hlinkClick r:id="rId5"/>
              </a:rPr>
              <a:t>http://en.wikipedia.org/wiki/Sensation_(psychology)#</a:t>
            </a:r>
            <a:r>
              <a:rPr lang="en-US" sz="1400" dirty="0" smtClean="0">
                <a:hlinkClick r:id="rId5"/>
              </a:rPr>
              <a:t>Photoreceptors</a:t>
            </a:r>
            <a:endParaRPr lang="en-US" sz="1400" dirty="0" smtClean="0"/>
          </a:p>
          <a:p>
            <a:r>
              <a:rPr lang="en-US" sz="1400" dirty="0">
                <a:hlinkClick r:id="rId6"/>
              </a:rPr>
              <a:t>http://</a:t>
            </a:r>
            <a:r>
              <a:rPr lang="en-US" sz="1400" dirty="0" smtClean="0">
                <a:hlinkClick r:id="rId6"/>
              </a:rPr>
              <a:t>medical-dictionary.thefreedictionary.com/nociceptor</a:t>
            </a:r>
            <a:endParaRPr lang="en-US" sz="1400" dirty="0" smtClean="0"/>
          </a:p>
          <a:p>
            <a:r>
              <a:rPr lang="en-US" sz="1400" dirty="0">
                <a:hlinkClick r:id="rId7"/>
              </a:rPr>
              <a:t>http://</a:t>
            </a:r>
            <a:r>
              <a:rPr lang="en-US" sz="1400" dirty="0" smtClean="0">
                <a:hlinkClick r:id="rId7"/>
              </a:rPr>
              <a:t>www.britannica.com/EBchecked/topic/501725/rhodopsin</a:t>
            </a:r>
            <a:endParaRPr lang="en-US" sz="1400" dirty="0" smtClean="0"/>
          </a:p>
          <a:p>
            <a:r>
              <a:rPr lang="en-US" sz="1400" dirty="0">
                <a:hlinkClick r:id="rId8"/>
              </a:rPr>
              <a:t>http://</a:t>
            </a:r>
            <a:r>
              <a:rPr lang="en-US" sz="1400" dirty="0" smtClean="0">
                <a:hlinkClick r:id="rId8"/>
              </a:rPr>
              <a:t>www.sysbio.org/sysbio/cellsignaling.stm</a:t>
            </a:r>
            <a:endParaRPr lang="en-US" sz="1400" dirty="0" smtClean="0"/>
          </a:p>
          <a:p>
            <a:endParaRPr lang="en-US" sz="1400" dirty="0"/>
          </a:p>
        </p:txBody>
      </p:sp>
    </p:spTree>
    <p:extLst>
      <p:ext uri="{BB962C8B-B14F-4D97-AF65-F5344CB8AC3E}">
        <p14:creationId xmlns:p14="http://schemas.microsoft.com/office/powerpoint/2010/main" val="351118243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685800"/>
          </a:xfrm>
        </p:spPr>
        <p:txBody>
          <a:bodyPr>
            <a:normAutofit fontScale="90000"/>
          </a:bodyPr>
          <a:lstStyle/>
          <a:p>
            <a:r>
              <a:rPr lang="en-US" dirty="0" smtClean="0"/>
              <a:t>Reproductive system bibliography </a:t>
            </a:r>
            <a:endParaRPr lang="en-US" dirty="0"/>
          </a:p>
        </p:txBody>
      </p:sp>
      <p:sp>
        <p:nvSpPr>
          <p:cNvPr id="3" name="Content Placeholder 2"/>
          <p:cNvSpPr>
            <a:spLocks noGrp="1"/>
          </p:cNvSpPr>
          <p:nvPr>
            <p:ph idx="1"/>
          </p:nvPr>
        </p:nvSpPr>
        <p:spPr/>
        <p:txBody>
          <a:bodyPr>
            <a:normAutofit fontScale="92500" lnSpcReduction="10000"/>
          </a:bodyPr>
          <a:lstStyle/>
          <a:p>
            <a:r>
              <a:rPr lang="en-US" sz="1100" dirty="0">
                <a:hlinkClick r:id="rId2"/>
              </a:rPr>
              <a:t>http://www.livestrong.com/article/37137-reproductive-system-functions</a:t>
            </a:r>
            <a:r>
              <a:rPr lang="en-US" sz="1100" dirty="0" smtClean="0">
                <a:hlinkClick r:id="rId2"/>
              </a:rPr>
              <a:t>/</a:t>
            </a:r>
            <a:endParaRPr lang="en-US" sz="1100" dirty="0" smtClean="0"/>
          </a:p>
          <a:p>
            <a:r>
              <a:rPr lang="en-US" sz="1100" dirty="0">
                <a:hlinkClick r:id="rId3"/>
              </a:rPr>
              <a:t>http://</a:t>
            </a:r>
            <a:r>
              <a:rPr lang="en-US" sz="1100" dirty="0" smtClean="0">
                <a:hlinkClick r:id="rId3"/>
              </a:rPr>
              <a:t>www.buzzle.com/articles/organisms-that-reproduce-asexually.html</a:t>
            </a:r>
            <a:endParaRPr lang="en-US" sz="1100" dirty="0" smtClean="0"/>
          </a:p>
          <a:p>
            <a:r>
              <a:rPr lang="en-US" sz="1100" dirty="0">
                <a:hlinkClick r:id="rId4"/>
              </a:rPr>
              <a:t>http://</a:t>
            </a:r>
            <a:r>
              <a:rPr lang="en-US" sz="1100" dirty="0" smtClean="0">
                <a:hlinkClick r:id="rId4"/>
              </a:rPr>
              <a:t>users.rcn.com/jkimball.ma.ultranet/BiologyPages/S/Sexual_Reproduction.html</a:t>
            </a:r>
            <a:endParaRPr lang="en-US" sz="1100" dirty="0" smtClean="0"/>
          </a:p>
          <a:p>
            <a:r>
              <a:rPr lang="en-US" sz="1100" dirty="0">
                <a:hlinkClick r:id="rId5"/>
              </a:rPr>
              <a:t>http://www.rci.rutgers.edu/~</a:t>
            </a:r>
            <a:r>
              <a:rPr lang="en-US" sz="1100" dirty="0" smtClean="0">
                <a:hlinkClick r:id="rId5"/>
              </a:rPr>
              <a:t>uzwiak/HumanSexuality/HSSpringLect3.html</a:t>
            </a:r>
            <a:endParaRPr lang="en-US" sz="1100" dirty="0" smtClean="0"/>
          </a:p>
          <a:p>
            <a:r>
              <a:rPr lang="en-US" sz="1100" dirty="0">
                <a:hlinkClick r:id="rId6"/>
              </a:rPr>
              <a:t>www.strathmorehighschool.com</a:t>
            </a:r>
            <a:r>
              <a:rPr lang="en-US" sz="1100" dirty="0" smtClean="0">
                <a:hlinkClick r:id="rId6"/>
              </a:rPr>
              <a:t>/.../</a:t>
            </a:r>
            <a:r>
              <a:rPr lang="en-US" sz="1100" dirty="0" smtClean="0"/>
              <a:t>...</a:t>
            </a:r>
          </a:p>
          <a:p>
            <a:r>
              <a:rPr lang="en-US" sz="1100" dirty="0">
                <a:hlinkClick r:id="rId7"/>
              </a:rPr>
              <a:t>http://</a:t>
            </a:r>
            <a:r>
              <a:rPr lang="en-US" sz="1100" dirty="0" smtClean="0">
                <a:hlinkClick r:id="rId7"/>
              </a:rPr>
              <a:t>www.britannica.com/EBchecked/topic/375300/menstruation/75986/Hormonal-control-of-menstrual-cycle</a:t>
            </a:r>
            <a:endParaRPr lang="en-US" sz="1100" dirty="0" smtClean="0"/>
          </a:p>
          <a:p>
            <a:r>
              <a:rPr lang="en-US" sz="1100" dirty="0">
                <a:hlinkClick r:id="rId8"/>
              </a:rPr>
              <a:t>http://</a:t>
            </a:r>
            <a:r>
              <a:rPr lang="en-US" sz="1100" dirty="0" smtClean="0">
                <a:hlinkClick r:id="rId8"/>
              </a:rPr>
              <a:t>humupd.oxfordjournals.org/content/12/5/557.full</a:t>
            </a:r>
            <a:endParaRPr lang="en-US" sz="1100" dirty="0" smtClean="0"/>
          </a:p>
          <a:p>
            <a:r>
              <a:rPr lang="en-US" sz="1100" dirty="0">
                <a:hlinkClick r:id="rId9"/>
              </a:rPr>
              <a:t>http://en.wikipedia.org/wiki/Estrous_cycle</a:t>
            </a:r>
            <a:endParaRPr lang="en-US" sz="1100" dirty="0" smtClean="0"/>
          </a:p>
          <a:p>
            <a:r>
              <a:rPr lang="en-US" sz="1400" dirty="0">
                <a:hlinkClick r:id="rId10"/>
              </a:rPr>
              <a:t>http://</a:t>
            </a:r>
            <a:r>
              <a:rPr lang="en-US" sz="1400" dirty="0" smtClean="0">
                <a:hlinkClick r:id="rId10"/>
              </a:rPr>
              <a:t>medical-dictionary.thefreedictionary.com/organogenesis</a:t>
            </a:r>
            <a:endParaRPr lang="en-US" sz="1400" dirty="0" smtClean="0"/>
          </a:p>
          <a:p>
            <a:r>
              <a:rPr lang="en-US" sz="1400" dirty="0">
                <a:hlinkClick r:id="rId11"/>
              </a:rPr>
              <a:t>http://</a:t>
            </a:r>
            <a:r>
              <a:rPr lang="en-US" sz="1400" dirty="0" smtClean="0">
                <a:hlinkClick r:id="rId11"/>
              </a:rPr>
              <a:t>medical-dictionary.thefreedictionary.com</a:t>
            </a:r>
            <a:endParaRPr lang="en-US" sz="1400" dirty="0" smtClean="0"/>
          </a:p>
          <a:p>
            <a:r>
              <a:rPr lang="en-US" sz="1400" dirty="0">
                <a:hlinkClick r:id="rId12"/>
              </a:rPr>
              <a:t>http://</a:t>
            </a:r>
            <a:r>
              <a:rPr lang="en-US" sz="1400" dirty="0" smtClean="0">
                <a:hlinkClick r:id="rId12"/>
              </a:rPr>
              <a:t>www.luc.edu/faculty/wwasser/dev/layer.htm</a:t>
            </a:r>
            <a:endParaRPr lang="en-US" sz="1400" dirty="0" smtClean="0"/>
          </a:p>
          <a:p>
            <a:endParaRPr lang="en-US" sz="1400" dirty="0" smtClean="0"/>
          </a:p>
          <a:p>
            <a:endParaRPr lang="en-US" sz="1400" dirty="0" smtClean="0"/>
          </a:p>
          <a:p>
            <a:endParaRPr lang="en-US" sz="1400" dirty="0" smtClean="0"/>
          </a:p>
          <a:p>
            <a:endParaRPr lang="en-US" sz="1400" dirty="0"/>
          </a:p>
        </p:txBody>
      </p:sp>
    </p:spTree>
    <p:extLst>
      <p:ext uri="{BB962C8B-B14F-4D97-AF65-F5344CB8AC3E}">
        <p14:creationId xmlns:p14="http://schemas.microsoft.com/office/powerpoint/2010/main" val="26627762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1438</TotalTime>
  <Words>3040</Words>
  <Application>Microsoft Office PowerPoint</Application>
  <PresentationFormat>On-screen Show (4:3)</PresentationFormat>
  <Paragraphs>453</Paragraphs>
  <Slides>100</Slides>
  <Notes>0</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Couture</vt:lpstr>
      <vt:lpstr>Human Body Systems </vt:lpstr>
      <vt:lpstr>Body Systems </vt:lpstr>
      <vt:lpstr>Digestive System</vt:lpstr>
      <vt:lpstr>Organs of the Digestive System</vt:lpstr>
      <vt:lpstr>Mouth and Esophagus</vt:lpstr>
      <vt:lpstr>Stomach</vt:lpstr>
      <vt:lpstr>Liver and Gallbladder</vt:lpstr>
      <vt:lpstr>Pancreas </vt:lpstr>
      <vt:lpstr>Small Intestine</vt:lpstr>
      <vt:lpstr>Large Intestine</vt:lpstr>
      <vt:lpstr>Alimentary vs. Accessory Organs </vt:lpstr>
      <vt:lpstr>Disease of the Digestive System </vt:lpstr>
      <vt:lpstr>Celiac Disease </vt:lpstr>
      <vt:lpstr>Barrett’s Esophagus</vt:lpstr>
      <vt:lpstr>Circulatory system</vt:lpstr>
      <vt:lpstr>Structure and  Function of Blood Vessels  </vt:lpstr>
      <vt:lpstr>The Movement of Blood</vt:lpstr>
      <vt:lpstr>What Blood is Made of</vt:lpstr>
      <vt:lpstr>Erythrocytes (Red Blood Cells)</vt:lpstr>
      <vt:lpstr>Open vs. Closed Systems</vt:lpstr>
      <vt:lpstr>Fish and Amphibian Circulation </vt:lpstr>
      <vt:lpstr>Reptile and Mammal Circulation</vt:lpstr>
      <vt:lpstr>Circulatory Disorders</vt:lpstr>
      <vt:lpstr>Atherosclerosis</vt:lpstr>
      <vt:lpstr>Aneurysm</vt:lpstr>
      <vt:lpstr>Respiratory System</vt:lpstr>
      <vt:lpstr>Alveoli </vt:lpstr>
      <vt:lpstr>Carbon Dioxide Transport</vt:lpstr>
      <vt:lpstr>Oxygen Transport</vt:lpstr>
      <vt:lpstr>Oxygen from air to hemoglobin</vt:lpstr>
      <vt:lpstr>Inhalation</vt:lpstr>
      <vt:lpstr>exhalation</vt:lpstr>
      <vt:lpstr>Lung cancer</vt:lpstr>
      <vt:lpstr>asthma</vt:lpstr>
      <vt:lpstr>Excretory system</vt:lpstr>
      <vt:lpstr>Nitrogenous wastes</vt:lpstr>
      <vt:lpstr>Nephron</vt:lpstr>
      <vt:lpstr>Bowman’s capsule</vt:lpstr>
      <vt:lpstr>Juxtamedullary nephron</vt:lpstr>
      <vt:lpstr>Excretory process</vt:lpstr>
      <vt:lpstr>Kidney infection</vt:lpstr>
      <vt:lpstr>Kidney stones</vt:lpstr>
      <vt:lpstr>Immune system</vt:lpstr>
      <vt:lpstr>Major immune organs</vt:lpstr>
      <vt:lpstr>Pathogens and Antigen</vt:lpstr>
      <vt:lpstr>antibodies </vt:lpstr>
      <vt:lpstr>Innate vs. acquired </vt:lpstr>
      <vt:lpstr>Active vs. passive</vt:lpstr>
      <vt:lpstr>Humoral vs. cell-mediated </vt:lpstr>
      <vt:lpstr>B vs. t lymphocytes </vt:lpstr>
      <vt:lpstr>Antibiotics</vt:lpstr>
      <vt:lpstr>Aids</vt:lpstr>
      <vt:lpstr>allergies</vt:lpstr>
      <vt:lpstr>Endocrine system</vt:lpstr>
      <vt:lpstr>Homeostasis</vt:lpstr>
      <vt:lpstr>Negative feedback</vt:lpstr>
      <vt:lpstr>Diabetes I vs. II</vt:lpstr>
      <vt:lpstr>Acromegaly</vt:lpstr>
      <vt:lpstr>Skeletal system </vt:lpstr>
      <vt:lpstr>Movement </vt:lpstr>
      <vt:lpstr>Types of skeletons</vt:lpstr>
      <vt:lpstr>Osteophytes</vt:lpstr>
      <vt:lpstr>Porotic hyperostosis</vt:lpstr>
      <vt:lpstr>Muscular system</vt:lpstr>
      <vt:lpstr>Types of muscle</vt:lpstr>
      <vt:lpstr>Sliding filament model</vt:lpstr>
      <vt:lpstr>CA and cross-bridges</vt:lpstr>
      <vt:lpstr>Duchenne Muscular Dystrophy</vt:lpstr>
      <vt:lpstr>polymyositis</vt:lpstr>
      <vt:lpstr>Senses system </vt:lpstr>
      <vt:lpstr>Mechanoreceptors</vt:lpstr>
      <vt:lpstr>thermoeceptors</vt:lpstr>
      <vt:lpstr>chemoreceptors</vt:lpstr>
      <vt:lpstr>photoreceptors</vt:lpstr>
      <vt:lpstr>Pain receptors </vt:lpstr>
      <vt:lpstr>rhodopsin</vt:lpstr>
      <vt:lpstr>Cell signaling </vt:lpstr>
      <vt:lpstr>Reproductive system and development </vt:lpstr>
      <vt:lpstr>Sexual vs. asexual</vt:lpstr>
      <vt:lpstr>Spermatogenesis </vt:lpstr>
      <vt:lpstr>oogenesis</vt:lpstr>
      <vt:lpstr>Menstrual vs. estrous cycle</vt:lpstr>
      <vt:lpstr>Gastrulation </vt:lpstr>
      <vt:lpstr>Germ layers</vt:lpstr>
      <vt:lpstr>Nervous system </vt:lpstr>
      <vt:lpstr>Cns and pns</vt:lpstr>
      <vt:lpstr>Nerve impulse</vt:lpstr>
      <vt:lpstr>neurotransmitters</vt:lpstr>
      <vt:lpstr>influences</vt:lpstr>
      <vt:lpstr>Bibliography Digestive System </vt:lpstr>
      <vt:lpstr>Bibliography Circulatory System</vt:lpstr>
      <vt:lpstr>Respiratory System Bibliography </vt:lpstr>
      <vt:lpstr>Excretory system bibliography</vt:lpstr>
      <vt:lpstr>Immune system bibliography</vt:lpstr>
      <vt:lpstr>Endocrine system bibliography </vt:lpstr>
      <vt:lpstr>Skeletal system bibliography </vt:lpstr>
      <vt:lpstr>Muscular system bibliography </vt:lpstr>
      <vt:lpstr>Senses system bibliography </vt:lpstr>
      <vt:lpstr>Reproductive system bibliography </vt:lpstr>
      <vt:lpstr>Nervous system bibliography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Body Systems</dc:title>
  <dc:creator>anderson</dc:creator>
  <cp:lastModifiedBy>Kelly Riedell</cp:lastModifiedBy>
  <cp:revision>99</cp:revision>
  <dcterms:created xsi:type="dcterms:W3CDTF">2012-02-23T23:30:17Z</dcterms:created>
  <dcterms:modified xsi:type="dcterms:W3CDTF">2012-04-30T16:51:16Z</dcterms:modified>
</cp:coreProperties>
</file>