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351-A078-47E2-A1B4-53BF930D0853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78ED-EED9-426A-9028-52722230A0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351-A078-47E2-A1B4-53BF930D0853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78ED-EED9-426A-9028-52722230A0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351-A078-47E2-A1B4-53BF930D0853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78ED-EED9-426A-9028-52722230A0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351-A078-47E2-A1B4-53BF930D0853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78ED-EED9-426A-9028-52722230A0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351-A078-47E2-A1B4-53BF930D0853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78ED-EED9-426A-9028-52722230A0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351-A078-47E2-A1B4-53BF930D0853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78ED-EED9-426A-9028-52722230A0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351-A078-47E2-A1B4-53BF930D0853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78ED-EED9-426A-9028-52722230A0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351-A078-47E2-A1B4-53BF930D0853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78ED-EED9-426A-9028-52722230A0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351-A078-47E2-A1B4-53BF930D0853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78ED-EED9-426A-9028-52722230A0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351-A078-47E2-A1B4-53BF930D0853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78ED-EED9-426A-9028-52722230A0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E351-A078-47E2-A1B4-53BF930D0853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78ED-EED9-426A-9028-52722230A0D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BE351-A078-47E2-A1B4-53BF930D0853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178ED-EED9-426A-9028-52722230A0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949575"/>
            <a:ext cx="7117180" cy="1470025"/>
          </a:xfrm>
        </p:spPr>
        <p:txBody>
          <a:bodyPr/>
          <a:lstStyle/>
          <a:p>
            <a:pPr algn="ctr"/>
            <a:r>
              <a:rPr lang="en-US" sz="8000" dirty="0" smtClean="0"/>
              <a:t>Human Body Systems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6020" y="4495800"/>
            <a:ext cx="7117180" cy="861420"/>
          </a:xfrm>
        </p:spPr>
        <p:txBody>
          <a:bodyPr/>
          <a:lstStyle/>
          <a:p>
            <a:r>
              <a:rPr lang="en-US" dirty="0" smtClean="0"/>
              <a:t>By Marie Gengler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Nervous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Multiple Sclerosis</a:t>
            </a:r>
          </a:p>
          <a:p>
            <a:pPr lvl="1"/>
            <a:r>
              <a:rPr lang="en-US" sz="2000" dirty="0" smtClean="0"/>
              <a:t>Multiple Sclerosis is an autoimmune disease that effects the brain and spinal cord.</a:t>
            </a:r>
          </a:p>
          <a:p>
            <a:pPr lvl="1"/>
            <a:r>
              <a:rPr lang="en-US" sz="2000" dirty="0" smtClean="0"/>
              <a:t>Symptoms include fever, numbness, loss of balance, and loss of muscle functioning.</a:t>
            </a:r>
          </a:p>
          <a:p>
            <a:pPr lvl="1"/>
            <a:r>
              <a:rPr lang="en-US" sz="2000" dirty="0" smtClean="0"/>
              <a:t>It is more common in woman between the ages of twenty and forty.</a:t>
            </a:r>
          </a:p>
          <a:p>
            <a:pPr lvl="1"/>
            <a:r>
              <a:rPr lang="en-US" sz="2000" dirty="0" smtClean="0"/>
              <a:t>It is treated with medications, but it can not be cured.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482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Muscular System</a:t>
            </a:r>
            <a:endParaRPr lang="en-US" sz="9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7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Muscular System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92099"/>
            <a:ext cx="8153400" cy="40513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function of the muscular system is to move the body, produce heat, and aid in digestion.</a:t>
            </a:r>
          </a:p>
          <a:p>
            <a:r>
              <a:rPr lang="en-US" sz="2400" dirty="0" smtClean="0"/>
              <a:t>Three types of muscle tissue are smooth, skeletal, and cardiac.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recat2\Pictures\2012-02-24 HA ()\IMG_0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8" b="27512"/>
          <a:stretch/>
        </p:blipFill>
        <p:spPr bwMode="auto">
          <a:xfrm>
            <a:off x="609600" y="3290631"/>
            <a:ext cx="7848600" cy="333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1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Muscular System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809749"/>
            <a:ext cx="5257799" cy="4051302"/>
          </a:xfrm>
        </p:spPr>
        <p:txBody>
          <a:bodyPr>
            <a:normAutofit/>
          </a:bodyPr>
          <a:lstStyle/>
          <a:p>
            <a:r>
              <a:rPr lang="en-US" dirty="0" smtClean="0"/>
              <a:t>Motor neurons release acetylcholine which then binds to receptors. </a:t>
            </a:r>
          </a:p>
          <a:p>
            <a:r>
              <a:rPr lang="en-US" dirty="0" smtClean="0"/>
              <a:t>Through action potential calcium ions from the sarcoplasmic reticulum to bind troponin causing it to change shape, exposing the active site. </a:t>
            </a:r>
          </a:p>
          <a:p>
            <a:r>
              <a:rPr lang="en-US" dirty="0" smtClean="0"/>
              <a:t>Myosin catalyzes ATP into ADP + P causing myosin head to bind forming a cross bridge. </a:t>
            </a:r>
          </a:p>
          <a:p>
            <a:r>
              <a:rPr lang="en-US" dirty="0" smtClean="0"/>
              <a:t>The myosin head then releases ADP+P causing cross bridges to flex. The muscle then contracts.</a:t>
            </a:r>
            <a:endParaRPr lang="en-US" dirty="0"/>
          </a:p>
        </p:txBody>
      </p:sp>
      <p:pic>
        <p:nvPicPr>
          <p:cNvPr id="8194" name="Picture 2" descr="C:\Users\recat2\Pictures\2012-02-24 HA ()\IMG_01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9" t="3203"/>
          <a:stretch/>
        </p:blipFill>
        <p:spPr bwMode="auto">
          <a:xfrm rot="10800000">
            <a:off x="110568" y="2127253"/>
            <a:ext cx="3547032" cy="366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2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Muscular System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Muscular </a:t>
            </a:r>
            <a:r>
              <a:rPr lang="en-US" sz="4000" dirty="0" smtClean="0"/>
              <a:t>Dystrophy</a:t>
            </a:r>
          </a:p>
          <a:p>
            <a:pPr lvl="1"/>
            <a:r>
              <a:rPr lang="en-US" sz="2000" dirty="0"/>
              <a:t>Muscular </a:t>
            </a:r>
            <a:r>
              <a:rPr lang="en-US" sz="2000" dirty="0" smtClean="0"/>
              <a:t>Dystrophy is the loss of muscle tissue making it susceptible to damage.</a:t>
            </a:r>
          </a:p>
          <a:p>
            <a:pPr lvl="1"/>
            <a:r>
              <a:rPr lang="en-US" sz="2000" dirty="0" smtClean="0"/>
              <a:t>Symptoms are muscle weakness and mental retardation.</a:t>
            </a:r>
          </a:p>
          <a:p>
            <a:pPr lvl="1"/>
            <a:r>
              <a:rPr lang="en-US" sz="2000" dirty="0" smtClean="0"/>
              <a:t>Most severe forms happen in early childhood.</a:t>
            </a:r>
          </a:p>
          <a:p>
            <a:pPr lvl="1"/>
            <a:r>
              <a:rPr lang="en-US" sz="2000" dirty="0" smtClean="0"/>
              <a:t>Treatments include </a:t>
            </a:r>
            <a:r>
              <a:rPr lang="en-US" sz="2000" dirty="0"/>
              <a:t>physical therapy and </a:t>
            </a:r>
            <a:r>
              <a:rPr lang="en-US" sz="2000" dirty="0" smtClean="0"/>
              <a:t>Corticosteroids, there is no cure.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697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Muscular System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Myasthenia </a:t>
            </a:r>
            <a:r>
              <a:rPr lang="en-US" sz="3600" dirty="0" smtClean="0"/>
              <a:t>Gravis</a:t>
            </a:r>
          </a:p>
          <a:p>
            <a:pPr lvl="1"/>
            <a:r>
              <a:rPr lang="en-US" sz="2000" dirty="0"/>
              <a:t>Myasthenia gravis is a neuromuscular </a:t>
            </a:r>
            <a:r>
              <a:rPr lang="en-US" sz="2000" dirty="0" smtClean="0"/>
              <a:t>disorder.</a:t>
            </a:r>
          </a:p>
          <a:p>
            <a:pPr lvl="1"/>
            <a:r>
              <a:rPr lang="en-US" sz="2000" dirty="0" smtClean="0"/>
              <a:t>Symptoms include any weakness in the skeletal muscles.</a:t>
            </a:r>
          </a:p>
          <a:p>
            <a:pPr lvl="1"/>
            <a:r>
              <a:rPr lang="en-US" sz="2000" dirty="0" smtClean="0"/>
              <a:t>It occurs more often in young women and older men.</a:t>
            </a:r>
          </a:p>
          <a:p>
            <a:pPr lvl="1"/>
            <a:r>
              <a:rPr lang="en-US" sz="2000" dirty="0" smtClean="0"/>
              <a:t>Treatments for it include lifestyle changes and medications.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309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Skeletal System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2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Skeletal System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09749"/>
            <a:ext cx="3947319" cy="4051301"/>
          </a:xfrm>
        </p:spPr>
        <p:txBody>
          <a:bodyPr/>
          <a:lstStyle/>
          <a:p>
            <a:r>
              <a:rPr lang="en-US" dirty="0" smtClean="0"/>
              <a:t>The function of the skeletal system is to support and protect organs.</a:t>
            </a:r>
          </a:p>
          <a:p>
            <a:r>
              <a:rPr lang="en-US" dirty="0" smtClean="0"/>
              <a:t>Bones are the framework.</a:t>
            </a:r>
          </a:p>
          <a:p>
            <a:r>
              <a:rPr lang="en-US" dirty="0" smtClean="0"/>
              <a:t>Ligaments restrict to stop dislocation.</a:t>
            </a:r>
          </a:p>
          <a:p>
            <a:r>
              <a:rPr lang="en-US" dirty="0" smtClean="0"/>
              <a:t>Muscles move the bones during movements of the body.</a:t>
            </a:r>
          </a:p>
          <a:p>
            <a:r>
              <a:rPr lang="en-US" dirty="0" smtClean="0"/>
              <a:t>Tendons connect muscle to bone, moving the bones.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recat2\Pictures\2012-02-24 HA ()\IMG_01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16198" b="5419"/>
          <a:stretch/>
        </p:blipFill>
        <p:spPr bwMode="auto">
          <a:xfrm rot="5400000">
            <a:off x="3656028" y="2516172"/>
            <a:ext cx="5322093" cy="318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79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Skeletal System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1809749"/>
            <a:ext cx="4175919" cy="4051302"/>
          </a:xfrm>
        </p:spPr>
        <p:txBody>
          <a:bodyPr>
            <a:normAutofit/>
          </a:bodyPr>
          <a:lstStyle/>
          <a:p>
            <a:r>
              <a:rPr lang="en-US" dirty="0" smtClean="0"/>
              <a:t>Animal skeletal systems protect the animals tissues and aid in movement.</a:t>
            </a:r>
          </a:p>
          <a:p>
            <a:r>
              <a:rPr lang="en-US" dirty="0" smtClean="0"/>
              <a:t>There are three different kinds.</a:t>
            </a:r>
          </a:p>
          <a:p>
            <a:r>
              <a:rPr lang="en-US" dirty="0" smtClean="0"/>
              <a:t>Hydrostatic skeletons have fluid filled chambers, jellyfish.</a:t>
            </a:r>
          </a:p>
          <a:p>
            <a:r>
              <a:rPr lang="en-US" dirty="0" smtClean="0"/>
              <a:t>The exoskeleton is a hard outside, spiders.</a:t>
            </a:r>
          </a:p>
          <a:p>
            <a:r>
              <a:rPr lang="en-US" dirty="0" smtClean="0"/>
              <a:t>The endoskeleton is an internal skeleton, humans.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2524"/>
            <a:ext cx="3895725" cy="505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35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Skeletal System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Osteoporosis</a:t>
            </a:r>
          </a:p>
          <a:p>
            <a:pPr lvl="1"/>
            <a:r>
              <a:rPr lang="en-US" sz="2000" dirty="0" smtClean="0"/>
              <a:t>Osteoporosis is the loss of bone tissue over time.</a:t>
            </a:r>
          </a:p>
          <a:p>
            <a:pPr lvl="1"/>
            <a:r>
              <a:rPr lang="en-US" sz="2000" dirty="0" smtClean="0"/>
              <a:t>Symptoms include back pain, stooped posture, and bone pain.</a:t>
            </a:r>
          </a:p>
          <a:p>
            <a:pPr lvl="1"/>
            <a:r>
              <a:rPr lang="en-US" sz="2000" dirty="0" smtClean="0"/>
              <a:t>Over the age of fifty, one in every five women has it.</a:t>
            </a:r>
          </a:p>
          <a:p>
            <a:pPr lvl="1"/>
            <a:r>
              <a:rPr lang="en-US" sz="2000" dirty="0" smtClean="0"/>
              <a:t>Treatments include life style changes, drinking milk at a young age and medications.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16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5724"/>
            <a:ext cx="7848600" cy="924475"/>
          </a:xfrm>
        </p:spPr>
        <p:txBody>
          <a:bodyPr/>
          <a:lstStyle/>
          <a:p>
            <a:r>
              <a:rPr lang="en-US" sz="6600" dirty="0" smtClean="0"/>
              <a:t>Table of Contents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Nervous System</a:t>
            </a:r>
            <a:endParaRPr lang="en-US" sz="3600" dirty="0"/>
          </a:p>
          <a:p>
            <a:r>
              <a:rPr lang="en-US" sz="3600" dirty="0" smtClean="0"/>
              <a:t>Muscular System</a:t>
            </a:r>
          </a:p>
          <a:p>
            <a:r>
              <a:rPr lang="en-US" sz="3600" dirty="0" smtClean="0"/>
              <a:t>Skeletal System</a:t>
            </a:r>
          </a:p>
        </p:txBody>
      </p:sp>
    </p:spTree>
    <p:extLst>
      <p:ext uri="{BB962C8B-B14F-4D97-AF65-F5344CB8AC3E}">
        <p14:creationId xmlns:p14="http://schemas.microsoft.com/office/powerpoint/2010/main" val="29698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Skeletal System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Leukemia</a:t>
            </a:r>
          </a:p>
          <a:p>
            <a:pPr lvl="1"/>
            <a:r>
              <a:rPr lang="en-US" sz="1800" dirty="0" smtClean="0"/>
              <a:t>Leukemia is the cancer of the blood cells.</a:t>
            </a:r>
          </a:p>
          <a:p>
            <a:pPr lvl="1"/>
            <a:r>
              <a:rPr lang="en-US" sz="1800" dirty="0" smtClean="0"/>
              <a:t>Risk factors are radiation, down syndrome, chemicals, and smoke.</a:t>
            </a:r>
          </a:p>
          <a:p>
            <a:pPr lvl="1"/>
            <a:r>
              <a:rPr lang="en-US" sz="1800" dirty="0" smtClean="0"/>
              <a:t>Symptoms include fever, swelled lymph nodes, bruising, and infections.</a:t>
            </a:r>
          </a:p>
          <a:p>
            <a:pPr lvl="1"/>
            <a:r>
              <a:rPr lang="en-US" sz="1800" dirty="0" smtClean="0"/>
              <a:t>Treatments include therapy, stem cell transplant, radiation, and chemotherapy.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72836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Works Cited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Human Anatomy Textbook</a:t>
            </a:r>
          </a:p>
          <a:p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smtClean="0"/>
              <a:t>www.ninds.nih.gov/disorders/parkinsons_disease/parkinsons_disease.htm</a:t>
            </a:r>
          </a:p>
          <a:p>
            <a:r>
              <a:rPr lang="en-US" sz="1400" dirty="0"/>
              <a:t>http://www.ncbi.nlm.nih.gov/pubmedhealth/PMH0001747</a:t>
            </a:r>
            <a:r>
              <a:rPr lang="en-US" sz="1400" dirty="0" smtClean="0"/>
              <a:t>/</a:t>
            </a:r>
          </a:p>
          <a:p>
            <a:r>
              <a:rPr lang="en-US" sz="1400" dirty="0"/>
              <a:t>http://</a:t>
            </a:r>
            <a:r>
              <a:rPr lang="en-US" sz="1400" dirty="0" smtClean="0"/>
              <a:t>www.emc.maricopa.edu/faculty/farabee/biobk/biobooknerv.html</a:t>
            </a:r>
          </a:p>
          <a:p>
            <a:r>
              <a:rPr lang="en-US" sz="1400" dirty="0"/>
              <a:t>http://www.ncbi.nlm.nih.gov/pubmedhealth/PMH0002172</a:t>
            </a:r>
            <a:r>
              <a:rPr lang="en-US" sz="1400" dirty="0" smtClean="0"/>
              <a:t>/</a:t>
            </a:r>
          </a:p>
          <a:p>
            <a:r>
              <a:rPr lang="en-US" sz="1400" dirty="0"/>
              <a:t>http://www.ncbi.nlm.nih.gov/pubmedhealth/PMH0001731</a:t>
            </a:r>
            <a:r>
              <a:rPr lang="en-US" sz="1400" dirty="0" smtClean="0"/>
              <a:t>/</a:t>
            </a:r>
          </a:p>
          <a:p>
            <a:r>
              <a:rPr lang="en-US" sz="1400" dirty="0"/>
              <a:t>http://www.ncbi.nlm.nih.gov/pubmedhealth/PMH0001400</a:t>
            </a:r>
            <a:r>
              <a:rPr lang="en-US" sz="1400" dirty="0" smtClean="0"/>
              <a:t>/</a:t>
            </a:r>
          </a:p>
          <a:p>
            <a:r>
              <a:rPr lang="en-US" sz="1400" dirty="0"/>
              <a:t>http://</a:t>
            </a:r>
            <a:r>
              <a:rPr lang="en-US" sz="1400" dirty="0" smtClean="0"/>
              <a:t>www.webmd.com/cancer/tc/leukemia-topic-overview?page=2</a:t>
            </a:r>
          </a:p>
          <a:p>
            <a:r>
              <a:rPr lang="en-US" sz="1400" dirty="0"/>
              <a:t>http://www.exrx.net/Store/Other/SkeletalSystem.html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10803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Nervous System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Nervous System</a:t>
            </a:r>
            <a:endParaRPr lang="en-US" sz="6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673099"/>
            <a:ext cx="3471277" cy="4051301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function of the nervous system is to nourish neurons and send and receive messages.</a:t>
            </a:r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469242" cy="4051302"/>
          </a:xfrm>
        </p:spPr>
        <p:txBody>
          <a:bodyPr>
            <a:normAutofit/>
          </a:bodyPr>
          <a:lstStyle/>
          <a:p>
            <a:r>
              <a:rPr lang="en-US" dirty="0" smtClean="0"/>
              <a:t>The central nervous system is the part that interprets, creating sensations.</a:t>
            </a:r>
          </a:p>
          <a:p>
            <a:pPr lvl="1"/>
            <a:r>
              <a:rPr lang="en-US" sz="1800" dirty="0" smtClean="0"/>
              <a:t>Brain</a:t>
            </a:r>
          </a:p>
          <a:p>
            <a:pPr lvl="1"/>
            <a:r>
              <a:rPr lang="en-US" sz="1800" dirty="0" smtClean="0"/>
              <a:t>Spinal Cord</a:t>
            </a:r>
          </a:p>
          <a:p>
            <a:r>
              <a:rPr lang="en-US" dirty="0" smtClean="0"/>
              <a:t>The peripheral nervous system is the part that brings in messages.</a:t>
            </a:r>
          </a:p>
          <a:p>
            <a:pPr lvl="1"/>
            <a:r>
              <a:rPr lang="en-US" sz="1800" dirty="0" smtClean="0"/>
              <a:t>Nerves</a:t>
            </a:r>
            <a:endParaRPr lang="en-US" sz="1800" dirty="0"/>
          </a:p>
        </p:txBody>
      </p:sp>
      <p:pic>
        <p:nvPicPr>
          <p:cNvPr id="4099" name="Picture 3" descr="C:\Users\recat2\Pictures\2012-02-24 HA ()\IMG_0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1" y="3496866"/>
            <a:ext cx="4379913" cy="32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123080" cy="924475"/>
          </a:xfrm>
        </p:spPr>
        <p:txBody>
          <a:bodyPr/>
          <a:lstStyle/>
          <a:p>
            <a:r>
              <a:rPr lang="en-US" sz="4800" dirty="0"/>
              <a:t>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723" y="1524000"/>
            <a:ext cx="3471277" cy="4051301"/>
          </a:xfrm>
        </p:spPr>
        <p:txBody>
          <a:bodyPr/>
          <a:lstStyle/>
          <a:p>
            <a:r>
              <a:rPr lang="en-US" dirty="0" smtClean="0"/>
              <a:t>A reflex arc has a receptor that sends responses to sensory neuron.</a:t>
            </a:r>
          </a:p>
          <a:p>
            <a:r>
              <a:rPr lang="en-US" dirty="0" smtClean="0"/>
              <a:t>Then it is sent through the Interneuron and is taken by a motor neuron to muscles needed in movement/reaction.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recat2\Pictures\2012-02-24 HA ()\IMG_01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1915" b="10486"/>
          <a:stretch/>
        </p:blipFill>
        <p:spPr bwMode="auto">
          <a:xfrm rot="10800000">
            <a:off x="3740727" y="2286001"/>
            <a:ext cx="5174673" cy="30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2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Nervous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cerebral </a:t>
            </a:r>
            <a:r>
              <a:rPr lang="en-US" dirty="0"/>
              <a:t>h</a:t>
            </a:r>
            <a:r>
              <a:rPr lang="en-US" dirty="0" smtClean="0"/>
              <a:t>emispheres make up the cerebrum.</a:t>
            </a:r>
          </a:p>
          <a:p>
            <a:r>
              <a:rPr lang="en-US" dirty="0" smtClean="0"/>
              <a:t>The brain Stem makes up the pons, medulla oblongata, and midbrain. </a:t>
            </a:r>
          </a:p>
          <a:p>
            <a:r>
              <a:rPr lang="en-US" dirty="0" smtClean="0"/>
              <a:t>The cerebellum coordinates skeletal muscle movements.</a:t>
            </a:r>
          </a:p>
          <a:p>
            <a:r>
              <a:rPr lang="en-US" dirty="0" smtClean="0"/>
              <a:t>The diencephalon contains the thalamus and hypothalamus.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3339"/>
            <a:ext cx="4516042" cy="338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87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09749"/>
            <a:ext cx="4648200" cy="40513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Neuron impulses pass neuron to neuron at synapses. </a:t>
            </a:r>
          </a:p>
          <a:p>
            <a:r>
              <a:rPr lang="en-US" dirty="0" smtClean="0"/>
              <a:t>A membrane is depolarized when it becomes less negative.</a:t>
            </a:r>
          </a:p>
          <a:p>
            <a:r>
              <a:rPr lang="en-US" dirty="0" smtClean="0"/>
              <a:t>The membrane potential of a neuron is the difference across the cell.</a:t>
            </a:r>
          </a:p>
          <a:p>
            <a:r>
              <a:rPr lang="en-US" dirty="0" smtClean="0"/>
              <a:t>When the membrane does not have any impulses it is in resting potential.</a:t>
            </a:r>
          </a:p>
          <a:p>
            <a:r>
              <a:rPr lang="en-US" dirty="0" smtClean="0"/>
              <a:t>When threshold is reached active potential occurs.</a:t>
            </a:r>
          </a:p>
          <a:p>
            <a:r>
              <a:rPr lang="en-US" dirty="0" smtClean="0"/>
              <a:t>The active potential is when there are nerve impulses. </a:t>
            </a:r>
          </a:p>
          <a:p>
            <a:r>
              <a:rPr lang="en-US" dirty="0" smtClean="0"/>
              <a:t>The refractory period is when Na+ changes permeability to reestablish resting potential.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52938" y="2138362"/>
            <a:ext cx="47625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16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Nervous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809749"/>
            <a:ext cx="3469242" cy="4051302"/>
          </a:xfrm>
        </p:spPr>
        <p:txBody>
          <a:bodyPr/>
          <a:lstStyle/>
          <a:p>
            <a:r>
              <a:rPr lang="en-US" dirty="0" smtClean="0"/>
              <a:t>Neurotransmitters are chemicals that neurons produce to communicate with the cell that they control.</a:t>
            </a:r>
          </a:p>
          <a:p>
            <a:r>
              <a:rPr lang="en-US" dirty="0" smtClean="0"/>
              <a:t>It influences neurons by being a space that neurons messages can pass through.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981200"/>
            <a:ext cx="5100919" cy="366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88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Nervous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Parkinson's Disease</a:t>
            </a:r>
          </a:p>
          <a:p>
            <a:pPr lvl="1"/>
            <a:r>
              <a:rPr lang="en-US" sz="2000" dirty="0" smtClean="0"/>
              <a:t>Parkinson’s disease is the loss of brain cells.</a:t>
            </a:r>
          </a:p>
          <a:p>
            <a:pPr lvl="1"/>
            <a:r>
              <a:rPr lang="en-US" sz="2000" dirty="0" smtClean="0"/>
              <a:t>Symptoms of it are memory loss and the loss of function.</a:t>
            </a:r>
          </a:p>
          <a:p>
            <a:pPr lvl="1"/>
            <a:r>
              <a:rPr lang="en-US" sz="2000" dirty="0" smtClean="0"/>
              <a:t>It occurs between the ages of fifty and over.</a:t>
            </a:r>
          </a:p>
          <a:p>
            <a:pPr lvl="1"/>
            <a:r>
              <a:rPr lang="en-US" sz="2000" dirty="0" smtClean="0"/>
              <a:t>Treatment options include medicines that can delay symptoms.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0639383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">
      <a:dk1>
        <a:sysClr val="windowText" lastClr="000000"/>
      </a:dk1>
      <a:lt1>
        <a:sysClr val="window" lastClr="FFFFFF"/>
      </a:lt1>
      <a:dk2>
        <a:srgbClr val="7030A0"/>
      </a:dk2>
      <a:lt2>
        <a:srgbClr val="C6E7FC"/>
      </a:lt2>
      <a:accent1>
        <a:srgbClr val="31B6FD"/>
      </a:accent1>
      <a:accent2>
        <a:srgbClr val="7030A0"/>
      </a:accent2>
      <a:accent3>
        <a:srgbClr val="5BD078"/>
      </a:accent3>
      <a:accent4>
        <a:srgbClr val="FFC000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832</TotalTime>
  <Words>779</Words>
  <Application>Microsoft Office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Summer</vt:lpstr>
      <vt:lpstr>Human Body Systems</vt:lpstr>
      <vt:lpstr>Table of Contents</vt:lpstr>
      <vt:lpstr>Nervous System</vt:lpstr>
      <vt:lpstr>Nervous System</vt:lpstr>
      <vt:lpstr>Nervous System</vt:lpstr>
      <vt:lpstr>Nervous System</vt:lpstr>
      <vt:lpstr>Nervous System</vt:lpstr>
      <vt:lpstr>Nervous System</vt:lpstr>
      <vt:lpstr>Nervous System</vt:lpstr>
      <vt:lpstr>Nervous System</vt:lpstr>
      <vt:lpstr>Muscular System</vt:lpstr>
      <vt:lpstr>Muscular System</vt:lpstr>
      <vt:lpstr>Muscular System</vt:lpstr>
      <vt:lpstr>Muscular System</vt:lpstr>
      <vt:lpstr>Muscular System</vt:lpstr>
      <vt:lpstr>Skeletal System</vt:lpstr>
      <vt:lpstr>Skeletal System</vt:lpstr>
      <vt:lpstr>Skeletal System</vt:lpstr>
      <vt:lpstr>Skeletal System</vt:lpstr>
      <vt:lpstr>Skeletal System</vt:lpstr>
      <vt:lpstr>Works Cited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genglerma</dc:creator>
  <cp:lastModifiedBy>recat2</cp:lastModifiedBy>
  <cp:revision>23</cp:revision>
  <dcterms:created xsi:type="dcterms:W3CDTF">2012-04-24T17:09:03Z</dcterms:created>
  <dcterms:modified xsi:type="dcterms:W3CDTF">2012-04-26T04:13:05Z</dcterms:modified>
</cp:coreProperties>
</file>