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9"/>
  </p:notesMasterIdLst>
  <p:sldIdLst>
    <p:sldId id="256" r:id="rId2"/>
    <p:sldId id="35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9" r:id="rId45"/>
    <p:sldId id="300" r:id="rId46"/>
    <p:sldId id="301" r:id="rId47"/>
    <p:sldId id="302" r:id="rId48"/>
    <p:sldId id="303" r:id="rId49"/>
    <p:sldId id="298" r:id="rId50"/>
    <p:sldId id="304" r:id="rId51"/>
    <p:sldId id="306" r:id="rId52"/>
    <p:sldId id="307" r:id="rId53"/>
    <p:sldId id="308" r:id="rId54"/>
    <p:sldId id="309" r:id="rId55"/>
    <p:sldId id="310" r:id="rId56"/>
    <p:sldId id="311" r:id="rId57"/>
    <p:sldId id="312" r:id="rId58"/>
    <p:sldId id="313" r:id="rId59"/>
    <p:sldId id="314" r:id="rId60"/>
    <p:sldId id="315" r:id="rId61"/>
    <p:sldId id="316" r:id="rId62"/>
    <p:sldId id="305" r:id="rId63"/>
    <p:sldId id="317" r:id="rId64"/>
    <p:sldId id="318" r:id="rId65"/>
    <p:sldId id="319" r:id="rId66"/>
    <p:sldId id="321" r:id="rId67"/>
    <p:sldId id="322" r:id="rId68"/>
    <p:sldId id="323" r:id="rId69"/>
    <p:sldId id="324" r:id="rId70"/>
    <p:sldId id="325" r:id="rId71"/>
    <p:sldId id="326" r:id="rId72"/>
    <p:sldId id="320" r:id="rId73"/>
    <p:sldId id="327" r:id="rId74"/>
    <p:sldId id="329" r:id="rId75"/>
    <p:sldId id="330" r:id="rId76"/>
    <p:sldId id="331" r:id="rId77"/>
    <p:sldId id="332" r:id="rId78"/>
    <p:sldId id="328" r:id="rId79"/>
    <p:sldId id="333" r:id="rId80"/>
    <p:sldId id="334" r:id="rId81"/>
    <p:sldId id="336" r:id="rId82"/>
    <p:sldId id="337" r:id="rId83"/>
    <p:sldId id="338" r:id="rId84"/>
    <p:sldId id="339" r:id="rId85"/>
    <p:sldId id="340" r:id="rId86"/>
    <p:sldId id="341" r:id="rId87"/>
    <p:sldId id="343" r:id="rId88"/>
    <p:sldId id="344" r:id="rId89"/>
    <p:sldId id="342" r:id="rId90"/>
    <p:sldId id="335" r:id="rId91"/>
    <p:sldId id="345" r:id="rId92"/>
    <p:sldId id="346" r:id="rId93"/>
    <p:sldId id="348" r:id="rId94"/>
    <p:sldId id="349" r:id="rId95"/>
    <p:sldId id="350" r:id="rId96"/>
    <p:sldId id="352" r:id="rId97"/>
    <p:sldId id="353" r:id="rId98"/>
    <p:sldId id="354" r:id="rId99"/>
    <p:sldId id="355" r:id="rId100"/>
    <p:sldId id="356" r:id="rId101"/>
    <p:sldId id="347" r:id="rId102"/>
    <p:sldId id="357" r:id="rId103"/>
    <p:sldId id="358" r:id="rId104"/>
    <p:sldId id="360" r:id="rId105"/>
    <p:sldId id="359" r:id="rId106"/>
    <p:sldId id="361" r:id="rId107"/>
    <p:sldId id="362" r:id="rId108"/>
    <p:sldId id="363" r:id="rId109"/>
    <p:sldId id="365" r:id="rId110"/>
    <p:sldId id="366" r:id="rId111"/>
    <p:sldId id="364" r:id="rId112"/>
    <p:sldId id="367" r:id="rId113"/>
    <p:sldId id="369" r:id="rId114"/>
    <p:sldId id="370" r:id="rId115"/>
    <p:sldId id="371" r:id="rId116"/>
    <p:sldId id="372" r:id="rId117"/>
    <p:sldId id="368" r:id="rId118"/>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126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258F83-7786-4436-8210-65C9802AA576}" type="datetimeFigureOut">
              <a:rPr lang="ko-KR" altLang="en-US" smtClean="0"/>
              <a:t>2012-04-30</a:t>
            </a:fld>
            <a:endParaRPr lang="ko-KR"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F0F6AC-0C10-4D12-ABB2-9551ADBFA82F}" type="slidenum">
              <a:rPr lang="ko-KR" altLang="en-US" smtClean="0"/>
              <a:t>‹#›</a:t>
            </a:fld>
            <a:endParaRPr lang="ko-KR" altLang="en-US"/>
          </a:p>
        </p:txBody>
      </p:sp>
    </p:spTree>
    <p:extLst>
      <p:ext uri="{BB962C8B-B14F-4D97-AF65-F5344CB8AC3E}">
        <p14:creationId xmlns:p14="http://schemas.microsoft.com/office/powerpoint/2010/main" val="211140730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22F0F6AC-0C10-4D12-ABB2-9551ADBFA82F}" type="slidenum">
              <a:rPr lang="ko-KR" altLang="en-US" smtClean="0"/>
              <a:t>100</a:t>
            </a:fld>
            <a:endParaRPr lang="ko-KR" altLang="en-US"/>
          </a:p>
        </p:txBody>
      </p:sp>
    </p:spTree>
    <p:extLst>
      <p:ext uri="{BB962C8B-B14F-4D97-AF65-F5344CB8AC3E}">
        <p14:creationId xmlns:p14="http://schemas.microsoft.com/office/powerpoint/2010/main" val="86095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ltLang="ko-KR"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520F09D-759D-4AE6-B773-3CD623553EEC}" type="datetimeFigureOut">
              <a:rPr lang="ko-KR" altLang="en-US" smtClean="0"/>
              <a:pPr/>
              <a:t>2012-04-30</a:t>
            </a:fld>
            <a:endParaRPr lang="ko-KR" alt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ko-KR" alt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96A81EE-6C9B-4CB3-AED9-904AA95AC1B8}" type="slidenum">
              <a:rPr lang="ko-KR" altLang="en-US" smtClean="0"/>
              <a:pPr/>
              <a:t>‹#›</a:t>
            </a:fld>
            <a:endParaRPr lang="ko-KR" alt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p>
        </p:txBody>
      </p:sp>
      <p:sp>
        <p:nvSpPr>
          <p:cNvPr id="4" name="Date Placeholder 3"/>
          <p:cNvSpPr>
            <a:spLocks noGrp="1"/>
          </p:cNvSpPr>
          <p:nvPr>
            <p:ph type="dt" sz="half" idx="10"/>
          </p:nvPr>
        </p:nvSpPr>
        <p:spPr/>
        <p:txBody>
          <a:bodyPr/>
          <a:lstStyle/>
          <a:p>
            <a:fld id="{6520F09D-759D-4AE6-B773-3CD623553EEC}" type="datetimeFigureOut">
              <a:rPr lang="ko-KR" altLang="en-US" smtClean="0"/>
              <a:pPr/>
              <a:t>2012-04-30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96A81EE-6C9B-4CB3-AED9-904AA95AC1B8}"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ltLang="ko-KR"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p>
        </p:txBody>
      </p:sp>
      <p:sp>
        <p:nvSpPr>
          <p:cNvPr id="4" name="Date Placeholder 3"/>
          <p:cNvSpPr>
            <a:spLocks noGrp="1"/>
          </p:cNvSpPr>
          <p:nvPr>
            <p:ph type="dt" sz="half" idx="10"/>
          </p:nvPr>
        </p:nvSpPr>
        <p:spPr/>
        <p:txBody>
          <a:bodyPr/>
          <a:lstStyle/>
          <a:p>
            <a:fld id="{6520F09D-759D-4AE6-B773-3CD623553EEC}" type="datetimeFigureOut">
              <a:rPr lang="ko-KR" altLang="en-US" smtClean="0"/>
              <a:pPr/>
              <a:t>2012-04-30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96A81EE-6C9B-4CB3-AED9-904AA95AC1B8}"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fld id="{6520F09D-759D-4AE6-B773-3CD623553EEC}" type="datetimeFigureOut">
              <a:rPr lang="ko-KR" altLang="en-US" smtClean="0"/>
              <a:pPr/>
              <a:t>2012-04-30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96A81EE-6C9B-4CB3-AED9-904AA95AC1B8}"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ltLang="ko-KR"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p:txBody>
          <a:bodyPr/>
          <a:lstStyle/>
          <a:p>
            <a:fld id="{6520F09D-759D-4AE6-B773-3CD623553EEC}" type="datetimeFigureOut">
              <a:rPr lang="ko-KR" altLang="en-US" smtClean="0"/>
              <a:pPr/>
              <a:t>2012-04-30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96A81EE-6C9B-4CB3-AED9-904AA95AC1B8}"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a:p>
        </p:txBody>
      </p:sp>
      <p:sp>
        <p:nvSpPr>
          <p:cNvPr id="5" name="Date Placeholder 4"/>
          <p:cNvSpPr>
            <a:spLocks noGrp="1"/>
          </p:cNvSpPr>
          <p:nvPr>
            <p:ph type="dt" sz="half" idx="10"/>
          </p:nvPr>
        </p:nvSpPr>
        <p:spPr/>
        <p:txBody>
          <a:bodyPr/>
          <a:lstStyle/>
          <a:p>
            <a:fld id="{6520F09D-759D-4AE6-B773-3CD623553EEC}" type="datetimeFigureOut">
              <a:rPr lang="ko-KR" altLang="en-US" smtClean="0"/>
              <a:pPr/>
              <a:t>2012-04-30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C96A81EE-6C9B-4CB3-AED9-904AA95AC1B8}" type="slidenum">
              <a:rPr lang="ko-KR" altLang="en-US" smtClean="0"/>
              <a:pPr/>
              <a:t>‹#›</a:t>
            </a:fld>
            <a:endParaRPr lang="ko-KR" altLang="en-US"/>
          </a:p>
        </p:txBody>
      </p:sp>
      <p:sp>
        <p:nvSpPr>
          <p:cNvPr id="9" name="Content Placeholder 8"/>
          <p:cNvSpPr>
            <a:spLocks noGrp="1"/>
          </p:cNvSpPr>
          <p:nvPr>
            <p:ph sz="quarter" idx="13"/>
          </p:nvPr>
        </p:nvSpPr>
        <p:spPr>
          <a:xfrm>
            <a:off x="1042416" y="2313432"/>
            <a:ext cx="3419856" cy="3493008"/>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7" name="Date Placeholder 6"/>
          <p:cNvSpPr>
            <a:spLocks noGrp="1"/>
          </p:cNvSpPr>
          <p:nvPr>
            <p:ph type="dt" sz="half" idx="10"/>
          </p:nvPr>
        </p:nvSpPr>
        <p:spPr/>
        <p:txBody>
          <a:bodyPr/>
          <a:lstStyle/>
          <a:p>
            <a:fld id="{6520F09D-759D-4AE6-B773-3CD623553EEC}" type="datetimeFigureOut">
              <a:rPr lang="ko-KR" altLang="en-US" smtClean="0"/>
              <a:pPr/>
              <a:t>2012-04-30</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C96A81EE-6C9B-4CB3-AED9-904AA95AC1B8}"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a:p>
        </p:txBody>
      </p:sp>
      <p:sp>
        <p:nvSpPr>
          <p:cNvPr id="3" name="Date Placeholder 2"/>
          <p:cNvSpPr>
            <a:spLocks noGrp="1"/>
          </p:cNvSpPr>
          <p:nvPr>
            <p:ph type="dt" sz="half" idx="10"/>
          </p:nvPr>
        </p:nvSpPr>
        <p:spPr/>
        <p:txBody>
          <a:bodyPr/>
          <a:lstStyle/>
          <a:p>
            <a:fld id="{6520F09D-759D-4AE6-B773-3CD623553EEC}" type="datetimeFigureOut">
              <a:rPr lang="ko-KR" altLang="en-US" smtClean="0"/>
              <a:pPr/>
              <a:t>2012-04-30</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C96A81EE-6C9B-4CB3-AED9-904AA95AC1B8}"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0F09D-759D-4AE6-B773-3CD623553EEC}" type="datetimeFigureOut">
              <a:rPr lang="ko-KR" altLang="en-US" smtClean="0"/>
              <a:pPr/>
              <a:t>2012-04-30</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C96A81EE-6C9B-4CB3-AED9-904AA95AC1B8}"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20F09D-759D-4AE6-B773-3CD623553EEC}" type="datetimeFigureOut">
              <a:rPr lang="ko-KR" altLang="en-US" smtClean="0"/>
              <a:pPr/>
              <a:t>2012-04-30</a:t>
            </a:fld>
            <a:endParaRPr lang="ko-KR" altLang="en-US"/>
          </a:p>
        </p:txBody>
      </p:sp>
      <p:sp>
        <p:nvSpPr>
          <p:cNvPr id="7" name="Slide Number Placeholder 6"/>
          <p:cNvSpPr>
            <a:spLocks noGrp="1"/>
          </p:cNvSpPr>
          <p:nvPr>
            <p:ph type="sldNum" sz="quarter" idx="12"/>
          </p:nvPr>
        </p:nvSpPr>
        <p:spPr/>
        <p:txBody>
          <a:bodyPr/>
          <a:lstStyle/>
          <a:p>
            <a:fld id="{C96A81EE-6C9B-4CB3-AED9-904AA95AC1B8}" type="slidenum">
              <a:rPr lang="ko-KR" altLang="en-US" smtClean="0"/>
              <a:pPr/>
              <a:t>‹#›</a:t>
            </a:fld>
            <a:endParaRPr lang="ko-KR" alt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ko-KR" alt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ltLang="ko-KR"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ltLang="ko-KR"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6520F09D-759D-4AE6-B773-3CD623553EEC}" type="datetimeFigureOut">
              <a:rPr lang="ko-KR" altLang="en-US" smtClean="0"/>
              <a:pPr/>
              <a:t>2012-04-30</a:t>
            </a:fld>
            <a:endParaRPr lang="ko-KR" alt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ko-KR" altLang="en-US"/>
          </a:p>
        </p:txBody>
      </p:sp>
      <p:sp>
        <p:nvSpPr>
          <p:cNvPr id="7" name="Slide Number Placeholder 6"/>
          <p:cNvSpPr>
            <a:spLocks noGrp="1"/>
          </p:cNvSpPr>
          <p:nvPr>
            <p:ph type="sldNum" sz="quarter" idx="12"/>
          </p:nvPr>
        </p:nvSpPr>
        <p:spPr/>
        <p:txBody>
          <a:bodyPr/>
          <a:lstStyle/>
          <a:p>
            <a:fld id="{C96A81EE-6C9B-4CB3-AED9-904AA95AC1B8}"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ltLang="ko-KR"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520F09D-759D-4AE6-B773-3CD623553EEC}" type="datetimeFigureOut">
              <a:rPr lang="ko-KR" altLang="en-US" smtClean="0"/>
              <a:pPr/>
              <a:t>2012-04-30</a:t>
            </a:fld>
            <a:endParaRPr lang="ko-KR" alt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ko-KR" alt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96A81EE-6C9B-4CB3-AED9-904AA95AC1B8}"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spcBef>
          <a:spcPct val="0"/>
        </a:spcBef>
        <a:buNone/>
        <a:defRPr sz="4000" kern="1200">
          <a:solidFill>
            <a:schemeClr val="accent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274320" algn="l" defTabSz="914400" rtl="0" eaLnBrk="1" latinLnBrk="1"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1"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1"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1"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1"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1"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1"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1"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1"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hyperlink" Target="http://allpsych.com/psychology101/neurotransmitters.html" TargetMode="External"/><Relationship Id="rId3" Type="http://schemas.openxmlformats.org/officeDocument/2006/relationships/hyperlink" Target="http://users.rcn.com/jkimball.ma.ultranet/BiologyPages/C/CNS.html" TargetMode="External"/><Relationship Id="rId7" Type="http://schemas.openxmlformats.org/officeDocument/2006/relationships/hyperlink" Target="http://www.dummies.com/how-to/content/understanding-the-transmission-of-nerve-impulses.html" TargetMode="External"/><Relationship Id="rId2" Type="http://schemas.openxmlformats.org/officeDocument/2006/relationships/hyperlink" Target="http://library.thinkquest.org/2935/Natures_Best/Nat_Best_Low_Level/Nervous_page.L.html" TargetMode="External"/><Relationship Id="rId1" Type="http://schemas.openxmlformats.org/officeDocument/2006/relationships/slideLayout" Target="../slideLayouts/slideLayout2.xml"/><Relationship Id="rId6" Type="http://schemas.openxmlformats.org/officeDocument/2006/relationships/hyperlink" Target="http://www.getbodysmart.com/ap/nervoussystem/cns/brain/adultorganization/tutorial.html" TargetMode="External"/><Relationship Id="rId5" Type="http://schemas.openxmlformats.org/officeDocument/2006/relationships/hyperlink" Target="http://answers.yahoo.com/question/index?qid=20080220021930AAwjDYM" TargetMode="External"/><Relationship Id="rId10" Type="http://schemas.openxmlformats.org/officeDocument/2006/relationships/hyperlink" Target="http://www.medicinenet.com/huntington_disease/article.htm" TargetMode="External"/><Relationship Id="rId4" Type="http://schemas.openxmlformats.org/officeDocument/2006/relationships/hyperlink" Target="http://biology.about.com/od/organsystems/a/aa061804a.htm" TargetMode="External"/><Relationship Id="rId9" Type="http://schemas.openxmlformats.org/officeDocument/2006/relationships/hyperlink" Target="http://www.netdoctor.co.uk/diseases/facts/parkinson.htm" TargetMode="External"/></Relationships>
</file>

<file path=ppt/slides/_rels/slide10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en.wikipedia.org/wiki/Rhodopsin" TargetMode="External"/><Relationship Id="rId2" Type="http://schemas.openxmlformats.org/officeDocument/2006/relationships/hyperlink" Target="http://faculty.clintoncc.suny.edu/faculty/michael.gregory/files/bio%20102/bio%20102%20lectures/sensory%20systems/sensory.htm"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teachpe.com/anatomy/sliding_filament.php" TargetMode="External"/><Relationship Id="rId2" Type="http://schemas.openxmlformats.org/officeDocument/2006/relationships/hyperlink" Target="http://www.anatomy.tv/StudyGuides/StudyGuide.aspx?guideid=5&amp;nextID=6&amp;maxID=0&amp;customer=primal" TargetMode="External"/><Relationship Id="rId1" Type="http://schemas.openxmlformats.org/officeDocument/2006/relationships/slideLayout" Target="../slideLayouts/slideLayout2.xml"/><Relationship Id="rId6" Type="http://schemas.openxmlformats.org/officeDocument/2006/relationships/hyperlink" Target="http://www.medicinenet.com/script/main/art.asp?articlekey=47633" TargetMode="External"/><Relationship Id="rId5" Type="http://schemas.openxmlformats.org/officeDocument/2006/relationships/hyperlink" Target="http://www.medindia.net/patients/patientinfo/myotonicdystrophy_treatment.htm" TargetMode="External"/><Relationship Id="rId4" Type="http://schemas.openxmlformats.org/officeDocument/2006/relationships/hyperlink" Target="http://www.mdausa.org/disease/dm.html" TargetMode="External"/></Relationships>
</file>

<file path=ppt/slides/_rels/slide112.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ibbiology.wetpaint.com/page/Outline+the+roles+of+bones,+ligaments,+muscles,+tendons+&amp;+nerves+in+movement" TargetMode="External"/><Relationship Id="rId2" Type="http://schemas.openxmlformats.org/officeDocument/2006/relationships/hyperlink" Target="http://www.ivy-rose.co.uk/HumanBody/Skeletal/Skeletal_System.php" TargetMode="External"/><Relationship Id="rId1" Type="http://schemas.openxmlformats.org/officeDocument/2006/relationships/slideLayout" Target="../slideLayouts/slideLayout2.xml"/><Relationship Id="rId6" Type="http://schemas.openxmlformats.org/officeDocument/2006/relationships/hyperlink" Target="http://wiki.answers.com/Q/What_is_a_hydrostatic_skeleton" TargetMode="External"/><Relationship Id="rId5" Type="http://schemas.openxmlformats.org/officeDocument/2006/relationships/hyperlink" Target="http://en.wikipedia.org/wiki/Endoskeleton" TargetMode="External"/><Relationship Id="rId4" Type="http://schemas.openxmlformats.org/officeDocument/2006/relationships/hyperlink" Target="http://en.wikipedia.org/wiki/Exoskeleto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circ.ahajournals.org/content/119/3/480.full" TargetMode="External"/><Relationship Id="rId3" Type="http://schemas.openxmlformats.org/officeDocument/2006/relationships/hyperlink" Target="http://www.webmd.com/heartburn-gerd/default.htm" TargetMode="External"/><Relationship Id="rId7" Type="http://schemas.openxmlformats.org/officeDocument/2006/relationships/hyperlink" Target="http://www.bettermedicine.com/article/atherosclerosis-1" TargetMode="External"/><Relationship Id="rId2" Type="http://schemas.openxmlformats.org/officeDocument/2006/relationships/hyperlink" Target="http://my.clevelandclinic.org/anatomy/digestive_system/hic_the_structure_and_function_of_the_digestive_system.aspx" TargetMode="External"/><Relationship Id="rId1" Type="http://schemas.openxmlformats.org/officeDocument/2006/relationships/slideLayout" Target="../slideLayouts/slideLayout2.xml"/><Relationship Id="rId6" Type="http://schemas.openxmlformats.org/officeDocument/2006/relationships/hyperlink" Target="http://biology.about.com/od/organsystems/a/circulatorysystem.htm" TargetMode="External"/><Relationship Id="rId5" Type="http://schemas.openxmlformats.org/officeDocument/2006/relationships/hyperlink" Target="http://www2.gsu.edu/~bioasx/closeopen.html" TargetMode="External"/><Relationship Id="rId4" Type="http://schemas.openxmlformats.org/officeDocument/2006/relationships/hyperlink" Target="http://faculty.clintoncc.suny.edu/faculty/michael.gregory/files/bio%20102/bio%20102%20lectures/circulatory%20system/circulat.ht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ibbiology.wetpaint.com/page/Describe+the+features+of+alveoli+that+adapt+them+to+gas+exchange" TargetMode="External"/><Relationship Id="rId2" Type="http://schemas.openxmlformats.org/officeDocument/2006/relationships/hyperlink" Target="http://www.fi.edu/learn/heart/systems/respiration.html" TargetMode="External"/><Relationship Id="rId1" Type="http://schemas.openxmlformats.org/officeDocument/2006/relationships/slideLayout" Target="../slideLayouts/slideLayout2.xml"/><Relationship Id="rId5" Type="http://schemas.openxmlformats.org/officeDocument/2006/relationships/hyperlink" Target="http://wiki.answers.com/Q/What_happens_during_inhalation_and_exhalation" TargetMode="External"/><Relationship Id="rId4" Type="http://schemas.openxmlformats.org/officeDocument/2006/relationships/hyperlink" Target="http://people.eku.edu/ritchisong/301notes6.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faculty.clintoncc.suny.edu/faculty/michael.gregory/files/bio%20102/bio%20102%20lectures/excretory%20system/excretor.htm" TargetMode="External"/><Relationship Id="rId2" Type="http://schemas.openxmlformats.org/officeDocument/2006/relationships/hyperlink" Target="http://library.thinkquest.org/07aug/01618/excretory.html" TargetMode="External"/><Relationship Id="rId1" Type="http://schemas.openxmlformats.org/officeDocument/2006/relationships/slideLayout" Target="../slideLayouts/slideLayout2.xml"/><Relationship Id="rId5" Type="http://schemas.openxmlformats.org/officeDocument/2006/relationships/hyperlink" Target="http://www.nlm.nih.gov/medlineplus/ency/article/000464.htm" TargetMode="External"/><Relationship Id="rId4" Type="http://schemas.openxmlformats.org/officeDocument/2006/relationships/hyperlink" Target="http://www.mayoclinic.com/health/kidney-stones/DS00282"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ibbiology.wetpaint.com/page/Explain+why+antibiotics+are+effective+against+bacteria+but+not+against+viruses" TargetMode="External"/><Relationship Id="rId3" Type="http://schemas.openxmlformats.org/officeDocument/2006/relationships/hyperlink" Target="http://en.wikipedia.org/wiki/Immune_system" TargetMode="External"/><Relationship Id="rId7" Type="http://schemas.openxmlformats.org/officeDocument/2006/relationships/hyperlink" Target="http://www.differencebetween.com/difference-between-t-lymphocytes-and-b-lymphocytes/" TargetMode="External"/><Relationship Id="rId2" Type="http://schemas.openxmlformats.org/officeDocument/2006/relationships/hyperlink" Target="http://hepatitis.about.com/od/overview/ig/Organs-of-the-Immune-System/Immune-System.htm" TargetMode="External"/><Relationship Id="rId1" Type="http://schemas.openxmlformats.org/officeDocument/2006/relationships/slideLayout" Target="../slideLayouts/slideLayout2.xml"/><Relationship Id="rId6" Type="http://schemas.openxmlformats.org/officeDocument/2006/relationships/hyperlink" Target="http://users.rcn.com/jkimball.ma.ultranet/BiologyPages/B/B_and_Tcells.html" TargetMode="External"/><Relationship Id="rId5" Type="http://schemas.openxmlformats.org/officeDocument/2006/relationships/hyperlink" Target="http://www.madsci.org/posts/archives/1999-10/939304480.Im.r.html" TargetMode="External"/><Relationship Id="rId10" Type="http://schemas.openxmlformats.org/officeDocument/2006/relationships/hyperlink" Target="http://www.mayoclinic.com/health/hiv-aids/DS00005" TargetMode="External"/><Relationship Id="rId4" Type="http://schemas.openxmlformats.org/officeDocument/2006/relationships/hyperlink" Target="http://www.infoplease.com/ce6/sci/A0858765.html" TargetMode="External"/><Relationship Id="rId9" Type="http://schemas.openxmlformats.org/officeDocument/2006/relationships/hyperlink" Target="http://en.wikipedia.org/wiki/Allergy"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hormone.org/Endo101/page3.cfm" TargetMode="External"/><Relationship Id="rId2" Type="http://schemas.openxmlformats.org/officeDocument/2006/relationships/hyperlink" Target="http://www.merckmanuals.com/home/hormonal_and_metabolic_disorders/biology_of_the_endocrine_system/endocrine_function.html" TargetMode="External"/><Relationship Id="rId1" Type="http://schemas.openxmlformats.org/officeDocument/2006/relationships/slideLayout" Target="../slideLayouts/slideLayout2.xml"/><Relationship Id="rId5" Type="http://schemas.openxmlformats.org/officeDocument/2006/relationships/hyperlink" Target="http://www.webmd.com/a-to-z-guides/hyperthyroidism-topic-overview" TargetMode="External"/><Relationship Id="rId4" Type="http://schemas.openxmlformats.org/officeDocument/2006/relationships/hyperlink" Target="http://www.jdrf.org/index.cfm?page_id=103442"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http://wiki.answers.com/Q/Is_menstrual_cycle_a_feedback_mechanism" TargetMode="External"/><Relationship Id="rId3" Type="http://schemas.openxmlformats.org/officeDocument/2006/relationships/hyperlink" Target="http://www.biotopics.co.uk/genes1/asexual_and_sexual_reproduction.html" TargetMode="External"/><Relationship Id="rId7" Type="http://schemas.openxmlformats.org/officeDocument/2006/relationships/hyperlink" Target="http://www.netwellness.org/healthtopics/pregnancy/pregmenstrualcycle.cfm" TargetMode="External"/><Relationship Id="rId12" Type="http://schemas.openxmlformats.org/officeDocument/2006/relationships/hyperlink" Target="http://www.idph.state.il.us/cancer/factsheets/testicular.htm" TargetMode="External"/><Relationship Id="rId2" Type="http://schemas.openxmlformats.org/officeDocument/2006/relationships/hyperlink" Target="http://www.livestrong.com/article/37137-reproductive-system-functions/" TargetMode="External"/><Relationship Id="rId1" Type="http://schemas.openxmlformats.org/officeDocument/2006/relationships/slideLayout" Target="../slideLayouts/slideLayout2.xml"/><Relationship Id="rId6" Type="http://schemas.openxmlformats.org/officeDocument/2006/relationships/hyperlink" Target="http://www.helium.com/items/1992565-difference-between-menstrual-and-estrous-cycles" TargetMode="External"/><Relationship Id="rId11" Type="http://schemas.openxmlformats.org/officeDocument/2006/relationships/hyperlink" Target="http://www.idph.state.il.us/about/womenshealth/factsheets/ovarian.htm" TargetMode="External"/><Relationship Id="rId5" Type="http://schemas.openxmlformats.org/officeDocument/2006/relationships/hyperlink" Target="http://wiki.answers.com/Q/What_is_oogenesis" TargetMode="External"/><Relationship Id="rId10" Type="http://schemas.openxmlformats.org/officeDocument/2006/relationships/hyperlink" Target="http://www.biologyreference.com/Co-Dn/Development.html" TargetMode="External"/><Relationship Id="rId4" Type="http://schemas.openxmlformats.org/officeDocument/2006/relationships/hyperlink" Target="http://www.uwyo.edu/wjm/repro/spermat.htm" TargetMode="External"/><Relationship Id="rId9" Type="http://schemas.openxmlformats.org/officeDocument/2006/relationships/hyperlink" Target="http://www.sumanasinc.com/webcontent/animations/content/ovarianuterine.html"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ko-KR" dirty="0" smtClean="0"/>
              <a:t>Human Body System Project</a:t>
            </a:r>
            <a:endParaRPr lang="ko-KR" altLang="en-US" dirty="0"/>
          </a:p>
        </p:txBody>
      </p:sp>
      <p:sp>
        <p:nvSpPr>
          <p:cNvPr id="3" name="Subtitle 2"/>
          <p:cNvSpPr>
            <a:spLocks noGrp="1"/>
          </p:cNvSpPr>
          <p:nvPr>
            <p:ph type="subTitle" idx="1"/>
          </p:nvPr>
        </p:nvSpPr>
        <p:spPr/>
        <p:txBody>
          <a:bodyPr/>
          <a:lstStyle/>
          <a:p>
            <a:r>
              <a:rPr lang="en-US" altLang="ko-KR" dirty="0" smtClean="0"/>
              <a:t>Isaac Kim</a:t>
            </a:r>
          </a:p>
          <a:p>
            <a:r>
              <a:rPr lang="en-US" altLang="ko-KR" dirty="0" smtClean="0"/>
              <a:t>P.4</a:t>
            </a:r>
            <a:endParaRPr lang="ko-KR" alt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36" y="214987"/>
            <a:ext cx="2719788" cy="323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830791"/>
            <a:ext cx="2184007" cy="351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03" y="3616096"/>
            <a:ext cx="2653655" cy="324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91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024744" cy="1143000"/>
          </a:xfrm>
        </p:spPr>
        <p:txBody>
          <a:bodyPr/>
          <a:lstStyle/>
          <a:p>
            <a:r>
              <a:rPr lang="en-US" altLang="ko-KR" dirty="0" smtClean="0"/>
              <a:t>Digestive Organs</a:t>
            </a:r>
            <a:endParaRPr lang="ko-KR" altLang="en-US" dirty="0"/>
          </a:p>
        </p:txBody>
      </p:sp>
      <p:sp>
        <p:nvSpPr>
          <p:cNvPr id="3" name="Content Placeholder 2"/>
          <p:cNvSpPr>
            <a:spLocks noGrp="1"/>
          </p:cNvSpPr>
          <p:nvPr>
            <p:ph idx="1"/>
          </p:nvPr>
        </p:nvSpPr>
        <p:spPr>
          <a:xfrm>
            <a:off x="1043608" y="1556792"/>
            <a:ext cx="6777317" cy="3528392"/>
          </a:xfrm>
        </p:spPr>
        <p:txBody>
          <a:bodyPr/>
          <a:lstStyle/>
          <a:p>
            <a:r>
              <a:rPr lang="en-US" altLang="ko-KR" dirty="0" smtClean="0"/>
              <a:t>Rectum- connects the colon to the anus. It holds on to the feces until the evacuation happens. It also sends a message to the brain to see if the contents are ready to be released or not.</a:t>
            </a:r>
            <a:endParaRPr lang="ko-KR" alt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577964"/>
            <a:ext cx="3816424" cy="279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42543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altLang="ko-KR" dirty="0" smtClean="0"/>
              <a:t>Huntington’s Disease</a:t>
            </a:r>
            <a:endParaRPr lang="ko-KR" altLang="en-US" dirty="0"/>
          </a:p>
        </p:txBody>
      </p:sp>
      <p:sp>
        <p:nvSpPr>
          <p:cNvPr id="3" name="Content Placeholder 2"/>
          <p:cNvSpPr>
            <a:spLocks noGrp="1"/>
          </p:cNvSpPr>
          <p:nvPr>
            <p:ph idx="1"/>
          </p:nvPr>
        </p:nvSpPr>
        <p:spPr>
          <a:xfrm>
            <a:off x="914401" y="1600200"/>
            <a:ext cx="5029200" cy="4876800"/>
          </a:xfrm>
        </p:spPr>
        <p:txBody>
          <a:bodyPr>
            <a:normAutofit fontScale="92500" lnSpcReduction="20000"/>
          </a:bodyPr>
          <a:lstStyle/>
          <a:p>
            <a:r>
              <a:rPr lang="en-US" altLang="ko-KR" dirty="0">
                <a:latin typeface="+mj-lt"/>
                <a:cs typeface="Times New Roman" pitchFamily="18" charset="0"/>
              </a:rPr>
              <a:t>Huntington’s Disease is a hereditary disease that causes nerve cells to </a:t>
            </a:r>
            <a:r>
              <a:rPr lang="en-US" altLang="ko-KR" dirty="0" smtClean="0">
                <a:latin typeface="+mj-lt"/>
                <a:cs typeface="Times New Roman" pitchFamily="18" charset="0"/>
              </a:rPr>
              <a:t>degenerate.</a:t>
            </a:r>
            <a:r>
              <a:rPr lang="en-US" altLang="ko-KR" dirty="0">
                <a:latin typeface="Times New Roman" pitchFamily="18" charset="0"/>
                <a:cs typeface="Times New Roman" pitchFamily="18" charset="0"/>
              </a:rPr>
              <a:t> </a:t>
            </a:r>
            <a:endParaRPr lang="en-US" altLang="ko-KR" dirty="0" smtClean="0">
              <a:latin typeface="Times New Roman" pitchFamily="18" charset="0"/>
              <a:cs typeface="Times New Roman" pitchFamily="18" charset="0"/>
            </a:endParaRPr>
          </a:p>
          <a:p>
            <a:r>
              <a:rPr lang="en-US" altLang="ko-KR" dirty="0" smtClean="0">
                <a:latin typeface="+mj-lt"/>
                <a:cs typeface="Times New Roman" pitchFamily="18" charset="0"/>
              </a:rPr>
              <a:t>Symptoms: </a:t>
            </a:r>
            <a:r>
              <a:rPr lang="en-US" altLang="ko-KR" dirty="0">
                <a:latin typeface="+mj-lt"/>
                <a:cs typeface="Times New Roman" pitchFamily="18" charset="0"/>
              </a:rPr>
              <a:t>changes in behavior, irritability, forgetfulness, paranoia, loss of judgment and speech </a:t>
            </a:r>
            <a:r>
              <a:rPr lang="en-US" altLang="ko-KR" dirty="0" smtClean="0">
                <a:latin typeface="+mj-lt"/>
                <a:cs typeface="Times New Roman" pitchFamily="18" charset="0"/>
              </a:rPr>
              <a:t>impairments.</a:t>
            </a:r>
            <a:endParaRPr lang="en-US" altLang="ko-KR" dirty="0">
              <a:latin typeface="+mj-lt"/>
              <a:cs typeface="Times New Roman" pitchFamily="18" charset="0"/>
            </a:endParaRPr>
          </a:p>
          <a:p>
            <a:r>
              <a:rPr lang="en-US" altLang="ko-KR" dirty="0"/>
              <a:t>More than 15,000 Americans have HD. At least 150,000 others have a 50 percent risk of developing the </a:t>
            </a:r>
            <a:r>
              <a:rPr lang="en-US" altLang="ko-KR" dirty="0" smtClean="0"/>
              <a:t>disease and their relatives have slight chance of getting it.</a:t>
            </a:r>
          </a:p>
          <a:p>
            <a:r>
              <a:rPr lang="en-US" altLang="ko-KR" dirty="0" smtClean="0">
                <a:latin typeface="+mj-lt"/>
                <a:cs typeface="Times New Roman" pitchFamily="18" charset="0"/>
              </a:rPr>
              <a:t>There is no cure, only drug treatments which slows down the disease progression.</a:t>
            </a:r>
            <a:endParaRPr lang="en-US" altLang="ko-KR" dirty="0">
              <a:latin typeface="+mj-lt"/>
              <a:cs typeface="Times New Roman" pitchFamily="18" charset="0"/>
            </a:endParaRPr>
          </a:p>
          <a:p>
            <a:endParaRPr lang="ko-KR" altLang="en-US" dirty="0"/>
          </a:p>
        </p:txBody>
      </p:sp>
      <p:pic>
        <p:nvPicPr>
          <p:cNvPr id="4098" name="Picture 2" descr="https://encrypted-tbn3.google.com/images?q=tbn:ANd9GcQT_dfGFMHYtFxqb1UY0dwfcInaGRzrNtSVC6KkqH2knFjtxX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187590"/>
            <a:ext cx="2514600" cy="2945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5956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412"/>
            <a:ext cx="7024744" cy="1143000"/>
          </a:xfrm>
        </p:spPr>
        <p:txBody>
          <a:bodyPr/>
          <a:lstStyle/>
          <a:p>
            <a:r>
              <a:rPr lang="en-US" altLang="ko-KR" dirty="0" smtClean="0"/>
              <a:t>Sources</a:t>
            </a:r>
            <a:endParaRPr lang="ko-KR" altLang="en-US" dirty="0"/>
          </a:p>
        </p:txBody>
      </p:sp>
      <p:sp>
        <p:nvSpPr>
          <p:cNvPr id="3" name="Content Placeholder 2"/>
          <p:cNvSpPr>
            <a:spLocks noGrp="1"/>
          </p:cNvSpPr>
          <p:nvPr>
            <p:ph idx="1"/>
          </p:nvPr>
        </p:nvSpPr>
        <p:spPr>
          <a:xfrm>
            <a:off x="990600" y="1066800"/>
            <a:ext cx="6777317" cy="5029200"/>
          </a:xfrm>
        </p:spPr>
        <p:txBody>
          <a:bodyPr>
            <a:normAutofit fontScale="70000" lnSpcReduction="20000"/>
          </a:bodyPr>
          <a:lstStyle/>
          <a:p>
            <a:r>
              <a:rPr lang="en-US" altLang="ko-KR" dirty="0">
                <a:hlinkClick r:id="rId2"/>
              </a:rPr>
              <a:t>http://</a:t>
            </a:r>
            <a:r>
              <a:rPr lang="en-US" altLang="ko-KR" dirty="0" smtClean="0">
                <a:hlinkClick r:id="rId2"/>
              </a:rPr>
              <a:t>library.thinkquest.org/2935/Natures_Best/Nat_Best_Low_Level/Nervous_page.L.html</a:t>
            </a:r>
            <a:endParaRPr lang="en-US" altLang="ko-KR" dirty="0" smtClean="0"/>
          </a:p>
          <a:p>
            <a:r>
              <a:rPr lang="en-US" altLang="ko-KR" dirty="0">
                <a:hlinkClick r:id="rId3"/>
              </a:rPr>
              <a:t>http://</a:t>
            </a:r>
            <a:r>
              <a:rPr lang="en-US" altLang="ko-KR" dirty="0" smtClean="0">
                <a:hlinkClick r:id="rId3"/>
              </a:rPr>
              <a:t>users.rcn.com/jkimball.ma.ultranet/BiologyPages/C/CNS.html</a:t>
            </a:r>
            <a:endParaRPr lang="en-US" altLang="ko-KR" dirty="0" smtClean="0"/>
          </a:p>
          <a:p>
            <a:r>
              <a:rPr lang="en-US" altLang="ko-KR" dirty="0">
                <a:hlinkClick r:id="rId4"/>
              </a:rPr>
              <a:t>http://</a:t>
            </a:r>
            <a:r>
              <a:rPr lang="en-US" altLang="ko-KR" dirty="0" smtClean="0">
                <a:hlinkClick r:id="rId4"/>
              </a:rPr>
              <a:t>biology.about.com/od/organsystems/a/aa061804a.htm</a:t>
            </a:r>
            <a:endParaRPr lang="en-US" altLang="ko-KR" dirty="0" smtClean="0"/>
          </a:p>
          <a:p>
            <a:r>
              <a:rPr lang="en-US" altLang="ko-KR" dirty="0">
                <a:hlinkClick r:id="rId5"/>
              </a:rPr>
              <a:t>http://</a:t>
            </a:r>
            <a:r>
              <a:rPr lang="en-US" altLang="ko-KR" dirty="0" smtClean="0">
                <a:hlinkClick r:id="rId5"/>
              </a:rPr>
              <a:t>answers.yahoo.com/question/index?qid=20080220021930AAwjDYM</a:t>
            </a:r>
            <a:endParaRPr lang="en-US" altLang="ko-KR" dirty="0" smtClean="0"/>
          </a:p>
          <a:p>
            <a:r>
              <a:rPr lang="en-US" altLang="ko-KR" dirty="0">
                <a:hlinkClick r:id="rId6"/>
              </a:rPr>
              <a:t>http://</a:t>
            </a:r>
            <a:r>
              <a:rPr lang="en-US" altLang="ko-KR" dirty="0" smtClean="0">
                <a:hlinkClick r:id="rId6"/>
              </a:rPr>
              <a:t>www.getbodysmart.com/ap/nervoussystem/cns/brain/adultorganization/tutorial.html</a:t>
            </a:r>
            <a:endParaRPr lang="en-US" altLang="ko-KR" dirty="0" smtClean="0"/>
          </a:p>
          <a:p>
            <a:r>
              <a:rPr lang="en-US" altLang="ko-KR" dirty="0">
                <a:hlinkClick r:id="rId7"/>
              </a:rPr>
              <a:t>http://</a:t>
            </a:r>
            <a:r>
              <a:rPr lang="en-US" altLang="ko-KR" dirty="0" smtClean="0">
                <a:hlinkClick r:id="rId7"/>
              </a:rPr>
              <a:t>www.dummies.com/how-to/content/understanding-the-transmission-of-nerve-impulses.html</a:t>
            </a:r>
            <a:endParaRPr lang="en-US" altLang="ko-KR" dirty="0" smtClean="0"/>
          </a:p>
          <a:p>
            <a:r>
              <a:rPr lang="en-US" altLang="ko-KR" dirty="0" smtClean="0"/>
              <a:t>Google pictures</a:t>
            </a:r>
          </a:p>
          <a:p>
            <a:r>
              <a:rPr lang="en-US" altLang="ko-KR" dirty="0">
                <a:hlinkClick r:id="rId8"/>
              </a:rPr>
              <a:t>http://</a:t>
            </a:r>
            <a:r>
              <a:rPr lang="en-US" altLang="ko-KR" dirty="0" smtClean="0">
                <a:hlinkClick r:id="rId8"/>
              </a:rPr>
              <a:t>allpsych.com/psychology101/neurotransmitters.html</a:t>
            </a:r>
            <a:endParaRPr lang="en-US" altLang="ko-KR" dirty="0" smtClean="0"/>
          </a:p>
          <a:p>
            <a:r>
              <a:rPr lang="en-US" altLang="ko-KR" dirty="0">
                <a:hlinkClick r:id="rId9"/>
              </a:rPr>
              <a:t>http://</a:t>
            </a:r>
            <a:r>
              <a:rPr lang="en-US" altLang="ko-KR" dirty="0" smtClean="0">
                <a:hlinkClick r:id="rId9"/>
              </a:rPr>
              <a:t>www.netdoctor.co.uk/diseases/facts/parkinson.htm</a:t>
            </a:r>
            <a:endParaRPr lang="en-US" altLang="ko-KR" dirty="0" smtClean="0"/>
          </a:p>
          <a:p>
            <a:r>
              <a:rPr lang="en-US" altLang="ko-KR" dirty="0">
                <a:hlinkClick r:id="rId10"/>
              </a:rPr>
              <a:t>http://</a:t>
            </a:r>
            <a:r>
              <a:rPr lang="en-US" altLang="ko-KR" dirty="0" smtClean="0">
                <a:hlinkClick r:id="rId10"/>
              </a:rPr>
              <a:t>www.medicinenet.com/huntington_disease/article.htm</a:t>
            </a:r>
            <a:endParaRPr lang="en-US" altLang="ko-KR" dirty="0" smtClean="0"/>
          </a:p>
          <a:p>
            <a:endParaRPr lang="en-US" altLang="ko-KR" dirty="0" smtClean="0"/>
          </a:p>
          <a:p>
            <a:endParaRPr lang="en-US" altLang="ko-KR" dirty="0" smtClean="0"/>
          </a:p>
          <a:p>
            <a:endParaRPr lang="en-US" altLang="ko-KR" dirty="0" smtClean="0"/>
          </a:p>
          <a:p>
            <a:endParaRPr lang="en-US" altLang="ko-KR" dirty="0" smtClean="0"/>
          </a:p>
          <a:p>
            <a:endParaRPr lang="en-US" altLang="ko-KR" dirty="0" smtClean="0"/>
          </a:p>
          <a:p>
            <a:endParaRPr lang="ko-KR" altLang="en-US" dirty="0"/>
          </a:p>
        </p:txBody>
      </p:sp>
    </p:spTree>
    <p:extLst>
      <p:ext uri="{BB962C8B-B14F-4D97-AF65-F5344CB8AC3E}">
        <p14:creationId xmlns:p14="http://schemas.microsoft.com/office/powerpoint/2010/main" val="167040213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52400"/>
            <a:ext cx="7162800" cy="838200"/>
          </a:xfrm>
        </p:spPr>
        <p:txBody>
          <a:bodyPr/>
          <a:lstStyle/>
          <a:p>
            <a:r>
              <a:rPr lang="en-US" altLang="ko-KR" dirty="0" smtClean="0"/>
              <a:t>Senses</a:t>
            </a:r>
            <a:endParaRPr lang="ko-KR" altLang="en-US" dirty="0"/>
          </a:p>
        </p:txBody>
      </p:sp>
      <p:sp>
        <p:nvSpPr>
          <p:cNvPr id="3" name="Content Placeholder 2"/>
          <p:cNvSpPr>
            <a:spLocks noGrp="1"/>
          </p:cNvSpPr>
          <p:nvPr>
            <p:ph idx="1"/>
          </p:nvPr>
        </p:nvSpPr>
        <p:spPr>
          <a:xfrm>
            <a:off x="1107141" y="995787"/>
            <a:ext cx="6777317" cy="3508977"/>
          </a:xfrm>
        </p:spPr>
        <p:txBody>
          <a:bodyPr/>
          <a:lstStyle/>
          <a:p>
            <a:r>
              <a:rPr lang="en-US" altLang="ko-KR" dirty="0">
                <a:latin typeface="+mj-lt"/>
                <a:cs typeface="Times New Roman" pitchFamily="18" charset="0"/>
              </a:rPr>
              <a:t>The function of the senses system is to give the body the ability to detect the </a:t>
            </a:r>
            <a:r>
              <a:rPr lang="en-US" altLang="ko-KR" dirty="0" smtClean="0">
                <a:latin typeface="+mj-lt"/>
                <a:cs typeface="Times New Roman" pitchFamily="18" charset="0"/>
              </a:rPr>
              <a:t>external environment.</a:t>
            </a:r>
            <a:endParaRPr lang="en-US" altLang="ko-KR" dirty="0">
              <a:latin typeface="+mj-lt"/>
              <a:cs typeface="Times New Roman" pitchFamily="18" charset="0"/>
            </a:endParaRPr>
          </a:p>
          <a:p>
            <a:endParaRPr lang="ko-KR" altLang="en-US" dirty="0"/>
          </a:p>
        </p:txBody>
      </p:sp>
      <p:pic>
        <p:nvPicPr>
          <p:cNvPr id="10242" name="Picture 2" descr="C:\Users\Myung Ha\Desktop\2012-04-30_01-17-13_9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330077" y="717924"/>
            <a:ext cx="4331447"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7072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24744" cy="1143000"/>
          </a:xfrm>
        </p:spPr>
        <p:txBody>
          <a:bodyPr>
            <a:normAutofit/>
          </a:bodyPr>
          <a:lstStyle/>
          <a:p>
            <a:r>
              <a:rPr lang="en-US" altLang="ko-KR" dirty="0" smtClean="0"/>
              <a:t>Sensory Receptors</a:t>
            </a:r>
            <a:endParaRPr lang="ko-KR" altLang="en-US" dirty="0"/>
          </a:p>
        </p:txBody>
      </p:sp>
      <p:sp>
        <p:nvSpPr>
          <p:cNvPr id="3" name="Content Placeholder 2"/>
          <p:cNvSpPr>
            <a:spLocks noGrp="1"/>
          </p:cNvSpPr>
          <p:nvPr>
            <p:ph idx="1"/>
          </p:nvPr>
        </p:nvSpPr>
        <p:spPr>
          <a:xfrm>
            <a:off x="533400" y="1371600"/>
            <a:ext cx="5867400" cy="4953000"/>
          </a:xfrm>
        </p:spPr>
        <p:txBody>
          <a:bodyPr>
            <a:normAutofit fontScale="92500"/>
          </a:bodyPr>
          <a:lstStyle/>
          <a:p>
            <a:r>
              <a:rPr lang="en-US" altLang="ko-KR" dirty="0" smtClean="0">
                <a:latin typeface="+mj-lt"/>
                <a:cs typeface="Times New Roman" pitchFamily="18" charset="0"/>
              </a:rPr>
              <a:t>Mechanoreceptors- </a:t>
            </a:r>
            <a:r>
              <a:rPr lang="en-US" altLang="ko-KR" dirty="0">
                <a:latin typeface="+mj-lt"/>
                <a:cs typeface="Times New Roman" pitchFamily="18" charset="0"/>
              </a:rPr>
              <a:t>detect changes in pressure, position, and </a:t>
            </a:r>
            <a:r>
              <a:rPr lang="en-US" altLang="ko-KR" dirty="0" smtClean="0">
                <a:latin typeface="+mj-lt"/>
                <a:cs typeface="Times New Roman" pitchFamily="18" charset="0"/>
              </a:rPr>
              <a:t>acceleration. Located on the nose</a:t>
            </a:r>
            <a:r>
              <a:rPr lang="en-US" altLang="ko-KR" dirty="0">
                <a:latin typeface="+mj-lt"/>
                <a:cs typeface="Times New Roman" pitchFamily="18" charset="0"/>
              </a:rPr>
              <a:t>, skin, </a:t>
            </a:r>
            <a:r>
              <a:rPr lang="en-US" altLang="ko-KR" dirty="0" smtClean="0">
                <a:latin typeface="+mj-lt"/>
                <a:cs typeface="Times New Roman" pitchFamily="18" charset="0"/>
              </a:rPr>
              <a:t>and ear.</a:t>
            </a:r>
            <a:endParaRPr lang="en-US" altLang="ko-KR" dirty="0">
              <a:latin typeface="+mj-lt"/>
              <a:cs typeface="Times New Roman" pitchFamily="18" charset="0"/>
            </a:endParaRPr>
          </a:p>
          <a:p>
            <a:r>
              <a:rPr lang="en-US" altLang="ko-KR" dirty="0" err="1" smtClean="0">
                <a:latin typeface="+mj-lt"/>
                <a:cs typeface="Times New Roman" pitchFamily="18" charset="0"/>
              </a:rPr>
              <a:t>Thermoreceptors</a:t>
            </a:r>
            <a:r>
              <a:rPr lang="en-US" altLang="ko-KR" dirty="0" smtClean="0">
                <a:latin typeface="+mj-lt"/>
                <a:cs typeface="Times New Roman" pitchFamily="18" charset="0"/>
              </a:rPr>
              <a:t>- </a:t>
            </a:r>
            <a:r>
              <a:rPr lang="en-US" altLang="ko-KR" dirty="0">
                <a:latin typeface="+mj-lt"/>
                <a:cs typeface="Times New Roman" pitchFamily="18" charset="0"/>
              </a:rPr>
              <a:t>detect hot or cold </a:t>
            </a:r>
            <a:r>
              <a:rPr lang="en-US" altLang="ko-KR" dirty="0" smtClean="0">
                <a:latin typeface="+mj-lt"/>
                <a:cs typeface="Times New Roman" pitchFamily="18" charset="0"/>
              </a:rPr>
              <a:t>temperatures. Located on the skin.</a:t>
            </a:r>
            <a:endParaRPr lang="en-US" altLang="ko-KR" dirty="0">
              <a:latin typeface="+mj-lt"/>
              <a:cs typeface="Times New Roman" pitchFamily="18" charset="0"/>
            </a:endParaRPr>
          </a:p>
          <a:p>
            <a:r>
              <a:rPr lang="en-US" altLang="ko-KR" dirty="0" smtClean="0">
                <a:latin typeface="+mj-lt"/>
                <a:cs typeface="Times New Roman" pitchFamily="18" charset="0"/>
              </a:rPr>
              <a:t>Chemoreceptors- </a:t>
            </a:r>
            <a:r>
              <a:rPr lang="en-US" altLang="ko-KR" dirty="0">
                <a:latin typeface="+mj-lt"/>
                <a:cs typeface="Times New Roman" pitchFamily="18" charset="0"/>
              </a:rPr>
              <a:t>detect ions and molecules </a:t>
            </a:r>
            <a:r>
              <a:rPr lang="en-US" altLang="ko-KR" dirty="0" smtClean="0">
                <a:latin typeface="+mj-lt"/>
                <a:cs typeface="Times New Roman" pitchFamily="18" charset="0"/>
              </a:rPr>
              <a:t>Located on the nose.</a:t>
            </a:r>
            <a:endParaRPr lang="en-US" altLang="ko-KR" dirty="0">
              <a:latin typeface="+mj-lt"/>
              <a:cs typeface="Times New Roman" pitchFamily="18" charset="0"/>
            </a:endParaRPr>
          </a:p>
          <a:p>
            <a:r>
              <a:rPr lang="en-US" altLang="ko-KR" dirty="0" smtClean="0">
                <a:latin typeface="+mj-lt"/>
                <a:cs typeface="Times New Roman" pitchFamily="18" charset="0"/>
              </a:rPr>
              <a:t>Photoreceptors- </a:t>
            </a:r>
            <a:r>
              <a:rPr lang="en-US" altLang="ko-KR" dirty="0">
                <a:latin typeface="+mj-lt"/>
                <a:cs typeface="Times New Roman" pitchFamily="18" charset="0"/>
              </a:rPr>
              <a:t>detect </a:t>
            </a:r>
            <a:r>
              <a:rPr lang="en-US" altLang="ko-KR" dirty="0" smtClean="0">
                <a:latin typeface="+mj-lt"/>
                <a:cs typeface="Times New Roman" pitchFamily="18" charset="0"/>
              </a:rPr>
              <a:t>light. Located on the eyes.</a:t>
            </a:r>
            <a:endParaRPr lang="en-US" altLang="ko-KR" dirty="0">
              <a:latin typeface="+mj-lt"/>
              <a:cs typeface="Times New Roman" pitchFamily="18" charset="0"/>
            </a:endParaRPr>
          </a:p>
          <a:p>
            <a:r>
              <a:rPr lang="en-US" altLang="ko-KR" dirty="0">
                <a:latin typeface="+mj-lt"/>
                <a:ea typeface="Tahoma" pitchFamily="34" charset="0"/>
                <a:cs typeface="Times New Roman" pitchFamily="18" charset="0"/>
              </a:rPr>
              <a:t>Pain </a:t>
            </a:r>
            <a:r>
              <a:rPr lang="en-US" altLang="ko-KR" dirty="0" smtClean="0">
                <a:latin typeface="+mj-lt"/>
                <a:ea typeface="Tahoma" pitchFamily="34" charset="0"/>
                <a:cs typeface="Times New Roman" pitchFamily="18" charset="0"/>
              </a:rPr>
              <a:t>receptors- </a:t>
            </a:r>
            <a:r>
              <a:rPr lang="en-US" altLang="ko-KR" dirty="0">
                <a:latin typeface="+mj-lt"/>
                <a:ea typeface="Tahoma" pitchFamily="34" charset="0"/>
                <a:cs typeface="Times New Roman" pitchFamily="18" charset="0"/>
              </a:rPr>
              <a:t>detect severe heat, pressure, and chemicals that harm the </a:t>
            </a:r>
            <a:r>
              <a:rPr lang="en-US" altLang="ko-KR" dirty="0" smtClean="0">
                <a:latin typeface="+mj-lt"/>
                <a:ea typeface="Tahoma" pitchFamily="34" charset="0"/>
                <a:cs typeface="Times New Roman" pitchFamily="18" charset="0"/>
              </a:rPr>
              <a:t>body. Located on the skin.</a:t>
            </a:r>
            <a:endParaRPr lang="en-US" altLang="ko-KR" dirty="0">
              <a:latin typeface="+mj-lt"/>
              <a:ea typeface="Tahoma" pitchFamily="34" charset="0"/>
              <a:cs typeface="Times New Roman" pitchFamily="18" charset="0"/>
            </a:endParaRPr>
          </a:p>
          <a:p>
            <a:endParaRPr lang="ko-KR" altLang="en-US" dirty="0"/>
          </a:p>
        </p:txBody>
      </p:sp>
    </p:spTree>
    <p:extLst>
      <p:ext uri="{BB962C8B-B14F-4D97-AF65-F5344CB8AC3E}">
        <p14:creationId xmlns:p14="http://schemas.microsoft.com/office/powerpoint/2010/main" val="400398239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24744" cy="1143000"/>
          </a:xfrm>
        </p:spPr>
        <p:txBody>
          <a:bodyPr/>
          <a:lstStyle/>
          <a:p>
            <a:r>
              <a:rPr lang="en-US" altLang="ko-KR" dirty="0" smtClean="0"/>
              <a:t>Rhodopsin</a:t>
            </a:r>
            <a:endParaRPr lang="ko-KR" altLang="en-US" dirty="0"/>
          </a:p>
        </p:txBody>
      </p:sp>
      <p:sp>
        <p:nvSpPr>
          <p:cNvPr id="3" name="Content Placeholder 2"/>
          <p:cNvSpPr>
            <a:spLocks noGrp="1"/>
          </p:cNvSpPr>
          <p:nvPr>
            <p:ph idx="1"/>
          </p:nvPr>
        </p:nvSpPr>
        <p:spPr>
          <a:xfrm>
            <a:off x="990600" y="1447800"/>
            <a:ext cx="6777317" cy="3508977"/>
          </a:xfrm>
        </p:spPr>
        <p:txBody>
          <a:bodyPr/>
          <a:lstStyle/>
          <a:p>
            <a:r>
              <a:rPr lang="en-US" altLang="ko-KR" dirty="0" smtClean="0"/>
              <a:t>A</a:t>
            </a:r>
            <a:r>
              <a:rPr lang="en-US" altLang="ko-KR" dirty="0"/>
              <a:t> biological pigment of the retina that is responsible for both the formation of the photoreceptor </a:t>
            </a:r>
            <a:r>
              <a:rPr lang="en-US" altLang="ko-KR" dirty="0" smtClean="0"/>
              <a:t>cells and </a:t>
            </a:r>
            <a:r>
              <a:rPr lang="en-US" altLang="ko-KR" dirty="0"/>
              <a:t>the first events in the perception </a:t>
            </a:r>
            <a:r>
              <a:rPr lang="en-US" altLang="ko-KR" dirty="0" smtClean="0"/>
              <a:t>of</a:t>
            </a:r>
            <a:r>
              <a:rPr lang="en-US" altLang="ko-KR" dirty="0"/>
              <a:t> light</a:t>
            </a:r>
            <a:r>
              <a:rPr lang="en-US" altLang="ko-KR" dirty="0" smtClean="0"/>
              <a:t>.</a:t>
            </a:r>
          </a:p>
          <a:p>
            <a:r>
              <a:rPr lang="en-US" altLang="ko-KR" dirty="0" smtClean="0">
                <a:latin typeface="+mj-lt"/>
                <a:cs typeface="Times New Roman" pitchFamily="18" charset="0"/>
              </a:rPr>
              <a:t>Rhodopsin allows photoreceptor </a:t>
            </a:r>
            <a:r>
              <a:rPr lang="en-US" altLang="ko-KR" dirty="0">
                <a:latin typeface="+mj-lt"/>
                <a:cs typeface="Times New Roman" pitchFamily="18" charset="0"/>
              </a:rPr>
              <a:t>cells to signal to each other and the brain about light entering the </a:t>
            </a:r>
            <a:r>
              <a:rPr lang="en-US" altLang="ko-KR" dirty="0" smtClean="0">
                <a:latin typeface="+mj-lt"/>
                <a:cs typeface="Times New Roman" pitchFamily="18" charset="0"/>
              </a:rPr>
              <a:t>retina.</a:t>
            </a:r>
            <a:endParaRPr lang="en-US" altLang="ko-KR" dirty="0">
              <a:latin typeface="+mj-lt"/>
              <a:cs typeface="Times New Roman" pitchFamily="18" charset="0"/>
            </a:endParaRPr>
          </a:p>
          <a:p>
            <a:pPr marL="0" indent="0">
              <a:buNone/>
            </a:pPr>
            <a:endParaRPr lang="en-US" altLang="ko-KR" dirty="0">
              <a:latin typeface="Times New Roman" pitchFamily="18" charset="0"/>
              <a:cs typeface="Times New Roman" pitchFamily="18" charset="0"/>
            </a:endParaRPr>
          </a:p>
          <a:p>
            <a:endParaRPr lang="en-US" altLang="ko-KR" dirty="0" smtClean="0"/>
          </a:p>
        </p:txBody>
      </p:sp>
    </p:spTree>
    <p:extLst>
      <p:ext uri="{BB962C8B-B14F-4D97-AF65-F5344CB8AC3E}">
        <p14:creationId xmlns:p14="http://schemas.microsoft.com/office/powerpoint/2010/main" val="351050169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024744" cy="1143000"/>
          </a:xfrm>
        </p:spPr>
        <p:txBody>
          <a:bodyPr/>
          <a:lstStyle/>
          <a:p>
            <a:r>
              <a:rPr lang="en-US" altLang="ko-KR" dirty="0" smtClean="0"/>
              <a:t>Sources</a:t>
            </a:r>
            <a:endParaRPr lang="ko-KR" altLang="en-US" dirty="0"/>
          </a:p>
        </p:txBody>
      </p:sp>
      <p:sp>
        <p:nvSpPr>
          <p:cNvPr id="3" name="Content Placeholder 2"/>
          <p:cNvSpPr>
            <a:spLocks noGrp="1"/>
          </p:cNvSpPr>
          <p:nvPr>
            <p:ph idx="1"/>
          </p:nvPr>
        </p:nvSpPr>
        <p:spPr>
          <a:xfrm>
            <a:off x="1029844" y="1231831"/>
            <a:ext cx="6777317" cy="3508977"/>
          </a:xfrm>
        </p:spPr>
        <p:txBody>
          <a:bodyPr/>
          <a:lstStyle/>
          <a:p>
            <a:r>
              <a:rPr lang="en-US" altLang="ko-KR" dirty="0">
                <a:hlinkClick r:id="rId2"/>
              </a:rPr>
              <a:t>http://</a:t>
            </a:r>
            <a:r>
              <a:rPr lang="en-US" altLang="ko-KR" dirty="0" smtClean="0">
                <a:hlinkClick r:id="rId2"/>
              </a:rPr>
              <a:t>faculty.clintoncc.suny.edu/faculty/michael.gregory/files/bio%20102/bio%20102%20lectures/sensory%20systems/sensory.htm</a:t>
            </a:r>
            <a:endParaRPr lang="en-US" altLang="ko-KR" dirty="0" smtClean="0"/>
          </a:p>
          <a:p>
            <a:r>
              <a:rPr lang="en-US" altLang="ko-KR" dirty="0">
                <a:hlinkClick r:id="rId3"/>
              </a:rPr>
              <a:t>http://en.wikipedia.org/wiki/Rhodopsin</a:t>
            </a:r>
            <a:endParaRPr lang="ko-KR" altLang="en-US" dirty="0"/>
          </a:p>
        </p:txBody>
      </p:sp>
    </p:spTree>
    <p:extLst>
      <p:ext uri="{BB962C8B-B14F-4D97-AF65-F5344CB8AC3E}">
        <p14:creationId xmlns:p14="http://schemas.microsoft.com/office/powerpoint/2010/main" val="428682980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altLang="ko-KR" dirty="0" smtClean="0"/>
              <a:t>Muscular System</a:t>
            </a:r>
            <a:endParaRPr lang="ko-KR" altLang="en-US" dirty="0"/>
          </a:p>
        </p:txBody>
      </p:sp>
      <p:sp>
        <p:nvSpPr>
          <p:cNvPr id="3" name="Content Placeholder 2"/>
          <p:cNvSpPr>
            <a:spLocks noGrp="1"/>
          </p:cNvSpPr>
          <p:nvPr>
            <p:ph idx="1"/>
          </p:nvPr>
        </p:nvSpPr>
        <p:spPr>
          <a:xfrm>
            <a:off x="990600" y="1447800"/>
            <a:ext cx="6777317" cy="3508977"/>
          </a:xfrm>
        </p:spPr>
        <p:txBody>
          <a:bodyPr/>
          <a:lstStyle/>
          <a:p>
            <a:r>
              <a:rPr lang="en-US" altLang="ko-KR" dirty="0"/>
              <a:t>Muscles maintain our posture, allow us to move, breath, circulate our </a:t>
            </a:r>
            <a:r>
              <a:rPr lang="en-US" altLang="ko-KR" dirty="0" smtClean="0"/>
              <a:t>blood, </a:t>
            </a:r>
            <a:r>
              <a:rPr lang="en-US" altLang="ko-KR" dirty="0"/>
              <a:t>and even close our eyes.</a:t>
            </a:r>
            <a:endParaRPr lang="ko-KR" altLang="en-US" dirty="0"/>
          </a:p>
        </p:txBody>
      </p:sp>
      <p:pic>
        <p:nvPicPr>
          <p:cNvPr id="13314" name="Picture 2" descr="C:\Users\Myung Ha\Desktop\2012-04-30_01-20-14_3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672256" y="1290143"/>
            <a:ext cx="3755092" cy="666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75972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230034" cy="875264"/>
          </a:xfrm>
        </p:spPr>
        <p:txBody>
          <a:bodyPr>
            <a:normAutofit/>
          </a:bodyPr>
          <a:lstStyle/>
          <a:p>
            <a:r>
              <a:rPr lang="en-US" altLang="ko-KR" dirty="0" smtClean="0"/>
              <a:t>Three Types of </a:t>
            </a:r>
            <a:r>
              <a:rPr lang="en-US" altLang="ko-KR" dirty="0"/>
              <a:t>M</a:t>
            </a:r>
            <a:r>
              <a:rPr lang="en-US" altLang="ko-KR" dirty="0" smtClean="0"/>
              <a:t>uscle </a:t>
            </a:r>
            <a:r>
              <a:rPr lang="en-US" altLang="ko-KR" dirty="0"/>
              <a:t>T</a:t>
            </a:r>
            <a:r>
              <a:rPr lang="en-US" altLang="ko-KR" dirty="0" smtClean="0"/>
              <a:t>issue</a:t>
            </a:r>
            <a:endParaRPr lang="ko-KR" altLang="en-US" dirty="0"/>
          </a:p>
        </p:txBody>
      </p:sp>
      <p:sp>
        <p:nvSpPr>
          <p:cNvPr id="3" name="Content Placeholder 2"/>
          <p:cNvSpPr>
            <a:spLocks noGrp="1"/>
          </p:cNvSpPr>
          <p:nvPr>
            <p:ph idx="1"/>
          </p:nvPr>
        </p:nvSpPr>
        <p:spPr>
          <a:xfrm>
            <a:off x="609600" y="1295400"/>
            <a:ext cx="5105401" cy="5029200"/>
          </a:xfrm>
        </p:spPr>
        <p:txBody>
          <a:bodyPr>
            <a:normAutofit fontScale="92500"/>
          </a:bodyPr>
          <a:lstStyle/>
          <a:p>
            <a:r>
              <a:rPr lang="en-US" altLang="ko-KR" dirty="0" smtClean="0"/>
              <a:t>Cardiac muscle- makes </a:t>
            </a:r>
            <a:r>
              <a:rPr lang="en-US" altLang="ko-KR" dirty="0"/>
              <a:t>up the wall of the </a:t>
            </a:r>
            <a:r>
              <a:rPr lang="en-US" altLang="ko-KR" dirty="0" smtClean="0"/>
              <a:t>heart. It is striated and involuntary.</a:t>
            </a:r>
          </a:p>
          <a:p>
            <a:r>
              <a:rPr lang="en-US" altLang="ko-KR" dirty="0" smtClean="0"/>
              <a:t>Smooth muscle- muscles contained </a:t>
            </a:r>
            <a:r>
              <a:rPr lang="en-US" altLang="ko-KR" dirty="0"/>
              <a:t>in structures which we do not have control over such as blood vessels, stomach and intestine, urethra, uterus, internal muscles </a:t>
            </a:r>
            <a:r>
              <a:rPr lang="en-US" altLang="ko-KR" dirty="0" smtClean="0"/>
              <a:t>of </a:t>
            </a:r>
            <a:r>
              <a:rPr lang="en-US" altLang="ko-KR" dirty="0"/>
              <a:t>the eye</a:t>
            </a:r>
            <a:r>
              <a:rPr lang="en-US" altLang="ko-KR" dirty="0" smtClean="0"/>
              <a:t>. It is </a:t>
            </a:r>
            <a:r>
              <a:rPr lang="en-US" altLang="ko-KR" dirty="0" err="1" smtClean="0"/>
              <a:t>unstriated</a:t>
            </a:r>
            <a:r>
              <a:rPr lang="en-US" altLang="ko-KR" dirty="0" smtClean="0"/>
              <a:t> and involuntary.</a:t>
            </a:r>
          </a:p>
          <a:p>
            <a:r>
              <a:rPr lang="en-US" altLang="ko-KR" dirty="0" smtClean="0"/>
              <a:t>Skeletal muscle- </a:t>
            </a:r>
            <a:r>
              <a:rPr lang="en-US" altLang="ko-KR" dirty="0"/>
              <a:t> </a:t>
            </a:r>
            <a:r>
              <a:rPr lang="en-US" altLang="ko-KR" dirty="0" smtClean="0"/>
              <a:t>muscles </a:t>
            </a:r>
            <a:r>
              <a:rPr lang="en-US" altLang="ko-KR" dirty="0"/>
              <a:t>attached to our skeletons and allows us to move our bodies</a:t>
            </a:r>
            <a:r>
              <a:rPr lang="en-US" altLang="ko-KR" dirty="0" smtClean="0"/>
              <a:t>. It is striated and voluntary.</a:t>
            </a:r>
            <a:endParaRPr lang="ko-KR" altLang="en-US" dirty="0"/>
          </a:p>
        </p:txBody>
      </p:sp>
      <p:pic>
        <p:nvPicPr>
          <p:cNvPr id="11266" name="Picture 2" descr="C:\Users\Myung Ha\Desktop\2012-04-30_01-19-58_1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078563" y="1831747"/>
            <a:ext cx="2568275" cy="144780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Myung Ha\Desktop\2012-04-30_01-19-49_1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584342" y="1899492"/>
            <a:ext cx="2481628" cy="1398957"/>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Myung Ha\Desktop\2012-04-30_01-19-41_1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686840" y="4190999"/>
            <a:ext cx="2797574" cy="157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56143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338510" cy="1143000"/>
          </a:xfrm>
        </p:spPr>
        <p:txBody>
          <a:bodyPr>
            <a:normAutofit/>
          </a:bodyPr>
          <a:lstStyle/>
          <a:p>
            <a:r>
              <a:rPr lang="en-US" altLang="ko-KR" dirty="0" smtClean="0"/>
              <a:t>Skeletal Muscle Contraction</a:t>
            </a:r>
            <a:endParaRPr lang="ko-KR" altLang="en-US" dirty="0"/>
          </a:p>
        </p:txBody>
      </p:sp>
      <p:sp>
        <p:nvSpPr>
          <p:cNvPr id="3" name="Content Placeholder 2"/>
          <p:cNvSpPr>
            <a:spLocks noGrp="1"/>
          </p:cNvSpPr>
          <p:nvPr>
            <p:ph idx="1"/>
          </p:nvPr>
        </p:nvSpPr>
        <p:spPr>
          <a:xfrm>
            <a:off x="457200" y="1447800"/>
            <a:ext cx="8001000" cy="4953000"/>
          </a:xfrm>
        </p:spPr>
        <p:txBody>
          <a:bodyPr>
            <a:normAutofit fontScale="77500" lnSpcReduction="20000"/>
          </a:bodyPr>
          <a:lstStyle/>
          <a:p>
            <a:r>
              <a:rPr lang="en-US" altLang="ko-KR" dirty="0" smtClean="0"/>
              <a:t>1. </a:t>
            </a:r>
            <a:r>
              <a:rPr lang="en-US" altLang="ko-KR" dirty="0"/>
              <a:t>A nervous impulse arrives at the neuromuscular junction, which causes a release of a chemical called Acetylcholine</a:t>
            </a:r>
            <a:r>
              <a:rPr lang="en-US" altLang="ko-KR" dirty="0" smtClean="0"/>
              <a:t>. The presence of acetylcholine causes depolarization of the motor end causing </a:t>
            </a:r>
            <a:r>
              <a:rPr lang="en-US" altLang="ko-KR" dirty="0" err="1" smtClean="0"/>
              <a:t>Ca</a:t>
            </a:r>
            <a:r>
              <a:rPr lang="en-US" altLang="ko-KR" dirty="0" smtClean="0"/>
              <a:t>+ to be released from sarcoplasmic reticulum.</a:t>
            </a:r>
          </a:p>
          <a:p>
            <a:r>
              <a:rPr lang="en-US" altLang="ko-KR" dirty="0" smtClean="0"/>
              <a:t>2. </a:t>
            </a:r>
            <a:r>
              <a:rPr lang="en-US" altLang="ko-KR" dirty="0" err="1"/>
              <a:t>Ca</a:t>
            </a:r>
            <a:r>
              <a:rPr lang="en-US" altLang="ko-KR" dirty="0"/>
              <a:t>+ binds to Troponin, changing its shape and so moving </a:t>
            </a:r>
            <a:r>
              <a:rPr lang="en-US" altLang="ko-KR" dirty="0" err="1"/>
              <a:t>Tropomyosin</a:t>
            </a:r>
            <a:r>
              <a:rPr lang="en-US" altLang="ko-KR" dirty="0"/>
              <a:t> from the active site of the Actin. The Myosin filaments can now attach to the Actin, forming a cross-bridge</a:t>
            </a:r>
            <a:r>
              <a:rPr lang="en-US" altLang="ko-KR" dirty="0" smtClean="0"/>
              <a:t>.</a:t>
            </a:r>
          </a:p>
          <a:p>
            <a:r>
              <a:rPr lang="en-US" altLang="ko-KR" dirty="0" smtClean="0"/>
              <a:t>3. </a:t>
            </a:r>
            <a:r>
              <a:rPr lang="en-US" altLang="ko-KR" dirty="0"/>
              <a:t>The breakdown of ATP releases energy which enables the Myosin to pull the Actin filaments inwards and so shortening the </a:t>
            </a:r>
            <a:r>
              <a:rPr lang="en-US" altLang="ko-KR" dirty="0" smtClean="0"/>
              <a:t>muscle.</a:t>
            </a:r>
          </a:p>
          <a:p>
            <a:r>
              <a:rPr lang="en-US" altLang="ko-KR" dirty="0" smtClean="0"/>
              <a:t>4. The </a:t>
            </a:r>
            <a:r>
              <a:rPr lang="en-US" altLang="ko-KR" dirty="0"/>
              <a:t>Myosin detaches from the Actin and the cross-bridge is broken when an ATP molecule binds to the Myosin head. When the ATP is then broken down the Myosin head can again attach to an Actin binding site further along the Actin filament and repeat the </a:t>
            </a:r>
            <a:r>
              <a:rPr lang="en-US" altLang="ko-KR" dirty="0" smtClean="0"/>
              <a:t>process.</a:t>
            </a:r>
          </a:p>
          <a:p>
            <a:r>
              <a:rPr lang="en-US" altLang="ko-KR" dirty="0" smtClean="0"/>
              <a:t>5. </a:t>
            </a:r>
            <a:r>
              <a:rPr lang="en-US" altLang="ko-KR" dirty="0"/>
              <a:t>This repeated pulling of the Actin over the myosin </a:t>
            </a:r>
            <a:r>
              <a:rPr lang="en-US" altLang="ko-KR" dirty="0" smtClean="0"/>
              <a:t>causes muscle contraction.</a:t>
            </a:r>
            <a:endParaRPr lang="ko-KR" altLang="en-US" dirty="0"/>
          </a:p>
        </p:txBody>
      </p:sp>
    </p:spTree>
    <p:extLst>
      <p:ext uri="{BB962C8B-B14F-4D97-AF65-F5344CB8AC3E}">
        <p14:creationId xmlns:p14="http://schemas.microsoft.com/office/powerpoint/2010/main" val="242531954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024744" cy="1143000"/>
          </a:xfrm>
        </p:spPr>
        <p:txBody>
          <a:bodyPr>
            <a:normAutofit fontScale="90000"/>
          </a:bodyPr>
          <a:lstStyle/>
          <a:p>
            <a:r>
              <a:rPr lang="en-US" altLang="ko-KR" dirty="0" err="1" smtClean="0"/>
              <a:t>Myotonic</a:t>
            </a:r>
            <a:r>
              <a:rPr lang="en-US" altLang="ko-KR" dirty="0" smtClean="0"/>
              <a:t> Muscular Dystrophy</a:t>
            </a:r>
            <a:endParaRPr lang="ko-KR" altLang="en-US" dirty="0"/>
          </a:p>
        </p:txBody>
      </p:sp>
      <p:sp>
        <p:nvSpPr>
          <p:cNvPr id="3" name="Content Placeholder 2"/>
          <p:cNvSpPr>
            <a:spLocks noGrp="1"/>
          </p:cNvSpPr>
          <p:nvPr>
            <p:ph idx="1"/>
          </p:nvPr>
        </p:nvSpPr>
        <p:spPr>
          <a:xfrm>
            <a:off x="609601" y="1447800"/>
            <a:ext cx="5638800" cy="4800600"/>
          </a:xfrm>
        </p:spPr>
        <p:txBody>
          <a:bodyPr>
            <a:normAutofit fontScale="92500"/>
          </a:bodyPr>
          <a:lstStyle/>
          <a:p>
            <a:r>
              <a:rPr lang="en-US" altLang="ko-KR" dirty="0"/>
              <a:t>A</a:t>
            </a:r>
            <a:r>
              <a:rPr lang="en-US" altLang="ko-KR" dirty="0" smtClean="0"/>
              <a:t> </a:t>
            </a:r>
            <a:r>
              <a:rPr lang="en-US" altLang="ko-KR" dirty="0"/>
              <a:t>group of genetic, degenerative diseases primarily affecting voluntary muscles</a:t>
            </a:r>
            <a:r>
              <a:rPr lang="en-US" altLang="ko-KR" dirty="0" smtClean="0"/>
              <a:t>.</a:t>
            </a:r>
          </a:p>
          <a:p>
            <a:r>
              <a:rPr lang="en-US" altLang="ko-KR" dirty="0" smtClean="0"/>
              <a:t>Symptoms- generalized </a:t>
            </a:r>
            <a:r>
              <a:rPr lang="en-US" altLang="ko-KR" dirty="0"/>
              <a:t>weakness and muscle wasting first affecting the face, lower legs, forearms, hands and neck, with delayed relaxation of muscles after contraction </a:t>
            </a:r>
            <a:r>
              <a:rPr lang="en-US" altLang="ko-KR" dirty="0" smtClean="0"/>
              <a:t>common</a:t>
            </a:r>
          </a:p>
          <a:p>
            <a:r>
              <a:rPr lang="en-US" altLang="ko-KR" dirty="0" err="1"/>
              <a:t>Myotonic</a:t>
            </a:r>
            <a:r>
              <a:rPr lang="en-US" altLang="ko-KR" dirty="0"/>
              <a:t> dystrophy affects at least 1 in 8,000 people worldwide</a:t>
            </a:r>
            <a:r>
              <a:rPr lang="en-US" altLang="ko-KR" dirty="0" smtClean="0"/>
              <a:t>.</a:t>
            </a:r>
          </a:p>
          <a:p>
            <a:r>
              <a:rPr lang="en-US" altLang="ko-KR" dirty="0" smtClean="0"/>
              <a:t>It can be treated with </a:t>
            </a:r>
            <a:r>
              <a:rPr lang="en-US" altLang="ko-KR" dirty="0"/>
              <a:t>quinine, phenytoin and other similar anticonvulsant drugs</a:t>
            </a:r>
            <a:r>
              <a:rPr lang="en-US" altLang="ko-KR" dirty="0" smtClean="0"/>
              <a:t>.</a:t>
            </a:r>
            <a:endParaRPr lang="ko-KR" altLang="en-US" dirty="0"/>
          </a:p>
        </p:txBody>
      </p:sp>
      <p:pic>
        <p:nvPicPr>
          <p:cNvPr id="1026" name="Picture 2" descr="https://encrypted-tbn1.google.com/images?q=tbn:ANd9GcSO9jLnyTQ6tRhSQDvvuvHslOw_5LQohDt47QjTVP0MtGhqtifj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1145" y="2362200"/>
            <a:ext cx="2351349" cy="253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650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024744" cy="1143000"/>
          </a:xfrm>
        </p:spPr>
        <p:txBody>
          <a:bodyPr/>
          <a:lstStyle/>
          <a:p>
            <a:r>
              <a:rPr lang="en-US" altLang="ko-KR" dirty="0" smtClean="0"/>
              <a:t>Digestive Organs</a:t>
            </a:r>
            <a:endParaRPr lang="ko-KR" altLang="en-US" dirty="0"/>
          </a:p>
        </p:txBody>
      </p:sp>
      <p:sp>
        <p:nvSpPr>
          <p:cNvPr id="3" name="Content Placeholder 2"/>
          <p:cNvSpPr>
            <a:spLocks noGrp="1"/>
          </p:cNvSpPr>
          <p:nvPr>
            <p:ph idx="1"/>
          </p:nvPr>
        </p:nvSpPr>
        <p:spPr>
          <a:xfrm>
            <a:off x="1043608" y="1628800"/>
            <a:ext cx="6777317" cy="3508977"/>
          </a:xfrm>
        </p:spPr>
        <p:txBody>
          <a:bodyPr/>
          <a:lstStyle/>
          <a:p>
            <a:r>
              <a:rPr lang="en-US" altLang="ko-KR" dirty="0" smtClean="0"/>
              <a:t>Anus- </a:t>
            </a:r>
            <a:r>
              <a:rPr lang="en-US" altLang="ko-KR" dirty="0"/>
              <a:t>the last part of the digestive </a:t>
            </a:r>
            <a:r>
              <a:rPr lang="en-US" altLang="ko-KR" dirty="0" smtClean="0"/>
              <a:t>tract. It holds and releases the contents out of the body.</a:t>
            </a:r>
            <a:endParaRPr lang="ko-KR" alt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852936"/>
            <a:ext cx="4388031" cy="351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48494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24744" cy="1143000"/>
          </a:xfrm>
        </p:spPr>
        <p:txBody>
          <a:bodyPr>
            <a:normAutofit/>
          </a:bodyPr>
          <a:lstStyle/>
          <a:p>
            <a:r>
              <a:rPr lang="en-US" altLang="ko-KR" dirty="0" smtClean="0"/>
              <a:t>Muscle Cramp</a:t>
            </a:r>
            <a:endParaRPr lang="ko-KR" altLang="en-US" dirty="0"/>
          </a:p>
        </p:txBody>
      </p:sp>
      <p:sp>
        <p:nvSpPr>
          <p:cNvPr id="3" name="Content Placeholder 2"/>
          <p:cNvSpPr>
            <a:spLocks noGrp="1"/>
          </p:cNvSpPr>
          <p:nvPr>
            <p:ph idx="1"/>
          </p:nvPr>
        </p:nvSpPr>
        <p:spPr>
          <a:xfrm>
            <a:off x="685801" y="1447800"/>
            <a:ext cx="4953000" cy="4876800"/>
          </a:xfrm>
        </p:spPr>
        <p:txBody>
          <a:bodyPr/>
          <a:lstStyle/>
          <a:p>
            <a:r>
              <a:rPr lang="en-US" altLang="ko-KR" dirty="0"/>
              <a:t>M</a:t>
            </a:r>
            <a:r>
              <a:rPr lang="en-US" altLang="ko-KR" dirty="0" smtClean="0"/>
              <a:t>uscles </a:t>
            </a:r>
            <a:r>
              <a:rPr lang="en-US" altLang="ko-KR" dirty="0"/>
              <a:t>involuntarily contract and cannot relax</a:t>
            </a:r>
            <a:r>
              <a:rPr lang="en-US" altLang="ko-KR" dirty="0" smtClean="0"/>
              <a:t>.</a:t>
            </a:r>
          </a:p>
          <a:p>
            <a:r>
              <a:rPr lang="en-US" altLang="ko-KR" dirty="0" smtClean="0"/>
              <a:t>Symptoms- hardening of the muscle, twitching, sharp pain.</a:t>
            </a:r>
          </a:p>
          <a:p>
            <a:r>
              <a:rPr lang="en-US" altLang="ko-KR" dirty="0" smtClean="0"/>
              <a:t>Very common. If you didn’t experience this, you are not a human.</a:t>
            </a:r>
          </a:p>
          <a:p>
            <a:r>
              <a:rPr lang="en-US" altLang="ko-KR" dirty="0" smtClean="0"/>
              <a:t>Can be treated and prevented with balanced diet and stretching.</a:t>
            </a:r>
            <a:endParaRPr lang="ko-KR" altLang="en-US" dirty="0"/>
          </a:p>
        </p:txBody>
      </p:sp>
      <p:pic>
        <p:nvPicPr>
          <p:cNvPr id="2050" name="Picture 2" descr="https://encrypted-tbn0.google.com/images?q=tbn:ANd9GcRLuDpb4rsmUKFfBF0JfX4G8H4k1DsDVeMn4o-8rKwvJDP0vNgW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897" y="1735540"/>
            <a:ext cx="312256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36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1143000"/>
          </a:xfrm>
        </p:spPr>
        <p:txBody>
          <a:bodyPr/>
          <a:lstStyle/>
          <a:p>
            <a:r>
              <a:rPr lang="en-US" altLang="ko-KR" dirty="0" smtClean="0"/>
              <a:t>Sources</a:t>
            </a:r>
            <a:endParaRPr lang="ko-KR" altLang="en-US" dirty="0"/>
          </a:p>
        </p:txBody>
      </p:sp>
      <p:sp>
        <p:nvSpPr>
          <p:cNvPr id="3" name="Content Placeholder 2"/>
          <p:cNvSpPr>
            <a:spLocks noGrp="1"/>
          </p:cNvSpPr>
          <p:nvPr>
            <p:ph idx="1"/>
          </p:nvPr>
        </p:nvSpPr>
        <p:spPr>
          <a:xfrm>
            <a:off x="990600" y="1524000"/>
            <a:ext cx="6777317" cy="4419600"/>
          </a:xfrm>
        </p:spPr>
        <p:txBody>
          <a:bodyPr>
            <a:normAutofit lnSpcReduction="10000"/>
          </a:bodyPr>
          <a:lstStyle/>
          <a:p>
            <a:r>
              <a:rPr lang="en-US" altLang="ko-KR" dirty="0">
                <a:hlinkClick r:id="rId2"/>
              </a:rPr>
              <a:t>http://</a:t>
            </a:r>
            <a:r>
              <a:rPr lang="en-US" altLang="ko-KR" dirty="0" smtClean="0">
                <a:hlinkClick r:id="rId2"/>
              </a:rPr>
              <a:t>www.anatomy.tv/StudyGuides/StudyGuide.aspx?guideid=5&amp;nextID=6&amp;maxID=0&amp;customer=primal</a:t>
            </a:r>
            <a:endParaRPr lang="en-US" altLang="ko-KR" dirty="0" smtClean="0"/>
          </a:p>
          <a:p>
            <a:r>
              <a:rPr lang="en-US" altLang="ko-KR" dirty="0">
                <a:hlinkClick r:id="rId3"/>
              </a:rPr>
              <a:t>http://</a:t>
            </a:r>
            <a:r>
              <a:rPr lang="en-US" altLang="ko-KR" dirty="0" smtClean="0">
                <a:hlinkClick r:id="rId3"/>
              </a:rPr>
              <a:t>www.teachpe.com/anatomy/sliding_filament.php</a:t>
            </a:r>
            <a:endParaRPr lang="en-US" altLang="ko-KR" dirty="0" smtClean="0"/>
          </a:p>
          <a:p>
            <a:r>
              <a:rPr lang="en-US" altLang="ko-KR" dirty="0">
                <a:hlinkClick r:id="rId4"/>
              </a:rPr>
              <a:t>http://</a:t>
            </a:r>
            <a:r>
              <a:rPr lang="en-US" altLang="ko-KR" dirty="0" smtClean="0">
                <a:hlinkClick r:id="rId4"/>
              </a:rPr>
              <a:t>www.mdausa.org/disease/dm.html</a:t>
            </a:r>
            <a:endParaRPr lang="en-US" altLang="ko-KR" dirty="0" smtClean="0"/>
          </a:p>
          <a:p>
            <a:r>
              <a:rPr lang="en-US" altLang="ko-KR" dirty="0">
                <a:hlinkClick r:id="rId5"/>
              </a:rPr>
              <a:t>http://</a:t>
            </a:r>
            <a:r>
              <a:rPr lang="en-US" altLang="ko-KR" dirty="0" smtClean="0">
                <a:hlinkClick r:id="rId5"/>
              </a:rPr>
              <a:t>www.medindia.net/patients/patientinfo/myotonicdystrophy_treatment.htm</a:t>
            </a:r>
            <a:endParaRPr lang="en-US" altLang="ko-KR" dirty="0" smtClean="0"/>
          </a:p>
          <a:p>
            <a:r>
              <a:rPr lang="en-US" altLang="ko-KR" dirty="0">
                <a:hlinkClick r:id="rId6"/>
              </a:rPr>
              <a:t>http://</a:t>
            </a:r>
            <a:r>
              <a:rPr lang="en-US" altLang="ko-KR" dirty="0" smtClean="0">
                <a:hlinkClick r:id="rId6"/>
              </a:rPr>
              <a:t>www.medicinenet.com/script/main/art.asp?articlekey=47633</a:t>
            </a:r>
            <a:endParaRPr lang="en-US" altLang="ko-KR" dirty="0" smtClean="0"/>
          </a:p>
          <a:p>
            <a:r>
              <a:rPr lang="en-US" altLang="ko-KR" dirty="0" smtClean="0"/>
              <a:t>Google pictures</a:t>
            </a:r>
            <a:endParaRPr lang="ko-KR" altLang="en-US" dirty="0"/>
          </a:p>
        </p:txBody>
      </p:sp>
    </p:spTree>
    <p:extLst>
      <p:ext uri="{BB962C8B-B14F-4D97-AF65-F5344CB8AC3E}">
        <p14:creationId xmlns:p14="http://schemas.microsoft.com/office/powerpoint/2010/main" val="198023771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24744" cy="1143000"/>
          </a:xfrm>
        </p:spPr>
        <p:txBody>
          <a:bodyPr/>
          <a:lstStyle/>
          <a:p>
            <a:r>
              <a:rPr lang="en-US" altLang="ko-KR" dirty="0" smtClean="0"/>
              <a:t>Skeletal System</a:t>
            </a:r>
            <a:endParaRPr lang="ko-KR" altLang="en-US" dirty="0"/>
          </a:p>
        </p:txBody>
      </p:sp>
      <p:sp>
        <p:nvSpPr>
          <p:cNvPr id="3" name="Content Placeholder 2"/>
          <p:cNvSpPr>
            <a:spLocks noGrp="1"/>
          </p:cNvSpPr>
          <p:nvPr>
            <p:ph idx="1"/>
          </p:nvPr>
        </p:nvSpPr>
        <p:spPr>
          <a:xfrm>
            <a:off x="762000" y="1600200"/>
            <a:ext cx="4267199" cy="4495800"/>
          </a:xfrm>
        </p:spPr>
        <p:txBody>
          <a:bodyPr/>
          <a:lstStyle/>
          <a:p>
            <a:r>
              <a:rPr lang="en-US" altLang="ko-KR" dirty="0" smtClean="0"/>
              <a:t>Functions to support, protect, assist in movement, store minerals, produce blood cells, and store energy.</a:t>
            </a:r>
          </a:p>
          <a:p>
            <a:endParaRPr lang="ko-KR" altLang="en-US" dirty="0"/>
          </a:p>
        </p:txBody>
      </p:sp>
      <p:pic>
        <p:nvPicPr>
          <p:cNvPr id="12290" name="Picture 2" descr="C:\Users\Myung Ha\Desktop\2012-04-30_01-20-26_7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257800" y="1038725"/>
            <a:ext cx="3041016" cy="539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649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24744" cy="1143000"/>
          </a:xfrm>
        </p:spPr>
        <p:txBody>
          <a:bodyPr/>
          <a:lstStyle/>
          <a:p>
            <a:r>
              <a:rPr lang="en-US" altLang="ko-KR" dirty="0" smtClean="0"/>
              <a:t>Human Movement</a:t>
            </a:r>
            <a:endParaRPr lang="ko-KR" altLang="en-US" dirty="0"/>
          </a:p>
        </p:txBody>
      </p:sp>
      <p:sp>
        <p:nvSpPr>
          <p:cNvPr id="3" name="Content Placeholder 2"/>
          <p:cNvSpPr>
            <a:spLocks noGrp="1"/>
          </p:cNvSpPr>
          <p:nvPr>
            <p:ph idx="1"/>
          </p:nvPr>
        </p:nvSpPr>
        <p:spPr>
          <a:xfrm>
            <a:off x="609600" y="1295400"/>
            <a:ext cx="7315200" cy="2743200"/>
          </a:xfrm>
        </p:spPr>
        <p:txBody>
          <a:bodyPr>
            <a:normAutofit fontScale="92500"/>
          </a:bodyPr>
          <a:lstStyle/>
          <a:p>
            <a:r>
              <a:rPr lang="en-US" altLang="ko-KR" dirty="0" smtClean="0"/>
              <a:t>Bones- fit together at joints, allowing movements.</a:t>
            </a:r>
          </a:p>
          <a:p>
            <a:r>
              <a:rPr lang="en-US" altLang="ko-KR" dirty="0" smtClean="0"/>
              <a:t>Ligaments- connect bones together.</a:t>
            </a:r>
          </a:p>
          <a:p>
            <a:r>
              <a:rPr lang="en-US" altLang="ko-KR" dirty="0" smtClean="0"/>
              <a:t>Tendons- attach muscles to bones.</a:t>
            </a:r>
          </a:p>
          <a:p>
            <a:r>
              <a:rPr lang="en-US" altLang="ko-KR" dirty="0" smtClean="0"/>
              <a:t>Muscles- move bones by extending or flexing a joint.</a:t>
            </a:r>
          </a:p>
          <a:p>
            <a:r>
              <a:rPr lang="en-US" altLang="ko-KR" dirty="0" smtClean="0"/>
              <a:t>Nerves- control the contraction and relaxation of muscles.</a:t>
            </a:r>
            <a:endParaRPr lang="ko-KR" altLang="en-US" dirty="0"/>
          </a:p>
        </p:txBody>
      </p:sp>
      <p:pic>
        <p:nvPicPr>
          <p:cNvPr id="3076" name="Picture 4" descr="https://encrypted-tbn0.google.com/images?q=tbn:ANd9GcRSyAPMt2tApbjagI_9dE1eAH9fSyEijBKM4V6Fwf10yQJSw2GWW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093" y="3660330"/>
            <a:ext cx="4191000" cy="281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48784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altLang="ko-KR" dirty="0" smtClean="0"/>
              <a:t>Exoskeleton</a:t>
            </a:r>
            <a:endParaRPr lang="ko-KR" altLang="en-US" dirty="0"/>
          </a:p>
        </p:txBody>
      </p:sp>
      <p:sp>
        <p:nvSpPr>
          <p:cNvPr id="3" name="Content Placeholder 2"/>
          <p:cNvSpPr>
            <a:spLocks noGrp="1"/>
          </p:cNvSpPr>
          <p:nvPr>
            <p:ph idx="1"/>
          </p:nvPr>
        </p:nvSpPr>
        <p:spPr>
          <a:xfrm>
            <a:off x="685800" y="1524000"/>
            <a:ext cx="5791200" cy="4648200"/>
          </a:xfrm>
        </p:spPr>
        <p:txBody>
          <a:bodyPr>
            <a:normAutofit/>
          </a:bodyPr>
          <a:lstStyle/>
          <a:p>
            <a:r>
              <a:rPr lang="en-US" altLang="ko-KR" dirty="0" smtClean="0"/>
              <a:t>Turtles use dentine, arthropods, fungi, and bacteria use chitin, diatoms uses silica, and mollusks use calcium carbonate to make exoskeleton. </a:t>
            </a:r>
          </a:p>
          <a:p>
            <a:r>
              <a:rPr lang="en-US" altLang="ko-KR" dirty="0" smtClean="0"/>
              <a:t>Exoskeletons are rigid.</a:t>
            </a:r>
          </a:p>
          <a:p>
            <a:r>
              <a:rPr lang="en-US" altLang="ko-KR" dirty="0" smtClean="0"/>
              <a:t>Some organisms with open exoskeleton can grow with it, while organisms with true exoskeleton have to shed it and grow new ones.</a:t>
            </a:r>
            <a:endParaRPr lang="ko-KR" altLang="en-US" dirty="0"/>
          </a:p>
        </p:txBody>
      </p:sp>
      <p:pic>
        <p:nvPicPr>
          <p:cNvPr id="4098" name="Picture 2" descr="http://upload.wikimedia.org/wikipedia/commons/thumb/7/7d/Dragonfly-nymph-exoskeleton.jpg/220px-Dragonfly-nymph-exoskele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210" y="1371600"/>
            <a:ext cx="2634057" cy="274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66737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r>
              <a:rPr lang="en-US" altLang="ko-KR" dirty="0" smtClean="0"/>
              <a:t>Endoskeleton</a:t>
            </a:r>
            <a:endParaRPr lang="ko-KR" altLang="en-US" dirty="0"/>
          </a:p>
        </p:txBody>
      </p:sp>
      <p:sp>
        <p:nvSpPr>
          <p:cNvPr id="3" name="Content Placeholder 2"/>
          <p:cNvSpPr>
            <a:spLocks noGrp="1"/>
          </p:cNvSpPr>
          <p:nvPr>
            <p:ph idx="1"/>
          </p:nvPr>
        </p:nvSpPr>
        <p:spPr>
          <a:xfrm>
            <a:off x="685800" y="1676400"/>
            <a:ext cx="7620000" cy="4191000"/>
          </a:xfrm>
        </p:spPr>
        <p:txBody>
          <a:bodyPr/>
          <a:lstStyle/>
          <a:p>
            <a:r>
              <a:rPr lang="en-US" altLang="ko-KR" dirty="0" smtClean="0"/>
              <a:t>Internal support structure in animals.</a:t>
            </a:r>
          </a:p>
          <a:p>
            <a:r>
              <a:rPr lang="en-US" altLang="ko-KR" dirty="0"/>
              <a:t>Endoskeleton develops within the skin or in the deeper body tissues. </a:t>
            </a:r>
            <a:endParaRPr lang="en-US" altLang="ko-KR" dirty="0" smtClean="0"/>
          </a:p>
          <a:p>
            <a:r>
              <a:rPr lang="en-US" altLang="ko-KR" dirty="0" smtClean="0"/>
              <a:t>The </a:t>
            </a:r>
            <a:r>
              <a:rPr lang="en-US" altLang="ko-KR" dirty="0"/>
              <a:t>vertebrate is basically an endoskeleton made up of two types of tissues (bone and cartilage</a:t>
            </a:r>
            <a:r>
              <a:rPr lang="en-US" altLang="ko-KR" dirty="0" smtClean="0"/>
              <a:t>).</a:t>
            </a:r>
          </a:p>
          <a:p>
            <a:endParaRPr lang="ko-KR" altLang="en-US" dirty="0"/>
          </a:p>
        </p:txBody>
      </p:sp>
      <p:pic>
        <p:nvPicPr>
          <p:cNvPr id="5122" name="Picture 2" descr="http://upload.wikimedia.org/wikipedia/commons/thumb/6/6f/Swordfish_skeleton.jpg/200px-Swordfish_skele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150562"/>
            <a:ext cx="4556125" cy="220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6171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r>
              <a:rPr lang="en-US" altLang="ko-KR" dirty="0" smtClean="0"/>
              <a:t>Hydrostatic Skeleton</a:t>
            </a:r>
            <a:endParaRPr lang="ko-KR" altLang="en-US" dirty="0"/>
          </a:p>
        </p:txBody>
      </p:sp>
      <p:sp>
        <p:nvSpPr>
          <p:cNvPr id="3" name="Content Placeholder 2"/>
          <p:cNvSpPr>
            <a:spLocks noGrp="1"/>
          </p:cNvSpPr>
          <p:nvPr>
            <p:ph idx="1"/>
          </p:nvPr>
        </p:nvSpPr>
        <p:spPr>
          <a:xfrm>
            <a:off x="609601" y="1600200"/>
            <a:ext cx="4800600" cy="4800600"/>
          </a:xfrm>
        </p:spPr>
        <p:txBody>
          <a:bodyPr>
            <a:normAutofit fontScale="92500" lnSpcReduction="10000"/>
          </a:bodyPr>
          <a:lstStyle/>
          <a:p>
            <a:r>
              <a:rPr lang="en-US" altLang="ko-KR" dirty="0" smtClean="0"/>
              <a:t>Found in cold-blooded organisms and soft-bodied organisms.</a:t>
            </a:r>
          </a:p>
          <a:p>
            <a:r>
              <a:rPr lang="en-US" altLang="ko-KR" dirty="0"/>
              <a:t>Sea anemones and </a:t>
            </a:r>
            <a:r>
              <a:rPr lang="en-US" altLang="ko-KR" dirty="0" smtClean="0"/>
              <a:t>earthworms </a:t>
            </a:r>
            <a:r>
              <a:rPr lang="en-US" altLang="ko-KR" dirty="0"/>
              <a:t>do not have a single bone in their bodies. Instead, they are supported by pressure from a liquid which consists mainly of water in their cells and in spaces between their body. </a:t>
            </a:r>
            <a:endParaRPr lang="en-US" altLang="ko-KR" dirty="0" smtClean="0"/>
          </a:p>
          <a:p>
            <a:r>
              <a:rPr lang="en-US" altLang="ko-KR" dirty="0" smtClean="0"/>
              <a:t>The </a:t>
            </a:r>
            <a:r>
              <a:rPr lang="en-US" altLang="ko-KR" dirty="0"/>
              <a:t>hydrostatic skeleton allows the earthworm to burrow through the earth.</a:t>
            </a:r>
            <a:endParaRPr lang="ko-KR" altLang="en-US" dirty="0"/>
          </a:p>
        </p:txBody>
      </p:sp>
      <p:sp>
        <p:nvSpPr>
          <p:cNvPr id="4" name="AutoShape 2" descr="data:image/jpeg;base64,/9j/4AAQSkZJRgABAQAAAQABAAD/2wCEAAkGBhISERIUEhMWFBQWFxoYGRYYGBcYFxgXGR0VFRcYGBYZGyYeGB0kHRcXHy8gJSgpLiwsGh4yNTAqNSYrLCoBCQoKDgwOGg8PGjQkHyUsKTIyLy4sLDQsNSotKSwqKiwsLCwsLCwsLywsLCkvLCoqLSwsLCwpLCwpLCwsLCwsLP/AABEIAO0A1QMBIgACEQEDEQH/xAAbAAACAwEBAQAAAAAAAAAAAAAABgMEBQEHAv/EAEEQAAIBAgQDBgMFBwMDBAMAAAECEQADBBIhMQUTQQYiMlFhcUKBkQcUI1KhFWJygrHh8DPB0RZDUySisvEXNIP/xAAaAQEAAwEBAQAAAAAAAAAAAAAAAwQFAgEG/8QAMREAAgIBAgQCCQQDAQAAAAAAAAECAxEEIRIxQVET8AUiMmFxgaGx0RSRweEjQvEz/9oADAMBAAIRAxEAPwD3GiiigCiisjtLx/7pbR8huFrgthQY1IYzMH8p6UBr0Gle72+w6vkIbMGKnbcM1vQzEF1Ya5dp2Ir4wf2jYa4gYLcnLmYBZywmdtZAMbe/oQaAn4j2gv2sQ68om0uSIt3WZlbKHui4oKAJJBtwWOUkbiqmF7W4lmXNhHVWKR3bsrnGbvnIdfhgLEkSQJiQ/aLhZ1DgaalYgtlInWAIYGZrd4zcK4e+ykhhbcgjcEKYIoDP7M8dvYgML2HeyyrbJJBAZnXM2UEaAH1PrB0rergrtAFFFFAFFFFAFFYnHsTdYZMMWzq6c3l8vmC2wYwhu/h59FMH4Z8xWR984voBZtRmUFmKZgvfBPdeGMBCTlWGJAUjWgHKik23ieMZQOXaBGWWYKSdCG8N4T8JmFglgAQA1NPDXuG1bN0BbhRc4GweBmA1Okz1NAWaKKKAKKKKAKKKKAKKKKAKKKKAKKx+0a4krb+75vEc+Q2leMrZdboK5c2WdJjadQcm3f4sFjJaJlwJAJ0VTbLHmjQsXGgkZV01JADdUWIwyXFyuquPJgCPoaVHxvFswK2beVmbusyHKozhNrm5GUnU7RpNXcbe4kGt8oWWUJbzysZnJbm5fxe6AAseLxHUxQGxZ4VZUMFtoAxZiMo1LElidNZmpRg01hF1/dHkB5eQA+VKxx3Fzl/AtAZDmEqSHAGo/Ggy0wpjSJI6W+E3+IfeAuIW2LLBzMrnzbqqgNsB016ydBIF+3YUYh0ZVIKpcWVGhBKNGnSLZ9Cak7QMBhcR0/Cf/wCJqHjeLSy1q85gAshPo4kCOsuiAepFK/FcU+Kt3mcxbFtytudB3TBb8zf06dZr3Xxrwur6E1dLmm+iNfi/aO6HK4ZOYB8Xwk7+IkCNQNJ2NR4fjuMEZ7K/Jx/StQYcCaz+McVtWAM2pY6Aan3qhLxZNy4i7BQeIKOfuWrfaYacy26esSPqP961MLxG3cEowPzpTs8ds3NA0HyMf7Vy5ZB7yHKfzLv/AH/WvP1V1Xtbo6lo4vphjsDVHiGMaRata3W+YRdjcb9YHxHTYEhXs9s3tEW7qhmbS2ZgMf3vygbkifTUgUy8JVQpObO7nM7xEnbQdABAA6AdTJN+nUwtWxRtonW9y1gcEtpAq+pJOrMx1LMepJ61PFczVkcR4jcuWbv3XMWEBXCqVJzANkzkByBOuon8xBWrJAbEV2kpePcUUIr4VZJRQ0hmYm3cdiwVlVe8oUnQCdjIFS2uLcUCBThla5lBLmApPcBGUXZmeZ6QFPWKAcKKVMdxvGolgm0BcbOGVVLjNzLVtNM4ibbO8ZhqsSKhbi/FXDgYZLRCyCSHk5QSo/EAJzSAT0jSgHGiky3xPiqhibAcyYEIIGW0V2uDMc/MU6iBJgwAd7g2LxLG594tqkEZMpmQSwIOpkiFM6Tm2oDVooooAooooAooooDhois7irXw9g2lLqGIuKCo7pUhT3iJAaDprS5ducZCZjypA1UKrEyGzEQejeEdQVzazQDpRpSLgr3FyS5gygPKblqROUAlTqp0Y7xo3WKnt2eLl2JZFkqNOWVAznMVWde4R4tZoBzqlxbDMySg/EQh09WX4Z/eGZfZqxeE/tM382ICC2FOilYLFUAmJMZgT6ZjvpVrHdp1S2IH4xJXlndHEZs5/KJBnrKxvXE5qC4pHUYub4UJnb/jZvAZD3BDII1Zgc0x5yIHpPnXxhlxDYW6y2oQ2mgsYkZSQQNT1rY7P8NW27K4BeA6mPhbxKPIK0iB0Zaum3lwV5D/ANtLqfyrmCf+zLWKq3bJzk+prO5Vw8OKOYlsUiszPbUDU7/Sf7UlcUxdy87EZpI3WdOigHprqfQCt3t5xtVOSe6upHmx0VfXqfaayOFOHVSDP1mfr51LwqG2S3S5UwVrjz92xvWuBKbIZjmIA1MGfWfOsi3jwsm25OscsmSxOgCHrPkf0GtX1s3OWVVyAR5z7HWly1gms3FFzcTlb30PXQ6f3OtWJShNbLBE9TPruWb6FszXNWbRh+QbhB7efU6+QF3gnak2ZW40sIjqWHwwOp6f5p8XsTzQVtjNdA1OywNSHI3YdANfYSaXcVbNtw2Ys/5jpKnoBsB6Dy61l21eHLjiWlwXQwj1vht04sTcMIP+0DvH/lI8X8A7vmW0i7xzhTXrBtW2FszbIPeAGR0eO4QwkLGhETSj9n+PdmIJkf5/nyr0AVs6S5215fMwNTUqrHFCV/0TjTq3ELhYeA98ZDymtzAfvd4qddwDOpJr6bsdj8pA4lckplnvb8zMDOaR+GApI1mTsYp0omrZWFduzWK5N9BjHz3MuVyX7jK7sSIbugqUUhYHdPnVDGdl+I5hkxjMGuliczoEUtbOihu9Cq65TI1nfWnXNX1QCcvY/Ghly8QuQGkgm4xOtzqzHSGRY27pO8EcsdjsWrq331zDWs0tcOZLbXmZGl9cwuAfyiZGlOU1zMKApcEwj2sPZS4ZdUAJmdQNpOpjaesVerk12gCiiigCiiigMrj3AExSorswCMG06wRofSAR7E1jjsAO5OJvHIUK6iQUk79SSTvMae9NtFAKdvsCgNk867+EUOhAzZC7DNGskuST5lvzGmsV2igIMZiVto7toqgk+w1ry5uJtdxFzEEayAUH/jXYL5ssk+veHUU6dtMURa5a7tr8hA/qQfkaRsHggFeWyqP9R9tt1B6AdTWVq3KyfAuS5/g2fR9C4HNmniuOszWzhlzMs9/4cjCD3thsrfyiq1245z8y8ZYyyoM2sKvWRsBsBUGGu5hltpktmSqDcyd2E6TM5enWemhh8GQGYjQAnQTGn611FcKwiV2xi8Vx37ilxTDm5ftLLFILktudgSY9B/WmDgfCHW1zejHMQNwDoI9IArOu3RiGAtrGaLc66CZYjQAjSNP96fbqhLIG2gruilWOUmaGrtl4MKpc/Pn5FXD2hG3+9ZfHeFG6CJyruCPGT5T8I9tTO463BjhbTM87wABrrqAB10/pVi+4ZQRqCJHkQdZriUeB4MNyXE4iTw7HctlWIyGIA0jbb2/rUfGbYLiPNwBvIDbfqavY2wq3WuenpAgMxaOsAGB5kV3s3gfvF4MV7uYKBvpOpJ6k6k+9V73mKj1f9GlQvDg5McuxXCQizvHXpPl6nzpuqO1bCgAAADYDQAegqStSilVQ4UYF1rtm5M4TWNi+LMwm2QEkjOYlo/JoRE9T/ervGb2TD3m2i25n2U0pDDpdw4RSIVACxAZifIev9JECodVc4erHmS0VKXrPkQcQ7V5Cct25MGJIMOvwkRBB84nyNbPA+1j3s6Laa4ynQ6KMukFy0Zd/hBmDoKWcBwvkOpv4ZrssSCGlo9ViCIJ+LqB7tnDu1GE8A/AI+FwE/UErPzmqulsm5ZnP5f8ASzqK4KOIRz7yfi3DMRicPctNcS1zIU5A5K25HMGfMpYssrICxJrLXsvjwmmPOeIkq2XROWCFzd07vvq0eVNofyr6rXMwyuAcPvWUcX7xvEuzKxBBCmIXU+h2ga1q0UUAUUUUAUUUUBhdq+K37CIbCZ2JYEcu5ckhHZVi2ZXMwVcx0E1QudscSA8YC73M5Mlx4SiwItHMxzz3ZEAkFtQNnjljEMLf3a4ts5xnLDN+HBmBB70xG3Wl/wDZ/GMo/wDU2c3Lg90AczNMj8PYrp/moGhw3tHfvX8n3Z7aANLOriSApUSUAGpYdenqK0jcxR+Gynrnd/0yL/WqHBcBjlvl8TeR0i4FVNBDNaNuVygEgK4k6ifWtfF4+3bjmOiTtmZVn2k60Ahdqbl9rxTmpmJCDLbIjTMSJuHaW+grC+5Neucpbz8m2YMC2M1waxouoXTedfatPtFxEc7FXUKty0YrBB7x7oOn8I+tTcEwHLtog6CST1JGpM6zMn51nz9pm834dEYrqiTh3AFAhmuH/wDow/RSPOrGPweHVCLijIdO8Wb5AE61oW1getL3EGzYnXwowH0IJ/3qaitT3ZBRX4kiWxwexh2ZhIVIIAA0L6aqv+a1P2kvFltujagbTo0+XvEfMeVS4rC3Ga8RkKOBBJOvQAR1qPiOBuZMn4cACIz9Rr09Jq1KCUMLY9v/AMkd3v5/ky8Xi84R1OhiPQ5iCPTdRPlVng+PzKyHTLqv8M6qR+6f0IrLFhxaDAKDnymM250BiOhI2rmF5ovr4ZggTm1BXNr59DPtWTL2svqYMLJq9SfX+STjSkqQNJzbfxIn9JHzps7EcIyd7y29zt+kn+YUtX1csk5CMzCO8NZDjfbben/A4O+lsJNv1ZS2aTuVkQI6ewrqqnjsUnyX3PoNZdw0xiuprgV2kxOJcRs2kHK5tz8MHOCWzuWDKXtnIFAAbPqAGg61K97iauctouFu3GWXtANbYYkKj96e6fu7CIMEgkQa1DFGbG4UXLbodmUg6kaH21rzrF2HwVzLmzDMCYGXNKjYEnYsDv1Hya0xvECy5sNbCkoGi4JVSo5hUzqQZjQbDzJWPhWExN+wbWOtBYt2xnDqXdwoLscndUhxIiqup0yuXZos6e91PumUMFxtbgG2ZjkHoBMn6An5ip8YtlrbfCgMEhZZm2hZ3M6TBJP1rH4z2RvWmd7PgzA9XYLEN3Aum06dMoqDgN97igP8En0LEmTPXyn94+dZnBOMuCxfM0EoSXHBl/h/EcRhiotqz2BujEZgP3T09BtTtgsat1FdDKsJG49IIOoIMiKQOF33Nx2eAXbKRGsKXAn2XL+tM/Ze5BvIPCCGH82YH/4g/WtGhOt8LK2qgn6yW6GCiiirhnhRRRQBRRRQBRWFxftdaw15bVxXJKZ5UAgCXmRMwAjEms+z9peEIki4pGQMCo7peCMzBsogFSTPXSdYAbazeMYN7ijKtl4+G8hZTt1Hh94NYtn7R8MRLrcQZQxlQcoKq4zZSY8QGk1q2uP27tlLlsXG5qkqoQlvIz0WDpJIHrQ9R5RxVAFuKbaIblxUTIe6DPfyiNss6x1inPBjQHaNT/XWk7iwuRacry0tXWznxsucRJHhAEjWTTRwzB2ystN07jOZHn3V8I6bAVnS3kza1OySLlziKnS2GunzQAqPe4xCfqT6VkYzA3s/MOVVLSyrLkehYgR5yF61pcM4qb22q6wQNNNo18O4BjWProR1napablAq6a//AGRR4eoHek6e3lFffFcaPD10PsOn+/ypevcav3roSy+QB1V1hZhoIYNv4ddhud6xcV2puG7cy20K5yFMtJAlRMegFJ62MnwRNKzTTnuufY2s8qwMwXaSN4IP+fWvm1ly2rmYHKoDHyKgrDeWkDXYgVmW8bfdM1vKp1DA6+ZGWTrpJjXasjH4d3l7jHN5xA+a6AgbeY8xVNyTMrT+jlc5Ny3T+a3Ge9xAtda1lglRcRiQczLqRHQFdJ60/dn+0KPhs7GeWvejUwNjH6fI15bwDBEOjuDnZctlTJVidCwJGwGy7mZ8jXqvA+z4tWGQ+K4DmPvOn6k+5q5puLfsW9YoxpUZPMl5fnuVG7ahnVbaQCQM1xgAPWB/zTOp0rzy12VxDJmCg6kRMNoSJg6dPOvvDYbH2dEW6voO8v01FXDGPQaKULOK4m3w/NlQf1irtrh2Of8A1MQEH7gBP6Af1oDfuMAJJAHmdBS1xfgoY8yygdW8aqQJMk51kgHU6wfI6xB1sLwK2hli11vzXCW+gOg+laMVzKKksM7hNxeUJN/B3CWY2nAKZTmIVANZJJIjfeelanBwthScrMXgkiAoA2AzEE7kzHX2o7bOww65TH4izv8AvEaDfUAx1MUYcHkgkEmOp/wVnzn4djjHsXP/AEgpP4G1hOIJcnIZjfzHuKs15o+NbD4tHQGCQCpJAgnva66dfSK9KU6VPpdR40XnmiHUU+E12Z2iiirZWCiiigIruERjLIrGIkqCY10k9NT9aj/Ztn/xJ0+BehJHToST86+L/GLCXBbe6q3CAQhMNDEqDHlIImvm7xzDqAWvWwDl1zr8WinfYkiD60BMvDrQ2toPZV/4qpxW062os3EsKsSxt58q7QiAgA/UelWTxSzJHNtyJkZ1kZYzSJ6SJ8q+E4xYaYvWzBIMOuhUBmG/QEE+QIoDzPHcMC3zcYXLtt5U3bytbmdHISBpBI2jY6b1lcKd7aZLgfkAsFcKzC4muUFlEhPpOnSZ9QxXLxbZHa2bBMBQ6lrzABiNCYQAiQNT1hfFUv8AY3LJsXSo/Kwlf7fKq1lTe8TUp1NcocFmwrYTjinwlB7wmw13jYDarf7TLHJbdc3xOCCEB99GY9F+Z03kxnBMSzG0q2bjR3mIkIDt4pGY9F9JOkTFa7HXEXL9ztkfxAk+ZJyyTVL9Pa+ZPw0vlJef2KPEMdhbAdbZdbhDawGILjW5ObWTOs7g+VLGEwOjFCLgAkwCCB5lTr89R6004zs0yRc+5aJOYCdU+LpuPEPYjrVqzwBhqmD3gzMjzHT2qCOjnBtrLb7l2q2FawpZfxX5FjDswlUJJbTKok+Wg+Rq5aw5soOekZiQoBGhjRmG2/vG9NWG4HijotpLIPXr/t/Q1rYLsVaAbnk3mYEGdoPQR/ardenk36xFdq6oZaxl9uvzMrs1wsBsuNQm44i2WEo6xmAU9HAmVMHSRO4vdpf2hZVBgpuyLkhgrFZVVtd5iCwVzm1kkKQSdKmxtm7hrAU5r6WijI4Ga6BbYMFuKPH3QVzjXXUbtWsnG8OWdOama2QrSYAY7LJ0J9Aa0UklhGBbY7JcTFu7xrio5hGEWFDhF3LkNaCEkOIBXmHTz6ZdZMVx7iSSfuaFZZicx7qDmQCASS0KrSBHeAjrTFZ4zh3VWW9bKsFIOddQ4lOvUbedXdK9IxNwfGOKMQxwyZGyAAgrEls1yM0wFiVOuxHlXyOK8V0/9ODlUyvd75yZhLZo1fuwIiNzNOmlGlALWG4rxBr6g4ZVsFiCSTnCygB8UTDMYj/tnzFM1fMis3GdobNuRmzsDGVBmMnSJ2HzIiuZSUebPUm+RS7X3Ty7aKCS7jbcBdTE6fM6fOKLgAtAd5dBuZ+upFV+Q15w98AEDu2yNFEgkhg3eO0n02FRcQxeRTE6axM6dYnWsm+xZc/kaFUHhRFrjjyRsTrB67QfTr/avTsKkIomYAEnc6bmvJrMXsUqksVdgAF8Ua58p/hzH+msV61YtBVVVEACABoABoABXXoyLxKR16QaTjEkooorWMwKKKKAxONdkMPinD3lYkALoxXQC6I08+a0/wAvkKzrH2c4ZS0l2HwqSAF7ttGJgd4nlgztrt1psooBZvfZ/hWUKVaIbTMNSxutmOmpHNuR76gwI4/2fYUiCLhEQRnJnuC3qSJ0AJ9yZnQBnooBT/6XwFjEW3JyXQzXFBbQlmt29o/O9saayw861sfxdAgyX7K5iozF1MB2CBlX4iWIUdJPpBze2mLwSGycYrmOYyZQdYWHBgiYVs8H8mb4aWbV/g6ZIF5SvKhjoRmPNQkztm3O0+dAPuCxGHQJbS4hLHQBgzMxDOSSNyQjmTvBqfiWMFmzdukSLaM5HUhVLRr7UpdlcPgbuJ5uGS4DbRYLGFgB8OAE/hWZ8z5zTrcthgQQCCIIOoIOhBHWgFPD/aPhWkMLisDGTLmYMAkqQNmzMyx5ofMTPwftVhc6YZGuFizqAynuFNWtk9Mk5PkBNbx4ZZmeUk+eRZ1yzrH7q/QeVfS4G2GDBFDAsQcokFvEQYkE9T1oDAbt7hQob8SCJHcOxzFD/PlOX9Yq/wAG7Qpibl5EVxysslhEktdQwN9GtMJq4OE2NPwbemaO4umfxxppm6+dS2MHbQsURVLmWIUAsfNiBqddzQEpFYGN7GYW7da66sWLK8l2gFc2keXeYQehgRWtjscLY82Oir5n/OtZAsM/eutmn4dco9Av/NQWXKDwt2Swrct+hm3ey3DcwzFnYZABnd4FsctRpOmWQR79da2/29mJyWrjevdUfLM0/pUN6/bQakL76D9dKqLxVA5UkTAJ9j1FU56uS6pFiGnT6F5eOubmTklTAIzsBPnGUMDHvUN3G4p1bLy7Z/LGZh/OTlk+eWKqYnHhhuNNQfI1TTjqlM0gEGGHt/k/Oq8tY+WSeOm6pGhcw5fK9y67qBqhgAHz7gAJG0GfSOvUa3aAVAAhMR0BPlPT0rExXG1BMnpPzGhEeulY+J7Qkp3TsTr7Ex/zVaWqzyLENK3zG29jQoykwN19hoQPQTSvxnjGYJlOpmR+kDz/AM86ysXx1jBJ8MgnoCQOg2/v7Vqdney1y+8XUdbUSWgqSHDRlzRqCNd48tajjGy+SSJsV6dZkMH2fcIuKputlyusKNzoxMgzptEEdFOmop1AqHB4NLSKiAKqiAB+vzO9T19HTWqoKKMG2x2TcmFFFFSkYUUUUAUUUUAUUUUB8PZU7gH3E76H9NKj+5W/yL0+EfD4enTp5VPRQEdvDqvhUD2AHUnp6kn5mpKKKAKKx+0WOv2xa5KEhmIdhba6VGUlYtqynvMApMwJ6bjATtNxJT3sHnGmgS4DP4U6iQB3mH67KaAd64aT07S49Q2bBszEtlhHAgAHvETG+/XptWnwzi+LdX5uFhg0DK0KRqM03ADuOgOhFAVL+Mz4q5OydwfQM0e5P6DyrQtXRSXjMXetY+4HFtAzZoGZ9Co0zEKP0NbaY8f59dqwJXcFks9zX8HihHHY1MdZV1bNoIOunt1rz3HYN7dzNbDlRMToD55RoY2+lNtjiQu3cpMqgDEdCxmPpv8AMVoqwIzRqdvn/auJqN26O65Sp2aPPcXxV9iCPfy9ZFZhxTAXJPig6EHYgT+vvpXp13h1lxkygLufU76nzrOfstaIYxodAskL11iag/TtctyzHVRfNYE3D8OxN4Ny7bEdDlYgyzIdQIGqiTMDrFbWA+z2+3LNxcnhLS+gnMSFQbkGAZOx0mK3E7MFFy2rrqT5MQPcgUMuLsDKl5n9CAY082kx86swhXD24sgndZP2JIjTs1hsBZN7ELnhk0SYXMwt7FhnWWk5thI1gVp4DttgiERGIJ7q28rEhc5tK2kgLpm38JBgVUXtWjLy8XZJ1E91WUxDA5CdSCOnlWle4fhctlrdq0VZ0T/TXwSWyxGkMJjoa1tPOqSxWZd8bU82B/13gsmfnDLEzkuRo2SPD4p0y7+ldPbbCZlUXCcxiQj5RqUmcuq5lK5hIBGpFXV7O4XLkFi1l17uRY130iuYfs3hUzRZSXZmYlQSSzFzJIncmB0q0VzOu9vsIFLAuw02RpKlUcNrGVSHEFok7TU97trhFibp1E6W7raaD4UPUgfOrlzs5hWicPaMbSi6d1U00/Kqr7KPKhez2FBJGHtAsSSci6kkEk6a6gH5UBftvIBGx1HtRXVUAADQCigO0UUUAUUUUAUUUUAUUUUAURRSnhPtBtlc161ctKXK22OouQwtnKSBJBYbSNdCYMANkVw0sJ9omFMaXATEAqo0OaD4v3W0Gumxr5X7RcNkDMLg0B2H5WdoMiYykdCegNAQ9ueA5wt9PEgho/LrB+RJ+RPlSavFGBYHSOntpHtt617AyyINLHE+xKMSbRVZ+FgSu0RIII/WP0rI1uilZLjgamj1ka48FnyEXhHGY5xOxO/WY028v+K37HGR3BMyCTWVxHsTiLTTatuwOhVYM69DtET4ogE9ay73BMVbyHLcysoIOU+Fs51AnK0DY7ZazVTYujNF2VT6ocbHGlgmdzv9BUo4qJ30Gn+fIV58t64tv6RoV17rMe8BAAYH+YV9/tN8xDA94TvJ6nof3enUxXP+RHvhQe56GvFlAJnUnT6f/f0qduIqEJZoXqfiPt/n0rzY8WIyrmMidDuCBB123Ipv4f8AjWS0AyIUHbuwN/cT9J9JqJTlLhZW1NSrhxR5n1c5N+cllWiDmYyTMkQSD/Ws3F4/EYQoVByc1WyMQUMaaHdNI28utHFFe0qJachiO8FZc2pARUnaWYmBrppAr5RndjZuks1tM/fBlGXKNTJDo0mDO61cVSi+KOzI4Qten454fu9x6JwLjSYqytxNOjKd1Ybg/wDPUEVp0h9hFFi9ftl1y3AjoJiSZGgJ9Y67CnsVp0zcoZfMyrYpS9XkdoooqYjCiiigCiocXi0tIz3GCooksdgKr2eN2GUMLqQY3IU6kqJVoIOYEQRuIoC9RVAcdw8kc63IUN418JOUNMwRIifOvteMWCWi6hyrmY5hAWSslthqpG/SgLlZPaXiV2xZzWbfMc3LaBYJ8bqhMAiYBnce9Whxex/5re6jxpu2qjfqNvOozx/D5snOTNroGBiJJkjQRlMz5UBgW+3FxDlvYS4rcxU7pzCGYoxmPhI+Y1FH/wCQDH/6d7MFR2UEEqjo11PmQlwR+ZY6imy24YAqZBEggyCOhBG9VOKLks4h0AV+WxzDQkqpykkakiBQEXBeNfeOd+G1vl3Wtd74svxr+6Z0PWl/EY7iWYqMFZKLzcpOolB+GwGbQOdQN4PQ7t9jwifIf0ouuAJJAHmdBXmQIH7WxjtmOCsZrLW8zHKOVnQtcJ/E0I011ABnXWJOznGbeNJsYu1bJXIbYCOud0RXuyNu7zEkeH8QbzVHtGli7dukXGm8l23c5ecg2wWtEMyAiMjZp1gIdDMGk3DsFeFy5fXEOxLNcdQiEs/KJDqBOT8BCDJU97oSK4dsFzZIq5voerG6ACTpG/8AvUYxyFlQMMzKXUT4lESR5gZl28x515ziOz1i64YYa4wusx711Dal7dy0SCELKxVztGoUkkqKucJ4QcNdt8vDNFtnuRzVg3LqraZgRbEwiRlhfET5RH+pr7/RnXgT7fVG1iP2hz7uQDKXXIW5RtC13JhQRd5n+pJJjaA2wg4bj+JteVL1lMuTM2igEkXgAXFxoOZUEKG7plssxVscXxdycllLe4HMLMfIEhYA/X3qvjMIwtl8XinVJBYAqqH90ZVDEeQ3OlefqE/ZWfPvOlQ+Tfn5GqcRhrlv8QW1DSrLcyqQRlzIwPllX0ICkSINZPFruAcy1nnsCB3LbFTAKgF4CQAT1jrSvj7l1GGJw+GW3aJCFz+JcNsxluBCYVhrG5IMHpGumKxVjlRfS7bvGFd0EAnwxkI0Igf8VxKUpdPP0LkdG485b9s/v3Pm92OS46nkpYtQS2VyzT3YnMMoAidOpPnWfiuNLaU2rIZchyqxt5gRJy6ZhlnzaPOK0sb95v3hYvXxZAUOOTmXOJg7np5ajrFVLGJt27GIwtyDDZZjxczwMx6tMan06iolR63vLlUMJce/Lb3d8vn8CtheFDmscXbVXZcyZCYZm8RLTJYQABMAbdJ7wSzLsL0vmz2w5O+QiV+ahT7o/nUYuXMThLLLJdSuSNSSrBTPpA1NbHEEi0xAy5e8rEQoZe8CSdIJ0PoT51za1FqC+L+H/TrVSajwPnyx2x2+Jq8G4Ohv8zL/AKaKqnpJLk6eY7pnf13pnFZvZ9lawjqZzjMdvFsw007pGX5Vp1oVx4Y4Pn5vLCiiiuzkKKKKArcRwCXrbW7glWEGCQehBBGoIIBBGxFY57C4QuXZWd2jMzuzFojUkmeg9O6IiKYaKAW7P2f4NeXCGEywCxIlHNwMRsTJPuDQvYXDpaupazIbgHeLFoKsHUgEjUMAd6ZKKAVMJ9m+ERVBDOQqqWLHXKjWwYG2jN9a+cF9nOHQXM5dy5Oslcq5OUFAB6LpNNtRX76oCzEKoEknYD1oDM4bfTDpasMptBQEQlsyMBooFyB3ojRgCek1F2i43aWzfSSzcp5CKWjut4o0X51T4hiHxYdFIt4fQM7A/ibGACR3D9T7b5pwvKe9bsWxy7th1WDpzhKwJ8KkOAAT00iDVGzVRUlFPGe/8FiNOOf7fk1/vOMvIvLVbKmNc2a5ljoYyg/X361y92bt6Pde44UGVuOzqes5WJAOlUcJi8bcLqbqWxbbIclvUnQ6Zyekaz1qlxTs3dxF62bl9rlpVYMHyzmIIBUL3ViZnfSu3U5LLy/sW41YlhyUV7tyxexOCwqWgXt27yct3XrBEOG6AlHeAd9Kp3e1OFXMtku11GiyFRiXU68pgYzICCImYykag0vYDh9trWMtXVBdFLqxmZXNbK+0pt5N7VJj8QBhcJdDDm2SVLQAWCAss+U5AP5j51wn6uUkvO5oL0fXxJNtv6csm8vbPOcljCvbxUw1tiotg6ElxuyxswAPqNalw3bfENmH3RTctznAuRoJBIBXpAHU6jcEVl9oeKIL1rEWgAykKxjU6owE/wADsPZhVTiHGeVxDPmVAwBJMEZSrKxMeeRPoK6ls8N9TqvRQcc8HRvdvmuaGG/2oxfLW8iWRZYCTDF1k5dQWAJB09/Sq+K7ty0+JvfeUYwAQAiFvCVQd3WYk671l8PGIuYe8lizcuo1y4EIhLeQ7MrMYbWYArQXsFi3t2kuX7VtAFzhVLOMsEEOxgnp0HvXS7+c/Y4caanu0t38cfcmwWNQWr9g6qCwWfysJUVl4niobh2YaMAHO/jUgEx0kgnTqSdya1LfZG5bDsMZZd31Oa3pIGVYyPK7a6HWorPY0nDpZL5l0DMqFWcTmYAudAfONjXMroRjh9n/AEdxt0yfFnO67/Mo8Sxlx8Thcqsz5bncQS+UgaxOgnqYFWrXAL5bEPctrbFwKqrcbvd0EZitsMNzpqNqZcLhLVksVyWtO8RBcjXx3W1OoPXpVVOMh2VLFtndie+RIVc2XOSdwJBga6iq8tRKXsLd/jHnOCvPVyaxBYX9588yjwm4MHhURxmZCysoEu9wS7EjopBzAeTLNXeHcMOO/GvB0QOpS2VK5reWVJkTJzbqY/oLWD4J92xC3nuPca7NssdApOUoIGkEqVneWQdKZEtgAAAADYDQD5VNVpt+KZmWX5bxzfUz8OnJvFAO5dGYbwLigBx6ZlAb1Ic1p0n38VxQM4VFK85oOVS3K50j4wI5QjadZmajTifFm5QawiA5S5UBiALqhxBuf+Odp8x6XiqOlFJ1jiXFgLQNi20m2GJgFRqLhMPDEmDIAidjTgKA7RRRQBRRXCaA7RSNgu2PEO9zcC5ACgZUurLE3m00YxlFlNoDs0kDad+12NZl5eCcL8QdboOYC2WAbJAHedQ0EErpIoBxJpa41ixcu8s5jbTcbB7mhAMHMQo1jaeulahF+6Ac3JQqDAE3dRJBLDKkbbMfaqD9lwlw3LLFXME5yWzEaauZbb5fWorU2u5LS4qWZENxLlyPwnMaDUKB7VFds3LbaoAYzCCTOoET8z+lT4m9xBCx5aOqiYQ95t9FzddBvG53iKyOLdoXN21bvYa8CM1wKq5mZf8ASQkjQCbkkHbL7VS1EVOPqxw1vy7FuM3nbGDQ5OIu6Bco9ZH1kf8APtWbf4DxFFLBbFyNciPcVz6BmGWferOH7X2miMQU0/7ilRMKYzNAJ1HQ1pW+PgoCL1r0ncjQbRruvTqPOu3rk+cWvhj8kqtti9ksfM8/s9neJHnXRhgM+e2LbMA4Dkvn3AIBMVqWfs4xbJbt3b9pbROdwqHOpiMob4tyJMD0NODcS7wBxC69Fy9NTvtuNT5jzqs/FcKSwfEAxvLqBpMjfWIOnpUHiron82l9u5Yl6Q1EvZSXwX57GGnYKy12417E3HtJdE22yw55dk7qBA6ZQNh71ocM7I4KxdL2LDXG+HOSyJ/Dm2+evlUWG7QWA99bK824bq5dCRDW7KqzOdFUsInbaNxV8rj7zAZBYVTEswYsDoWUDQEDUA+Y8q6bnLkv23+r/BVeouaxKbS+OPoi5iOIlEzs6IF0IUZjMxAHn0is/FcewqM2e7nIE75tdAQAomRI66T7xbwvYqwpRnzXGUCcxJUtDBiUJI72aSPMCIrW4fwizZULbtqoG0DXQBd99gBXS0kpe2/33KviVrkhTwPE74um0uHZDeMhnEIj5SxGYzIKgMI+IP51ePB8bdJ5l1LQHhKAvLA6FgY7pHTSDPpTDxDBcxCoMHQq35XXVW+RA+Uijh2MFxA0ZW1DL+VlOVl+RB166HrU8dJBLDOfHf8AqsGPa7FYeQbme6cxYl2JDSCuVlHdZRJgR5b1u2sMqqFAgKIHoBoB+lSRXasRhGPJEUpylzYvcU4/hy1zDuH3FssAI5jcogKZnMvNttIGkjWdKkXtng4E3SJAMtburpm5cyUA8QI+R6A1dxHAMM9zmPZttc075UZtIjX5DX0HlVZOx2CGgw1uIURGkLOXT0kgeUmuzk+sH2mw966lu2xdnVmBCsFhYmWIAnUEDyIOxBrWiqdjgthHW4lpFdVyBgIIXTuj00H0FXaA5lrtFFAFFFFAFcIrtFAfIQUZK+qKAAK4a7S3xzh2MbEi5h7qoq2yMrO2Ut3j/phSusr3jMAbSAaAYpFUMCma5fuTuwQei2wQf/e1z9KV7uA4up7t9Dnbvd5SFJtAA96x3VFxCSBObMNF1Ndt4PiZQcjGWXUs7ZyQ2jaqAeWZUZgRJMaDURQDfiMBauAB0VwNgwBAkFTofQkfOqv/AE5hczNyLWZpk5FkyAD06wPpWN9z4kblzLfAtq4CZktzcX8JiWhNtbi6ZT3QdN6p4PDcZdSzXUSQQFcJmmQMxK24iJIEaRBmZrxxT6HqbQwJ2RwYV1FhIec2mpmfi3G5iNqs/sPD5VXlIArZlGUQG3zD1/rXxwDDXktRiHD3CxJIJI11gSBA9OlT8Xw7vYvJabLca26o0kZXKkKZGogkGa8UIroeuUn1IOG4EI97uBRnAXQDucuyIX92ViPStAAUnWOEcURVVLyZQgBDPncvnliLrWTuvUgx5da5h+G8VZ8z31XIxgd0B4zCSot6IRl0JJETI2rrByOdE0krY4yLiKbiNozFwLYQRzCEYm1mkk2xIGgBMNrG3wPD45bjnE3Ee2VXKF3V/j1yLI33oDR4rjTZs3LgXNkUsRMd0atrB2EmOsRSph+3VhXuMbV4MyozKApWOW15XliuvJVZ/hAElTTRxm5eWy5w6q90CVVtm1EjcbifnFLC3+LMyzbS3OQEBFdR+KisSS8wLedonrAg0BYf7RLSoC1q4pL5AO4RnIJAkNP5ZMaZh5GJ8f28s2FU3Ld3W2j91VYS4kL4gZidYA03qtj+I8TAt8vC22JsIzg65b5jOv8AqCQJMAb+flWTjXFLj3UXD2xkYAkoxWCzKQrG6M/dAadN4jYkDQxH2gWUEtavR+IQci6i03Lc+LugMUHejxjpJDBgcYLttLighXUMAwgwwBEjodaVbfEeLMTmw1pB3dPFIIXOJ5g8yZ9CIO9ffB8dxMvbW/ZCooXM0KpY8m7nmHaBzRa8IG/vQDfRNImA7Q8VuxlwyxsWZCoByoZym9JCsWHr6GQOPxziruba2ArKstCaTy9AHZyDNw7QIy7sJNAPlFZfZ/FYi5bY4m2Lbi4wUDqmmUnvNrqRv0rUoAooooAooooAooooApW4/wBiFxWI5rXCqm3y2UKpY+LZmBhYbVevvrTTRQCXi/s1tEAW7hU5lZiyoxbK1x52Hf78BtwAI6zYX7OcPKEvcIUKIOQghQVAPcmCCZAgNpI0FNlFAVeGcPWxat2lJKooUTEwNttKtUUUAUUUUAUUUUAUUUUAUUUUAUUUUAUUUUAUUUUAUUUUAUUUUB//2Q=="/>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5" name="AutoShape 4" descr="data:image/jpeg;base64,/9j/4AAQSkZJRgABAQAAAQABAAD/2wCEAAkGBhISERIUEhMWFBQWFxoYGRYYGBcYFxgXGR0VFRcYGBYZGyYeGB0kHRcXHy8gJSgpLiwsGh4yNTAqNSYrLCoBCQoKDgwOGg8PGjQkHyUsKTIyLy4sLDQsNSotKSwqKiwsLCwsLCwsLywsLCkvLCoqLSwsLCwpLCwpLCwsLCwsLP/AABEIAO0A1QMBIgACEQEDEQH/xAAbAAACAwEBAQAAAAAAAAAAAAAABgMEBQEHAv/EAEEQAAIBAgQDBgMFBwMDBAMAAAECEQADBBIhMQUTQQYiMlFhcUKBkQcUI1KhFWJygrHh8DPB0RZDUySisvEXNIP/xAAaAQEAAwEBAQAAAAAAAAAAAAAAAwQFAgEG/8QAMREAAgIBAgQCCQQDAQAAAAAAAAECAxEEIRIxQVET8AUiMmFxgaGx0RSRweEjQvEz/9oADAMBAAIRAxEAPwD3GiiigCiisjtLx/7pbR8huFrgthQY1IYzMH8p6UBr0Gle72+w6vkIbMGKnbcM1vQzEF1Ya5dp2Ir4wf2jYa4gYLcnLmYBZywmdtZAMbe/oQaAn4j2gv2sQ68om0uSIt3WZlbKHui4oKAJJBtwWOUkbiqmF7W4lmXNhHVWKR3bsrnGbvnIdfhgLEkSQJiQ/aLhZ1DgaalYgtlInWAIYGZrd4zcK4e+ykhhbcgjcEKYIoDP7M8dvYgML2HeyyrbJJBAZnXM2UEaAH1PrB0rergrtAFFFFAFFFFAFFYnHsTdYZMMWzq6c3l8vmC2wYwhu/h59FMH4Z8xWR984voBZtRmUFmKZgvfBPdeGMBCTlWGJAUjWgHKik23ieMZQOXaBGWWYKSdCG8N4T8JmFglgAQA1NPDXuG1bN0BbhRc4GweBmA1Okz1NAWaKKKAKKKKAKKKKAKKKKAKKKKAKKx+0a4krb+75vEc+Q2leMrZdboK5c2WdJjadQcm3f4sFjJaJlwJAJ0VTbLHmjQsXGgkZV01JADdUWIwyXFyuquPJgCPoaVHxvFswK2beVmbusyHKozhNrm5GUnU7RpNXcbe4kGt8oWWUJbzysZnJbm5fxe6AAseLxHUxQGxZ4VZUMFtoAxZiMo1LElidNZmpRg01hF1/dHkB5eQA+VKxx3Fzl/AtAZDmEqSHAGo/Ggy0wpjSJI6W+E3+IfeAuIW2LLBzMrnzbqqgNsB016ydBIF+3YUYh0ZVIKpcWVGhBKNGnSLZ9Cak7QMBhcR0/Cf/wCJqHjeLSy1q85gAshPo4kCOsuiAepFK/FcU+Kt3mcxbFtytudB3TBb8zf06dZr3Xxrwur6E1dLmm+iNfi/aO6HK4ZOYB8Xwk7+IkCNQNJ2NR4fjuMEZ7K/Jx/StQYcCaz+McVtWAM2pY6Aan3qhLxZNy4i7BQeIKOfuWrfaYacy26esSPqP961MLxG3cEowPzpTs8ds3NA0HyMf7Vy5ZB7yHKfzLv/AH/WvP1V1Xtbo6lo4vphjsDVHiGMaRata3W+YRdjcb9YHxHTYEhXs9s3tEW7qhmbS2ZgMf3vygbkifTUgUy8JVQpObO7nM7xEnbQdABAA6AdTJN+nUwtWxRtonW9y1gcEtpAq+pJOrMx1LMepJ61PFczVkcR4jcuWbv3XMWEBXCqVJzANkzkByBOuon8xBWrJAbEV2kpePcUUIr4VZJRQ0hmYm3cdiwVlVe8oUnQCdjIFS2uLcUCBThla5lBLmApPcBGUXZmeZ6QFPWKAcKKVMdxvGolgm0BcbOGVVLjNzLVtNM4ibbO8ZhqsSKhbi/FXDgYZLRCyCSHk5QSo/EAJzSAT0jSgHGiky3xPiqhibAcyYEIIGW0V2uDMc/MU6iBJgwAd7g2LxLG594tqkEZMpmQSwIOpkiFM6Tm2oDVooooAooooAooooDhois7irXw9g2lLqGIuKCo7pUhT3iJAaDprS5ducZCZjypA1UKrEyGzEQejeEdQVzazQDpRpSLgr3FyS5gygPKblqROUAlTqp0Y7xo3WKnt2eLl2JZFkqNOWVAznMVWde4R4tZoBzqlxbDMySg/EQh09WX4Z/eGZfZqxeE/tM382ICC2FOilYLFUAmJMZgT6ZjvpVrHdp1S2IH4xJXlndHEZs5/KJBnrKxvXE5qC4pHUYub4UJnb/jZvAZD3BDII1Zgc0x5yIHpPnXxhlxDYW6y2oQ2mgsYkZSQQNT1rY7P8NW27K4BeA6mPhbxKPIK0iB0Zaum3lwV5D/ANtLqfyrmCf+zLWKq3bJzk+prO5Vw8OKOYlsUiszPbUDU7/Sf7UlcUxdy87EZpI3WdOigHprqfQCt3t5xtVOSe6upHmx0VfXqfaayOFOHVSDP1mfr51LwqG2S3S5UwVrjz92xvWuBKbIZjmIA1MGfWfOsi3jwsm25OscsmSxOgCHrPkf0GtX1s3OWVVyAR5z7HWly1gms3FFzcTlb30PXQ6f3OtWJShNbLBE9TPruWb6FszXNWbRh+QbhB7efU6+QF3gnak2ZW40sIjqWHwwOp6f5p8XsTzQVtjNdA1OywNSHI3YdANfYSaXcVbNtw2Ys/5jpKnoBsB6Dy61l21eHLjiWlwXQwj1vht04sTcMIP+0DvH/lI8X8A7vmW0i7xzhTXrBtW2FszbIPeAGR0eO4QwkLGhETSj9n+PdmIJkf5/nyr0AVs6S5215fMwNTUqrHFCV/0TjTq3ELhYeA98ZDymtzAfvd4qddwDOpJr6bsdj8pA4lckplnvb8zMDOaR+GApI1mTsYp0omrZWFduzWK5N9BjHz3MuVyX7jK7sSIbugqUUhYHdPnVDGdl+I5hkxjMGuliczoEUtbOihu9Cq65TI1nfWnXNX1QCcvY/Ghly8QuQGkgm4xOtzqzHSGRY27pO8EcsdjsWrq331zDWs0tcOZLbXmZGl9cwuAfyiZGlOU1zMKApcEwj2sPZS4ZdUAJmdQNpOpjaesVerk12gCiiigCiiigMrj3AExSorswCMG06wRofSAR7E1jjsAO5OJvHIUK6iQUk79SSTvMae9NtFAKdvsCgNk867+EUOhAzZC7DNGskuST5lvzGmsV2igIMZiVto7toqgk+w1ry5uJtdxFzEEayAUH/jXYL5ssk+veHUU6dtMURa5a7tr8hA/qQfkaRsHggFeWyqP9R9tt1B6AdTWVq3KyfAuS5/g2fR9C4HNmniuOszWzhlzMs9/4cjCD3thsrfyiq1245z8y8ZYyyoM2sKvWRsBsBUGGu5hltpktmSqDcyd2E6TM5enWemhh8GQGYjQAnQTGn611FcKwiV2xi8Vx37ilxTDm5ftLLFILktudgSY9B/WmDgfCHW1zejHMQNwDoI9IArOu3RiGAtrGaLc66CZYjQAjSNP96fbqhLIG2gruilWOUmaGrtl4MKpc/Pn5FXD2hG3+9ZfHeFG6CJyruCPGT5T8I9tTO463BjhbTM87wABrrqAB10/pVi+4ZQRqCJHkQdZriUeB4MNyXE4iTw7HctlWIyGIA0jbb2/rUfGbYLiPNwBvIDbfqavY2wq3WuenpAgMxaOsAGB5kV3s3gfvF4MV7uYKBvpOpJ6k6k+9V73mKj1f9GlQvDg5McuxXCQizvHXpPl6nzpuqO1bCgAAADYDQAegqStSilVQ4UYF1rtm5M4TWNi+LMwm2QEkjOYlo/JoRE9T/ervGb2TD3m2i25n2U0pDDpdw4RSIVACxAZifIev9JECodVc4erHmS0VKXrPkQcQ7V5Cct25MGJIMOvwkRBB84nyNbPA+1j3s6Laa4ynQ6KMukFy0Zd/hBmDoKWcBwvkOpv4ZrssSCGlo9ViCIJ+LqB7tnDu1GE8A/AI+FwE/UErPzmqulsm5ZnP5f8ASzqK4KOIRz7yfi3DMRicPctNcS1zIU5A5K25HMGfMpYssrICxJrLXsvjwmmPOeIkq2XROWCFzd07vvq0eVNofyr6rXMwyuAcPvWUcX7xvEuzKxBBCmIXU+h2ga1q0UUAUUUUAUUUUBhdq+K37CIbCZ2JYEcu5ckhHZVi2ZXMwVcx0E1QudscSA8YC73M5Mlx4SiwItHMxzz3ZEAkFtQNnjljEMLf3a4ts5xnLDN+HBmBB70xG3Wl/wDZ/GMo/wDU2c3Lg90AczNMj8PYrp/moGhw3tHfvX8n3Z7aANLOriSApUSUAGpYdenqK0jcxR+Gynrnd/0yL/WqHBcBjlvl8TeR0i4FVNBDNaNuVygEgK4k6ifWtfF4+3bjmOiTtmZVn2k60Ahdqbl9rxTmpmJCDLbIjTMSJuHaW+grC+5Neucpbz8m2YMC2M1waxouoXTedfatPtFxEc7FXUKty0YrBB7x7oOn8I+tTcEwHLtog6CST1JGpM6zMn51nz9pm834dEYrqiTh3AFAhmuH/wDow/RSPOrGPweHVCLijIdO8Wb5AE61oW1getL3EGzYnXwowH0IJ/3qaitT3ZBRX4kiWxwexh2ZhIVIIAA0L6aqv+a1P2kvFltujagbTo0+XvEfMeVS4rC3Ga8RkKOBBJOvQAR1qPiOBuZMn4cACIz9Rr09Jq1KCUMLY9v/AMkd3v5/ky8Xi84R1OhiPQ5iCPTdRPlVng+PzKyHTLqv8M6qR+6f0IrLFhxaDAKDnymM250BiOhI2rmF5ovr4ZggTm1BXNr59DPtWTL2svqYMLJq9SfX+STjSkqQNJzbfxIn9JHzps7EcIyd7y29zt+kn+YUtX1csk5CMzCO8NZDjfbben/A4O+lsJNv1ZS2aTuVkQI6ewrqqnjsUnyX3PoNZdw0xiuprgV2kxOJcRs2kHK5tz8MHOCWzuWDKXtnIFAAbPqAGg61K97iauctouFu3GWXtANbYYkKj96e6fu7CIMEgkQa1DFGbG4UXLbodmUg6kaH21rzrF2HwVzLmzDMCYGXNKjYEnYsDv1Hya0xvECy5sNbCkoGi4JVSo5hUzqQZjQbDzJWPhWExN+wbWOtBYt2xnDqXdwoLscndUhxIiqup0yuXZos6e91PumUMFxtbgG2ZjkHoBMn6An5ip8YtlrbfCgMEhZZm2hZ3M6TBJP1rH4z2RvWmd7PgzA9XYLEN3Aum06dMoqDgN97igP8En0LEmTPXyn94+dZnBOMuCxfM0EoSXHBl/h/EcRhiotqz2BujEZgP3T09BtTtgsat1FdDKsJG49IIOoIMiKQOF33Nx2eAXbKRGsKXAn2XL+tM/Ze5BvIPCCGH82YH/4g/WtGhOt8LK2qgn6yW6GCiiirhnhRRRQBRRRQBRWFxftdaw15bVxXJKZ5UAgCXmRMwAjEms+z9peEIki4pGQMCo7peCMzBsogFSTPXSdYAbazeMYN7ijKtl4+G8hZTt1Hh94NYtn7R8MRLrcQZQxlQcoKq4zZSY8QGk1q2uP27tlLlsXG5qkqoQlvIz0WDpJIHrQ9R5RxVAFuKbaIblxUTIe6DPfyiNss6x1inPBjQHaNT/XWk7iwuRacry0tXWznxsucRJHhAEjWTTRwzB2ystN07jOZHn3V8I6bAVnS3kza1OySLlziKnS2GunzQAqPe4xCfqT6VkYzA3s/MOVVLSyrLkehYgR5yF61pcM4qb22q6wQNNNo18O4BjWProR1napablAq6a//AGRR4eoHek6e3lFffFcaPD10PsOn+/ypevcav3roSy+QB1V1hZhoIYNv4ddhud6xcV2puG7cy20K5yFMtJAlRMegFJ62MnwRNKzTTnuufY2s8qwMwXaSN4IP+fWvm1ly2rmYHKoDHyKgrDeWkDXYgVmW8bfdM1vKp1DA6+ZGWTrpJjXasjH4d3l7jHN5xA+a6AgbeY8xVNyTMrT+jlc5Ny3T+a3Ge9xAtda1lglRcRiQczLqRHQFdJ60/dn+0KPhs7GeWvejUwNjH6fI15bwDBEOjuDnZctlTJVidCwJGwGy7mZ8jXqvA+z4tWGQ+K4DmPvOn6k+5q5puLfsW9YoxpUZPMl5fnuVG7ahnVbaQCQM1xgAPWB/zTOp0rzy12VxDJmCg6kRMNoSJg6dPOvvDYbH2dEW6voO8v01FXDGPQaKULOK4m3w/NlQf1irtrh2Of8A1MQEH7gBP6Af1oDfuMAJJAHmdBS1xfgoY8yygdW8aqQJMk51kgHU6wfI6xB1sLwK2hli11vzXCW+gOg+laMVzKKksM7hNxeUJN/B3CWY2nAKZTmIVANZJJIjfeelanBwthScrMXgkiAoA2AzEE7kzHX2o7bOww65TH4izv8AvEaDfUAx1MUYcHkgkEmOp/wVnzn4djjHsXP/AEgpP4G1hOIJcnIZjfzHuKs15o+NbD4tHQGCQCpJAgnva66dfSK9KU6VPpdR40XnmiHUU+E12Z2iiirZWCiiigIruERjLIrGIkqCY10k9NT9aj/Ztn/xJ0+BehJHToST86+L/GLCXBbe6q3CAQhMNDEqDHlIImvm7xzDqAWvWwDl1zr8WinfYkiD60BMvDrQ2toPZV/4qpxW062os3EsKsSxt58q7QiAgA/UelWTxSzJHNtyJkZ1kZYzSJ6SJ8q+E4xYaYvWzBIMOuhUBmG/QEE+QIoDzPHcMC3zcYXLtt5U3bytbmdHISBpBI2jY6b1lcKd7aZLgfkAsFcKzC4muUFlEhPpOnSZ9QxXLxbZHa2bBMBQ6lrzABiNCYQAiQNT1hfFUv8AY3LJsXSo/Kwlf7fKq1lTe8TUp1NcocFmwrYTjinwlB7wmw13jYDarf7TLHJbdc3xOCCEB99GY9F+Z03kxnBMSzG0q2bjR3mIkIDt4pGY9F9JOkTFa7HXEXL9ztkfxAk+ZJyyTVL9Pa+ZPw0vlJef2KPEMdhbAdbZdbhDawGILjW5ObWTOs7g+VLGEwOjFCLgAkwCCB5lTr89R6004zs0yRc+5aJOYCdU+LpuPEPYjrVqzwBhqmD3gzMjzHT2qCOjnBtrLb7l2q2FawpZfxX5FjDswlUJJbTKok+Wg+Rq5aw5soOekZiQoBGhjRmG2/vG9NWG4HijotpLIPXr/t/Q1rYLsVaAbnk3mYEGdoPQR/ardenk36xFdq6oZaxl9uvzMrs1wsBsuNQm44i2WEo6xmAU9HAmVMHSRO4vdpf2hZVBgpuyLkhgrFZVVtd5iCwVzm1kkKQSdKmxtm7hrAU5r6WijI4Ga6BbYMFuKPH3QVzjXXUbtWsnG8OWdOama2QrSYAY7LJ0J9Aa0UklhGBbY7JcTFu7xrio5hGEWFDhF3LkNaCEkOIBXmHTz6ZdZMVx7iSSfuaFZZicx7qDmQCASS0KrSBHeAjrTFZ4zh3VWW9bKsFIOddQ4lOvUbedXdK9IxNwfGOKMQxwyZGyAAgrEls1yM0wFiVOuxHlXyOK8V0/9ODlUyvd75yZhLZo1fuwIiNzNOmlGlALWG4rxBr6g4ZVsFiCSTnCygB8UTDMYj/tnzFM1fMis3GdobNuRmzsDGVBmMnSJ2HzIiuZSUebPUm+RS7X3Ty7aKCS7jbcBdTE6fM6fOKLgAtAd5dBuZ+upFV+Q15w98AEDu2yNFEgkhg3eO0n02FRcQxeRTE6axM6dYnWsm+xZc/kaFUHhRFrjjyRsTrB67QfTr/avTsKkIomYAEnc6bmvJrMXsUqksVdgAF8Ua58p/hzH+msV61YtBVVVEACABoABoABXXoyLxKR16QaTjEkooorWMwKKKKAxONdkMPinD3lYkALoxXQC6I08+a0/wAvkKzrH2c4ZS0l2HwqSAF7ttGJgd4nlgztrt1psooBZvfZ/hWUKVaIbTMNSxutmOmpHNuR76gwI4/2fYUiCLhEQRnJnuC3qSJ0AJ9yZnQBnooBT/6XwFjEW3JyXQzXFBbQlmt29o/O9saayw861sfxdAgyX7K5iozF1MB2CBlX4iWIUdJPpBze2mLwSGycYrmOYyZQdYWHBgiYVs8H8mb4aWbV/g6ZIF5SvKhjoRmPNQkztm3O0+dAPuCxGHQJbS4hLHQBgzMxDOSSNyQjmTvBqfiWMFmzdukSLaM5HUhVLRr7UpdlcPgbuJ5uGS4DbRYLGFgB8OAE/hWZ8z5zTrcthgQQCCIIOoIOhBHWgFPD/aPhWkMLisDGTLmYMAkqQNmzMyx5ofMTPwftVhc6YZGuFizqAynuFNWtk9Mk5PkBNbx4ZZmeUk+eRZ1yzrH7q/QeVfS4G2GDBFDAsQcokFvEQYkE9T1oDAbt7hQob8SCJHcOxzFD/PlOX9Yq/wAG7Qpibl5EVxysslhEktdQwN9GtMJq4OE2NPwbemaO4umfxxppm6+dS2MHbQsURVLmWIUAsfNiBqddzQEpFYGN7GYW7da66sWLK8l2gFc2keXeYQehgRWtjscLY82Oir5n/OtZAsM/eutmn4dco9Av/NQWXKDwt2Swrct+hm3ey3DcwzFnYZABnd4FsctRpOmWQR79da2/29mJyWrjevdUfLM0/pUN6/bQakL76D9dKqLxVA5UkTAJ9j1FU56uS6pFiGnT6F5eOubmTklTAIzsBPnGUMDHvUN3G4p1bLy7Z/LGZh/OTlk+eWKqYnHhhuNNQfI1TTjqlM0gEGGHt/k/Oq8tY+WSeOm6pGhcw5fK9y67qBqhgAHz7gAJG0GfSOvUa3aAVAAhMR0BPlPT0rExXG1BMnpPzGhEeulY+J7Qkp3TsTr7Ex/zVaWqzyLENK3zG29jQoykwN19hoQPQTSvxnjGYJlOpmR+kDz/AM86ysXx1jBJ8MgnoCQOg2/v7Vqdney1y+8XUdbUSWgqSHDRlzRqCNd48tajjGy+SSJsV6dZkMH2fcIuKputlyusKNzoxMgzptEEdFOmop1AqHB4NLSKiAKqiAB+vzO9T19HTWqoKKMG2x2TcmFFFFSkYUUUUAUUUUAUUUUB8PZU7gH3E76H9NKj+5W/yL0+EfD4enTp5VPRQEdvDqvhUD2AHUnp6kn5mpKKKAKKx+0WOv2xa5KEhmIdhba6VGUlYtqynvMApMwJ6bjATtNxJT3sHnGmgS4DP4U6iQB3mH67KaAd64aT07S49Q2bBszEtlhHAgAHvETG+/XptWnwzi+LdX5uFhg0DK0KRqM03ADuOgOhFAVL+Mz4q5OydwfQM0e5P6DyrQtXRSXjMXetY+4HFtAzZoGZ9Co0zEKP0NbaY8f59dqwJXcFks9zX8HihHHY1MdZV1bNoIOunt1rz3HYN7dzNbDlRMToD55RoY2+lNtjiQu3cpMqgDEdCxmPpv8AMVoqwIzRqdvn/auJqN26O65Sp2aPPcXxV9iCPfy9ZFZhxTAXJPig6EHYgT+vvpXp13h1lxkygLufU76nzrOfstaIYxodAskL11iag/TtctyzHVRfNYE3D8OxN4Ny7bEdDlYgyzIdQIGqiTMDrFbWA+z2+3LNxcnhLS+gnMSFQbkGAZOx0mK3E7MFFy2rrqT5MQPcgUMuLsDKl5n9CAY082kx86swhXD24sgndZP2JIjTs1hsBZN7ELnhk0SYXMwt7FhnWWk5thI1gVp4DttgiERGIJ7q28rEhc5tK2kgLpm38JBgVUXtWjLy8XZJ1E91WUxDA5CdSCOnlWle4fhctlrdq0VZ0T/TXwSWyxGkMJjoa1tPOqSxWZd8bU82B/13gsmfnDLEzkuRo2SPD4p0y7+ldPbbCZlUXCcxiQj5RqUmcuq5lK5hIBGpFXV7O4XLkFi1l17uRY130iuYfs3hUzRZSXZmYlQSSzFzJIncmB0q0VzOu9vsIFLAuw02RpKlUcNrGVSHEFok7TU97trhFibp1E6W7raaD4UPUgfOrlzs5hWicPaMbSi6d1U00/Kqr7KPKhez2FBJGHtAsSSci6kkEk6a6gH5UBftvIBGx1HtRXVUAADQCigO0UUUAUUUUAUUUUAUUUUAURRSnhPtBtlc161ctKXK22OouQwtnKSBJBYbSNdCYMANkVw0sJ9omFMaXATEAqo0OaD4v3W0Gumxr5X7RcNkDMLg0B2H5WdoMiYykdCegNAQ9ueA5wt9PEgho/LrB+RJ+RPlSavFGBYHSOntpHtt617AyyINLHE+xKMSbRVZ+FgSu0RIII/WP0rI1uilZLjgamj1ka48FnyEXhHGY5xOxO/WY028v+K37HGR3BMyCTWVxHsTiLTTatuwOhVYM69DtET4ogE9ay73BMVbyHLcysoIOU+Fs51AnK0DY7ZazVTYujNF2VT6ocbHGlgmdzv9BUo4qJ30Gn+fIV58t64tv6RoV17rMe8BAAYH+YV9/tN8xDA94TvJ6nof3enUxXP+RHvhQe56GvFlAJnUnT6f/f0qduIqEJZoXqfiPt/n0rzY8WIyrmMidDuCBB123Ipv4f8AjWS0AyIUHbuwN/cT9J9JqJTlLhZW1NSrhxR5n1c5N+cllWiDmYyTMkQSD/Ws3F4/EYQoVByc1WyMQUMaaHdNI28utHFFe0qJachiO8FZc2pARUnaWYmBrppAr5RndjZuks1tM/fBlGXKNTJDo0mDO61cVSi+KOzI4Qten454fu9x6JwLjSYqytxNOjKd1Ybg/wDPUEVp0h9hFFi9ftl1y3AjoJiSZGgJ9Y67CnsVp0zcoZfMyrYpS9XkdoooqYjCiiigCiocXi0tIz3GCooksdgKr2eN2GUMLqQY3IU6kqJVoIOYEQRuIoC9RVAcdw8kc63IUN418JOUNMwRIifOvteMWCWi6hyrmY5hAWSslthqpG/SgLlZPaXiV2xZzWbfMc3LaBYJ8bqhMAiYBnce9Whxex/5re6jxpu2qjfqNvOozx/D5snOTNroGBiJJkjQRlMz5UBgW+3FxDlvYS4rcxU7pzCGYoxmPhI+Y1FH/wCQDH/6d7MFR2UEEqjo11PmQlwR+ZY6imy24YAqZBEggyCOhBG9VOKLks4h0AV+WxzDQkqpykkakiBQEXBeNfeOd+G1vl3Wtd74svxr+6Z0PWl/EY7iWYqMFZKLzcpOolB+GwGbQOdQN4PQ7t9jwifIf0ouuAJJAHmdBXmQIH7WxjtmOCsZrLW8zHKOVnQtcJ/E0I011ABnXWJOznGbeNJsYu1bJXIbYCOud0RXuyNu7zEkeH8QbzVHtGli7dukXGm8l23c5ecg2wWtEMyAiMjZp1gIdDMGk3DsFeFy5fXEOxLNcdQiEs/KJDqBOT8BCDJU97oSK4dsFzZIq5voerG6ACTpG/8AvUYxyFlQMMzKXUT4lESR5gZl28x515ziOz1i64YYa4wusx711Dal7dy0SCELKxVztGoUkkqKucJ4QcNdt8vDNFtnuRzVg3LqraZgRbEwiRlhfET5RH+pr7/RnXgT7fVG1iP2hz7uQDKXXIW5RtC13JhQRd5n+pJJjaA2wg4bj+JteVL1lMuTM2igEkXgAXFxoOZUEKG7plssxVscXxdycllLe4HMLMfIEhYA/X3qvjMIwtl8XinVJBYAqqH90ZVDEeQ3OlefqE/ZWfPvOlQ+Tfn5GqcRhrlv8QW1DSrLcyqQRlzIwPllX0ICkSINZPFruAcy1nnsCB3LbFTAKgF4CQAT1jrSvj7l1GGJw+GW3aJCFz+JcNsxluBCYVhrG5IMHpGumKxVjlRfS7bvGFd0EAnwxkI0Igf8VxKUpdPP0LkdG485b9s/v3Pm92OS46nkpYtQS2VyzT3YnMMoAidOpPnWfiuNLaU2rIZchyqxt5gRJy6ZhlnzaPOK0sb95v3hYvXxZAUOOTmXOJg7np5ajrFVLGJt27GIwtyDDZZjxczwMx6tMan06iolR63vLlUMJce/Lb3d8vn8CtheFDmscXbVXZcyZCYZm8RLTJYQABMAbdJ7wSzLsL0vmz2w5O+QiV+ahT7o/nUYuXMThLLLJdSuSNSSrBTPpA1NbHEEi0xAy5e8rEQoZe8CSdIJ0PoT51za1FqC+L+H/TrVSajwPnyx2x2+Jq8G4Ohv8zL/AKaKqnpJLk6eY7pnf13pnFZvZ9lawjqZzjMdvFsw007pGX5Vp1oVx4Y4Pn5vLCiiiuzkKKKKArcRwCXrbW7glWEGCQehBBGoIIBBGxFY57C4QuXZWd2jMzuzFojUkmeg9O6IiKYaKAW7P2f4NeXCGEywCxIlHNwMRsTJPuDQvYXDpaupazIbgHeLFoKsHUgEjUMAd6ZKKAVMJ9m+ERVBDOQqqWLHXKjWwYG2jN9a+cF9nOHQXM5dy5Oslcq5OUFAB6LpNNtRX76oCzEKoEknYD1oDM4bfTDpasMptBQEQlsyMBooFyB3ojRgCek1F2i43aWzfSSzcp5CKWjut4o0X51T4hiHxYdFIt4fQM7A/ibGACR3D9T7b5pwvKe9bsWxy7th1WDpzhKwJ8KkOAAT00iDVGzVRUlFPGe/8FiNOOf7fk1/vOMvIvLVbKmNc2a5ljoYyg/X361y92bt6Pde44UGVuOzqes5WJAOlUcJi8bcLqbqWxbbIclvUnQ6Zyekaz1qlxTs3dxF62bl9rlpVYMHyzmIIBUL3ViZnfSu3U5LLy/sW41YlhyUV7tyxexOCwqWgXt27yct3XrBEOG6AlHeAd9Kp3e1OFXMtku11GiyFRiXU68pgYzICCImYykag0vYDh9trWMtXVBdFLqxmZXNbK+0pt5N7VJj8QBhcJdDDm2SVLQAWCAss+U5AP5j51wn6uUkvO5oL0fXxJNtv6csm8vbPOcljCvbxUw1tiotg6ElxuyxswAPqNalw3bfENmH3RTctznAuRoJBIBXpAHU6jcEVl9oeKIL1rEWgAykKxjU6owE/wADsPZhVTiHGeVxDPmVAwBJMEZSrKxMeeRPoK6ls8N9TqvRQcc8HRvdvmuaGG/2oxfLW8iWRZYCTDF1k5dQWAJB09/Sq+K7ty0+JvfeUYwAQAiFvCVQd3WYk671l8PGIuYe8lizcuo1y4EIhLeQ7MrMYbWYArQXsFi3t2kuX7VtAFzhVLOMsEEOxgnp0HvXS7+c/Y4caanu0t38cfcmwWNQWr9g6qCwWfysJUVl4niobh2YaMAHO/jUgEx0kgnTqSdya1LfZG5bDsMZZd31Oa3pIGVYyPK7a6HWorPY0nDpZL5l0DMqFWcTmYAudAfONjXMroRjh9n/AEdxt0yfFnO67/Mo8Sxlx8Thcqsz5bncQS+UgaxOgnqYFWrXAL5bEPctrbFwKqrcbvd0EZitsMNzpqNqZcLhLVksVyWtO8RBcjXx3W1OoPXpVVOMh2VLFtndie+RIVc2XOSdwJBga6iq8tRKXsLd/jHnOCvPVyaxBYX9588yjwm4MHhURxmZCysoEu9wS7EjopBzAeTLNXeHcMOO/GvB0QOpS2VK5reWVJkTJzbqY/oLWD4J92xC3nuPca7NssdApOUoIGkEqVneWQdKZEtgAAAADYDQD5VNVpt+KZmWX5bxzfUz8OnJvFAO5dGYbwLigBx6ZlAb1Ic1p0n38VxQM4VFK85oOVS3K50j4wI5QjadZmajTifFm5QawiA5S5UBiALqhxBuf+Odp8x6XiqOlFJ1jiXFgLQNi20m2GJgFRqLhMPDEmDIAidjTgKA7RRRQBRRXCaA7RSNgu2PEO9zcC5ACgZUurLE3m00YxlFlNoDs0kDad+12NZl5eCcL8QdboOYC2WAbJAHedQ0EErpIoBxJpa41ixcu8s5jbTcbB7mhAMHMQo1jaeulahF+6Ac3JQqDAE3dRJBLDKkbbMfaqD9lwlw3LLFXME5yWzEaauZbb5fWorU2u5LS4qWZENxLlyPwnMaDUKB7VFds3LbaoAYzCCTOoET8z+lT4m9xBCx5aOqiYQ95t9FzddBvG53iKyOLdoXN21bvYa8CM1wKq5mZf8ASQkjQCbkkHbL7VS1EVOPqxw1vy7FuM3nbGDQ5OIu6Bco9ZH1kf8APtWbf4DxFFLBbFyNciPcVz6BmGWferOH7X2miMQU0/7ilRMKYzNAJ1HQ1pW+PgoCL1r0ncjQbRruvTqPOu3rk+cWvhj8kqtti9ksfM8/s9neJHnXRhgM+e2LbMA4Dkvn3AIBMVqWfs4xbJbt3b9pbROdwqHOpiMob4tyJMD0NODcS7wBxC69Fy9NTvtuNT5jzqs/FcKSwfEAxvLqBpMjfWIOnpUHiron82l9u5Yl6Q1EvZSXwX57GGnYKy12417E3HtJdE22yw55dk7qBA6ZQNh71ocM7I4KxdL2LDXG+HOSyJ/Dm2+evlUWG7QWA99bK824bq5dCRDW7KqzOdFUsInbaNxV8rj7zAZBYVTEswYsDoWUDQEDUA+Y8q6bnLkv23+r/BVeouaxKbS+OPoi5iOIlEzs6IF0IUZjMxAHn0is/FcewqM2e7nIE75tdAQAomRI66T7xbwvYqwpRnzXGUCcxJUtDBiUJI72aSPMCIrW4fwizZULbtqoG0DXQBd99gBXS0kpe2/33KviVrkhTwPE74um0uHZDeMhnEIj5SxGYzIKgMI+IP51ePB8bdJ5l1LQHhKAvLA6FgY7pHTSDPpTDxDBcxCoMHQq35XXVW+RA+Uijh2MFxA0ZW1DL+VlOVl+RB166HrU8dJBLDOfHf8AqsGPa7FYeQbme6cxYl2JDSCuVlHdZRJgR5b1u2sMqqFAgKIHoBoB+lSRXasRhGPJEUpylzYvcU4/hy1zDuH3FssAI5jcogKZnMvNttIGkjWdKkXtng4E3SJAMtburpm5cyUA8QI+R6A1dxHAMM9zmPZttc075UZtIjX5DX0HlVZOx2CGgw1uIURGkLOXT0kgeUmuzk+sH2mw966lu2xdnVmBCsFhYmWIAnUEDyIOxBrWiqdjgthHW4lpFdVyBgIIXTuj00H0FXaA5lrtFFAFFFFAFcIrtFAfIQUZK+qKAAK4a7S3xzh2MbEi5h7qoq2yMrO2Ut3j/phSusr3jMAbSAaAYpFUMCma5fuTuwQei2wQf/e1z9KV7uA4up7t9Dnbvd5SFJtAA96x3VFxCSBObMNF1Ndt4PiZQcjGWXUs7ZyQ2jaqAeWZUZgRJMaDURQDfiMBauAB0VwNgwBAkFTofQkfOqv/AE5hczNyLWZpk5FkyAD06wPpWN9z4kblzLfAtq4CZktzcX8JiWhNtbi6ZT3QdN6p4PDcZdSzXUSQQFcJmmQMxK24iJIEaRBmZrxxT6HqbQwJ2RwYV1FhIec2mpmfi3G5iNqs/sPD5VXlIArZlGUQG3zD1/rXxwDDXktRiHD3CxJIJI11gSBA9OlT8Xw7vYvJabLca26o0kZXKkKZGogkGa8UIroeuUn1IOG4EI97uBRnAXQDucuyIX92ViPStAAUnWOEcURVVLyZQgBDPncvnliLrWTuvUgx5da5h+G8VZ8z31XIxgd0B4zCSot6IRl0JJETI2rrByOdE0krY4yLiKbiNozFwLYQRzCEYm1mkk2xIGgBMNrG3wPD45bjnE3Ee2VXKF3V/j1yLI33oDR4rjTZs3LgXNkUsRMd0atrB2EmOsRSph+3VhXuMbV4MyozKApWOW15XliuvJVZ/hAElTTRxm5eWy5w6q90CVVtm1EjcbifnFLC3+LMyzbS3OQEBFdR+KisSS8wLedonrAg0BYf7RLSoC1q4pL5AO4RnIJAkNP5ZMaZh5GJ8f28s2FU3Ld3W2j91VYS4kL4gZidYA03qtj+I8TAt8vC22JsIzg65b5jOv8AqCQJMAb+flWTjXFLj3UXD2xkYAkoxWCzKQrG6M/dAadN4jYkDQxH2gWUEtavR+IQci6i03Lc+LugMUHejxjpJDBgcYLttLighXUMAwgwwBEjodaVbfEeLMTmw1pB3dPFIIXOJ5g8yZ9CIO9ffB8dxMvbW/ZCooXM0KpY8m7nmHaBzRa8IG/vQDfRNImA7Q8VuxlwyxsWZCoByoZym9JCsWHr6GQOPxziruba2ArKstCaTy9AHZyDNw7QIy7sJNAPlFZfZ/FYi5bY4m2Lbi4wUDqmmUnvNrqRv0rUoAooooAooooAooooApW4/wBiFxWI5rXCqm3y2UKpY+LZmBhYbVevvrTTRQCXi/s1tEAW7hU5lZiyoxbK1x52Hf78BtwAI6zYX7OcPKEvcIUKIOQghQVAPcmCCZAgNpI0FNlFAVeGcPWxat2lJKooUTEwNttKtUUUAUUUUAUUUUAUUUUAUUUUAUUUUAUUUUAUUUUAUUUUAUUUUB//2Q=="/>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 name="AutoShape 6" descr="data:image/jpeg;base64,/9j/4AAQSkZJRgABAQAAAQABAAD/2wCEAAkGBhISERIUEhMWFBQWFxoYGRYYGBcYFxgXGR0VFRcYGBYZGyYeGB0kHRcXHy8gJSgpLiwsGh4yNTAqNSYrLCoBCQoKDgwOGg8PGjQkHyUsKTIyLy4sLDQsNSotKSwqKiwsLCwsLCwsLywsLCkvLCoqLSwsLCwpLCwpLCwsLCwsLP/AABEIAO0A1QMBIgACEQEDEQH/xAAbAAACAwEBAQAAAAAAAAAAAAAABgMEBQEHAv/EAEEQAAIBAgQDBgMFBwMDBAMAAAECEQADBBIhMQUTQQYiMlFhcUKBkQcUI1KhFWJygrHh8DPB0RZDUySisvEXNIP/xAAaAQEAAwEBAQAAAAAAAAAAAAAAAwQFAgEG/8QAMREAAgIBAgQCCQQDAQAAAAAAAAECAxEEIRIxQVET8AUiMmFxgaGx0RSRweEjQvEz/9oADAMBAAIRAxEAPwD3GiiigCiisjtLx/7pbR8huFrgthQY1IYzMH8p6UBr0Gle72+w6vkIbMGKnbcM1vQzEF1Ya5dp2Ir4wf2jYa4gYLcnLmYBZywmdtZAMbe/oQaAn4j2gv2sQ68om0uSIt3WZlbKHui4oKAJJBtwWOUkbiqmF7W4lmXNhHVWKR3bsrnGbvnIdfhgLEkSQJiQ/aLhZ1DgaalYgtlInWAIYGZrd4zcK4e+ykhhbcgjcEKYIoDP7M8dvYgML2HeyyrbJJBAZnXM2UEaAH1PrB0rergrtAFFFFAFFFFAFFYnHsTdYZMMWzq6c3l8vmC2wYwhu/h59FMH4Z8xWR984voBZtRmUFmKZgvfBPdeGMBCTlWGJAUjWgHKik23ieMZQOXaBGWWYKSdCG8N4T8JmFglgAQA1NPDXuG1bN0BbhRc4GweBmA1Okz1NAWaKKKAKKKKAKKKKAKKKKAKKKKAKKx+0a4krb+75vEc+Q2leMrZdboK5c2WdJjadQcm3f4sFjJaJlwJAJ0VTbLHmjQsXGgkZV01JADdUWIwyXFyuquPJgCPoaVHxvFswK2beVmbusyHKozhNrm5GUnU7RpNXcbe4kGt8oWWUJbzysZnJbm5fxe6AAseLxHUxQGxZ4VZUMFtoAxZiMo1LElidNZmpRg01hF1/dHkB5eQA+VKxx3Fzl/AtAZDmEqSHAGo/Ggy0wpjSJI6W+E3+IfeAuIW2LLBzMrnzbqqgNsB016ydBIF+3YUYh0ZVIKpcWVGhBKNGnSLZ9Cak7QMBhcR0/Cf/wCJqHjeLSy1q85gAshPo4kCOsuiAepFK/FcU+Kt3mcxbFtytudB3TBb8zf06dZr3Xxrwur6E1dLmm+iNfi/aO6HK4ZOYB8Xwk7+IkCNQNJ2NR4fjuMEZ7K/Jx/StQYcCaz+McVtWAM2pY6Aan3qhLxZNy4i7BQeIKOfuWrfaYacy26esSPqP961MLxG3cEowPzpTs8ds3NA0HyMf7Vy5ZB7yHKfzLv/AH/WvP1V1Xtbo6lo4vphjsDVHiGMaRata3W+YRdjcb9YHxHTYEhXs9s3tEW7qhmbS2ZgMf3vygbkifTUgUy8JVQpObO7nM7xEnbQdABAA6AdTJN+nUwtWxRtonW9y1gcEtpAq+pJOrMx1LMepJ61PFczVkcR4jcuWbv3XMWEBXCqVJzANkzkByBOuon8xBWrJAbEV2kpePcUUIr4VZJRQ0hmYm3cdiwVlVe8oUnQCdjIFS2uLcUCBThla5lBLmApPcBGUXZmeZ6QFPWKAcKKVMdxvGolgm0BcbOGVVLjNzLVtNM4ibbO8ZhqsSKhbi/FXDgYZLRCyCSHk5QSo/EAJzSAT0jSgHGiky3xPiqhibAcyYEIIGW0V2uDMc/MU6iBJgwAd7g2LxLG594tqkEZMpmQSwIOpkiFM6Tm2oDVooooAooooAooooDhois7irXw9g2lLqGIuKCo7pUhT3iJAaDprS5ducZCZjypA1UKrEyGzEQejeEdQVzazQDpRpSLgr3FyS5gygPKblqROUAlTqp0Y7xo3WKnt2eLl2JZFkqNOWVAznMVWde4R4tZoBzqlxbDMySg/EQh09WX4Z/eGZfZqxeE/tM382ICC2FOilYLFUAmJMZgT6ZjvpVrHdp1S2IH4xJXlndHEZs5/KJBnrKxvXE5qC4pHUYub4UJnb/jZvAZD3BDII1Zgc0x5yIHpPnXxhlxDYW6y2oQ2mgsYkZSQQNT1rY7P8NW27K4BeA6mPhbxKPIK0iB0Zaum3lwV5D/ANtLqfyrmCf+zLWKq3bJzk+prO5Vw8OKOYlsUiszPbUDU7/Sf7UlcUxdy87EZpI3WdOigHprqfQCt3t5xtVOSe6upHmx0VfXqfaayOFOHVSDP1mfr51LwqG2S3S5UwVrjz92xvWuBKbIZjmIA1MGfWfOsi3jwsm25OscsmSxOgCHrPkf0GtX1s3OWVVyAR5z7HWly1gms3FFzcTlb30PXQ6f3OtWJShNbLBE9TPruWb6FszXNWbRh+QbhB7efU6+QF3gnak2ZW40sIjqWHwwOp6f5p8XsTzQVtjNdA1OywNSHI3YdANfYSaXcVbNtw2Ys/5jpKnoBsB6Dy61l21eHLjiWlwXQwj1vht04sTcMIP+0DvH/lI8X8A7vmW0i7xzhTXrBtW2FszbIPeAGR0eO4QwkLGhETSj9n+PdmIJkf5/nyr0AVs6S5215fMwNTUqrHFCV/0TjTq3ELhYeA98ZDymtzAfvd4qddwDOpJr6bsdj8pA4lckplnvb8zMDOaR+GApI1mTsYp0omrZWFduzWK5N9BjHz3MuVyX7jK7sSIbugqUUhYHdPnVDGdl+I5hkxjMGuliczoEUtbOihu9Cq65TI1nfWnXNX1QCcvY/Ghly8QuQGkgm4xOtzqzHSGRY27pO8EcsdjsWrq331zDWs0tcOZLbXmZGl9cwuAfyiZGlOU1zMKApcEwj2sPZS4ZdUAJmdQNpOpjaesVerk12gCiiigCiiigMrj3AExSorswCMG06wRofSAR7E1jjsAO5OJvHIUK6iQUk79SSTvMae9NtFAKdvsCgNk867+EUOhAzZC7DNGskuST5lvzGmsV2igIMZiVto7toqgk+w1ry5uJtdxFzEEayAUH/jXYL5ssk+veHUU6dtMURa5a7tr8hA/qQfkaRsHggFeWyqP9R9tt1B6AdTWVq3KyfAuS5/g2fR9C4HNmniuOszWzhlzMs9/4cjCD3thsrfyiq1245z8y8ZYyyoM2sKvWRsBsBUGGu5hltpktmSqDcyd2E6TM5enWemhh8GQGYjQAnQTGn611FcKwiV2xi8Vx37ilxTDm5ftLLFILktudgSY9B/WmDgfCHW1zejHMQNwDoI9IArOu3RiGAtrGaLc66CZYjQAjSNP96fbqhLIG2gruilWOUmaGrtl4MKpc/Pn5FXD2hG3+9ZfHeFG6CJyruCPGT5T8I9tTO463BjhbTM87wABrrqAB10/pVi+4ZQRqCJHkQdZriUeB4MNyXE4iTw7HctlWIyGIA0jbb2/rUfGbYLiPNwBvIDbfqavY2wq3WuenpAgMxaOsAGB5kV3s3gfvF4MV7uYKBvpOpJ6k6k+9V73mKj1f9GlQvDg5McuxXCQizvHXpPl6nzpuqO1bCgAAADYDQAegqStSilVQ4UYF1rtm5M4TWNi+LMwm2QEkjOYlo/JoRE9T/ervGb2TD3m2i25n2U0pDDpdw4RSIVACxAZifIev9JECodVc4erHmS0VKXrPkQcQ7V5Cct25MGJIMOvwkRBB84nyNbPA+1j3s6Laa4ynQ6KMukFy0Zd/hBmDoKWcBwvkOpv4ZrssSCGlo9ViCIJ+LqB7tnDu1GE8A/AI+FwE/UErPzmqulsm5ZnP5f8ASzqK4KOIRz7yfi3DMRicPctNcS1zIU5A5K25HMGfMpYssrICxJrLXsvjwmmPOeIkq2XROWCFzd07vvq0eVNofyr6rXMwyuAcPvWUcX7xvEuzKxBBCmIXU+h2ga1q0UUAUUUUAUUUUBhdq+K37CIbCZ2JYEcu5ckhHZVi2ZXMwVcx0E1QudscSA8YC73M5Mlx4SiwItHMxzz3ZEAkFtQNnjljEMLf3a4ts5xnLDN+HBmBB70xG3Wl/wDZ/GMo/wDU2c3Lg90AczNMj8PYrp/moGhw3tHfvX8n3Z7aANLOriSApUSUAGpYdenqK0jcxR+Gynrnd/0yL/WqHBcBjlvl8TeR0i4FVNBDNaNuVygEgK4k6ifWtfF4+3bjmOiTtmZVn2k60Ahdqbl9rxTmpmJCDLbIjTMSJuHaW+grC+5Neucpbz8m2YMC2M1waxouoXTedfatPtFxEc7FXUKty0YrBB7x7oOn8I+tTcEwHLtog6CST1JGpM6zMn51nz9pm834dEYrqiTh3AFAhmuH/wDow/RSPOrGPweHVCLijIdO8Wb5AE61oW1getL3EGzYnXwowH0IJ/3qaitT3ZBRX4kiWxwexh2ZhIVIIAA0L6aqv+a1P2kvFltujagbTo0+XvEfMeVS4rC3Ga8RkKOBBJOvQAR1qPiOBuZMn4cACIz9Rr09Jq1KCUMLY9v/AMkd3v5/ky8Xi84R1OhiPQ5iCPTdRPlVng+PzKyHTLqv8M6qR+6f0IrLFhxaDAKDnymM250BiOhI2rmF5ovr4ZggTm1BXNr59DPtWTL2svqYMLJq9SfX+STjSkqQNJzbfxIn9JHzps7EcIyd7y29zt+kn+YUtX1csk5CMzCO8NZDjfbben/A4O+lsJNv1ZS2aTuVkQI6ewrqqnjsUnyX3PoNZdw0xiuprgV2kxOJcRs2kHK5tz8MHOCWzuWDKXtnIFAAbPqAGg61K97iauctouFu3GWXtANbYYkKj96e6fu7CIMEgkQa1DFGbG4UXLbodmUg6kaH21rzrF2HwVzLmzDMCYGXNKjYEnYsDv1Hya0xvECy5sNbCkoGi4JVSo5hUzqQZjQbDzJWPhWExN+wbWOtBYt2xnDqXdwoLscndUhxIiqup0yuXZos6e91PumUMFxtbgG2ZjkHoBMn6An5ip8YtlrbfCgMEhZZm2hZ3M6TBJP1rH4z2RvWmd7PgzA9XYLEN3Aum06dMoqDgN97igP8En0LEmTPXyn94+dZnBOMuCxfM0EoSXHBl/h/EcRhiotqz2BujEZgP3T09BtTtgsat1FdDKsJG49IIOoIMiKQOF33Nx2eAXbKRGsKXAn2XL+tM/Ze5BvIPCCGH82YH/4g/WtGhOt8LK2qgn6yW6GCiiirhnhRRRQBRRRQBRWFxftdaw15bVxXJKZ5UAgCXmRMwAjEms+z9peEIki4pGQMCo7peCMzBsogFSTPXSdYAbazeMYN7ijKtl4+G8hZTt1Hh94NYtn7R8MRLrcQZQxlQcoKq4zZSY8QGk1q2uP27tlLlsXG5qkqoQlvIz0WDpJIHrQ9R5RxVAFuKbaIblxUTIe6DPfyiNss6x1inPBjQHaNT/XWk7iwuRacry0tXWznxsucRJHhAEjWTTRwzB2ystN07jOZHn3V8I6bAVnS3kza1OySLlziKnS2GunzQAqPe4xCfqT6VkYzA3s/MOVVLSyrLkehYgR5yF61pcM4qb22q6wQNNNo18O4BjWProR1napablAq6a//AGRR4eoHek6e3lFffFcaPD10PsOn+/ypevcav3roSy+QB1V1hZhoIYNv4ddhud6xcV2puG7cy20K5yFMtJAlRMegFJ62MnwRNKzTTnuufY2s8qwMwXaSN4IP+fWvm1ly2rmYHKoDHyKgrDeWkDXYgVmW8bfdM1vKp1DA6+ZGWTrpJjXasjH4d3l7jHN5xA+a6AgbeY8xVNyTMrT+jlc5Ny3T+a3Ge9xAtda1lglRcRiQczLqRHQFdJ60/dn+0KPhs7GeWvejUwNjH6fI15bwDBEOjuDnZctlTJVidCwJGwGy7mZ8jXqvA+z4tWGQ+K4DmPvOn6k+5q5puLfsW9YoxpUZPMl5fnuVG7ahnVbaQCQM1xgAPWB/zTOp0rzy12VxDJmCg6kRMNoSJg6dPOvvDYbH2dEW6voO8v01FXDGPQaKULOK4m3w/NlQf1irtrh2Of8A1MQEH7gBP6Af1oDfuMAJJAHmdBS1xfgoY8yygdW8aqQJMk51kgHU6wfI6xB1sLwK2hli11vzXCW+gOg+laMVzKKksM7hNxeUJN/B3CWY2nAKZTmIVANZJJIjfeelanBwthScrMXgkiAoA2AzEE7kzHX2o7bOww65TH4izv8AvEaDfUAx1MUYcHkgkEmOp/wVnzn4djjHsXP/AEgpP4G1hOIJcnIZjfzHuKs15o+NbD4tHQGCQCpJAgnva66dfSK9KU6VPpdR40XnmiHUU+E12Z2iiirZWCiiigIruERjLIrGIkqCY10k9NT9aj/Ztn/xJ0+BehJHToST86+L/GLCXBbe6q3CAQhMNDEqDHlIImvm7xzDqAWvWwDl1zr8WinfYkiD60BMvDrQ2toPZV/4qpxW062os3EsKsSxt58q7QiAgA/UelWTxSzJHNtyJkZ1kZYzSJ6SJ8q+E4xYaYvWzBIMOuhUBmG/QEE+QIoDzPHcMC3zcYXLtt5U3bytbmdHISBpBI2jY6b1lcKd7aZLgfkAsFcKzC4muUFlEhPpOnSZ9QxXLxbZHa2bBMBQ6lrzABiNCYQAiQNT1hfFUv8AY3LJsXSo/Kwlf7fKq1lTe8TUp1NcocFmwrYTjinwlB7wmw13jYDarf7TLHJbdc3xOCCEB99GY9F+Z03kxnBMSzG0q2bjR3mIkIDt4pGY9F9JOkTFa7HXEXL9ztkfxAk+ZJyyTVL9Pa+ZPw0vlJef2KPEMdhbAdbZdbhDawGILjW5ObWTOs7g+VLGEwOjFCLgAkwCCB5lTr89R6004zs0yRc+5aJOYCdU+LpuPEPYjrVqzwBhqmD3gzMjzHT2qCOjnBtrLb7l2q2FawpZfxX5FjDswlUJJbTKok+Wg+Rq5aw5soOekZiQoBGhjRmG2/vG9NWG4HijotpLIPXr/t/Q1rYLsVaAbnk3mYEGdoPQR/ardenk36xFdq6oZaxl9uvzMrs1wsBsuNQm44i2WEo6xmAU9HAmVMHSRO4vdpf2hZVBgpuyLkhgrFZVVtd5iCwVzm1kkKQSdKmxtm7hrAU5r6WijI4Ga6BbYMFuKPH3QVzjXXUbtWsnG8OWdOama2QrSYAY7LJ0J9Aa0UklhGBbY7JcTFu7xrio5hGEWFDhF3LkNaCEkOIBXmHTz6ZdZMVx7iSSfuaFZZicx7qDmQCASS0KrSBHeAjrTFZ4zh3VWW9bKsFIOddQ4lOvUbedXdK9IxNwfGOKMQxwyZGyAAgrEls1yM0wFiVOuxHlXyOK8V0/9ODlUyvd75yZhLZo1fuwIiNzNOmlGlALWG4rxBr6g4ZVsFiCSTnCygB8UTDMYj/tnzFM1fMis3GdobNuRmzsDGVBmMnSJ2HzIiuZSUebPUm+RS7X3Ty7aKCS7jbcBdTE6fM6fOKLgAtAd5dBuZ+upFV+Q15w98AEDu2yNFEgkhg3eO0n02FRcQxeRTE6axM6dYnWsm+xZc/kaFUHhRFrjjyRsTrB67QfTr/avTsKkIomYAEnc6bmvJrMXsUqksVdgAF8Ua58p/hzH+msV61YtBVVVEACABoABoABXXoyLxKR16QaTjEkooorWMwKKKKAxONdkMPinD3lYkALoxXQC6I08+a0/wAvkKzrH2c4ZS0l2HwqSAF7ttGJgd4nlgztrt1psooBZvfZ/hWUKVaIbTMNSxutmOmpHNuR76gwI4/2fYUiCLhEQRnJnuC3qSJ0AJ9yZnQBnooBT/6XwFjEW3JyXQzXFBbQlmt29o/O9saayw861sfxdAgyX7K5iozF1MB2CBlX4iWIUdJPpBze2mLwSGycYrmOYyZQdYWHBgiYVs8H8mb4aWbV/g6ZIF5SvKhjoRmPNQkztm3O0+dAPuCxGHQJbS4hLHQBgzMxDOSSNyQjmTvBqfiWMFmzdukSLaM5HUhVLRr7UpdlcPgbuJ5uGS4DbRYLGFgB8OAE/hWZ8z5zTrcthgQQCCIIOoIOhBHWgFPD/aPhWkMLisDGTLmYMAkqQNmzMyx5ofMTPwftVhc6YZGuFizqAynuFNWtk9Mk5PkBNbx4ZZmeUk+eRZ1yzrH7q/QeVfS4G2GDBFDAsQcokFvEQYkE9T1oDAbt7hQob8SCJHcOxzFD/PlOX9Yq/wAG7Qpibl5EVxysslhEktdQwN9GtMJq4OE2NPwbemaO4umfxxppm6+dS2MHbQsURVLmWIUAsfNiBqddzQEpFYGN7GYW7da66sWLK8l2gFc2keXeYQehgRWtjscLY82Oir5n/OtZAsM/eutmn4dco9Av/NQWXKDwt2Swrct+hm3ey3DcwzFnYZABnd4FsctRpOmWQR79da2/29mJyWrjevdUfLM0/pUN6/bQakL76D9dKqLxVA5UkTAJ9j1FU56uS6pFiGnT6F5eOubmTklTAIzsBPnGUMDHvUN3G4p1bLy7Z/LGZh/OTlk+eWKqYnHhhuNNQfI1TTjqlM0gEGGHt/k/Oq8tY+WSeOm6pGhcw5fK9y67qBqhgAHz7gAJG0GfSOvUa3aAVAAhMR0BPlPT0rExXG1BMnpPzGhEeulY+J7Qkp3TsTr7Ex/zVaWqzyLENK3zG29jQoykwN19hoQPQTSvxnjGYJlOpmR+kDz/AM86ysXx1jBJ8MgnoCQOg2/v7Vqdney1y+8XUdbUSWgqSHDRlzRqCNd48tajjGy+SSJsV6dZkMH2fcIuKputlyusKNzoxMgzptEEdFOmop1AqHB4NLSKiAKqiAB+vzO9T19HTWqoKKMG2x2TcmFFFFSkYUUUUAUUUUAUUUUB8PZU7gH3E76H9NKj+5W/yL0+EfD4enTp5VPRQEdvDqvhUD2AHUnp6kn5mpKKKAKKx+0WOv2xa5KEhmIdhba6VGUlYtqynvMApMwJ6bjATtNxJT3sHnGmgS4DP4U6iQB3mH67KaAd64aT07S49Q2bBszEtlhHAgAHvETG+/XptWnwzi+LdX5uFhg0DK0KRqM03ADuOgOhFAVL+Mz4q5OydwfQM0e5P6DyrQtXRSXjMXetY+4HFtAzZoGZ9Co0zEKP0NbaY8f59dqwJXcFks9zX8HihHHY1MdZV1bNoIOunt1rz3HYN7dzNbDlRMToD55RoY2+lNtjiQu3cpMqgDEdCxmPpv8AMVoqwIzRqdvn/auJqN26O65Sp2aPPcXxV9iCPfy9ZFZhxTAXJPig6EHYgT+vvpXp13h1lxkygLufU76nzrOfstaIYxodAskL11iag/TtctyzHVRfNYE3D8OxN4Ny7bEdDlYgyzIdQIGqiTMDrFbWA+z2+3LNxcnhLS+gnMSFQbkGAZOx0mK3E7MFFy2rrqT5MQPcgUMuLsDKl5n9CAY082kx86swhXD24sgndZP2JIjTs1hsBZN7ELnhk0SYXMwt7FhnWWk5thI1gVp4DttgiERGIJ7q28rEhc5tK2kgLpm38JBgVUXtWjLy8XZJ1E91WUxDA5CdSCOnlWle4fhctlrdq0VZ0T/TXwSWyxGkMJjoa1tPOqSxWZd8bU82B/13gsmfnDLEzkuRo2SPD4p0y7+ldPbbCZlUXCcxiQj5RqUmcuq5lK5hIBGpFXV7O4XLkFi1l17uRY130iuYfs3hUzRZSXZmYlQSSzFzJIncmB0q0VzOu9vsIFLAuw02RpKlUcNrGVSHEFok7TU97trhFibp1E6W7raaD4UPUgfOrlzs5hWicPaMbSi6d1U00/Kqr7KPKhez2FBJGHtAsSSci6kkEk6a6gH5UBftvIBGx1HtRXVUAADQCigO0UUUAUUUUAUUUUAUUUUAURRSnhPtBtlc161ctKXK22OouQwtnKSBJBYbSNdCYMANkVw0sJ9omFMaXATEAqo0OaD4v3W0Gumxr5X7RcNkDMLg0B2H5WdoMiYykdCegNAQ9ueA5wt9PEgho/LrB+RJ+RPlSavFGBYHSOntpHtt617AyyINLHE+xKMSbRVZ+FgSu0RIII/WP0rI1uilZLjgamj1ka48FnyEXhHGY5xOxO/WY028v+K37HGR3BMyCTWVxHsTiLTTatuwOhVYM69DtET4ogE9ay73BMVbyHLcysoIOU+Fs51AnK0DY7ZazVTYujNF2VT6ocbHGlgmdzv9BUo4qJ30Gn+fIV58t64tv6RoV17rMe8BAAYH+YV9/tN8xDA94TvJ6nof3enUxXP+RHvhQe56GvFlAJnUnT6f/f0qduIqEJZoXqfiPt/n0rzY8WIyrmMidDuCBB123Ipv4f8AjWS0AyIUHbuwN/cT9J9JqJTlLhZW1NSrhxR5n1c5N+cllWiDmYyTMkQSD/Ws3F4/EYQoVByc1WyMQUMaaHdNI28utHFFe0qJachiO8FZc2pARUnaWYmBrppAr5RndjZuks1tM/fBlGXKNTJDo0mDO61cVSi+KOzI4Qten454fu9x6JwLjSYqytxNOjKd1Ybg/wDPUEVp0h9hFFi9ftl1y3AjoJiSZGgJ9Y67CnsVp0zcoZfMyrYpS9XkdoooqYjCiiigCiocXi0tIz3GCooksdgKr2eN2GUMLqQY3IU6kqJVoIOYEQRuIoC9RVAcdw8kc63IUN418JOUNMwRIifOvteMWCWi6hyrmY5hAWSslthqpG/SgLlZPaXiV2xZzWbfMc3LaBYJ8bqhMAiYBnce9Whxex/5re6jxpu2qjfqNvOozx/D5snOTNroGBiJJkjQRlMz5UBgW+3FxDlvYS4rcxU7pzCGYoxmPhI+Y1FH/wCQDH/6d7MFR2UEEqjo11PmQlwR+ZY6imy24YAqZBEggyCOhBG9VOKLks4h0AV+WxzDQkqpykkakiBQEXBeNfeOd+G1vl3Wtd74svxr+6Z0PWl/EY7iWYqMFZKLzcpOolB+GwGbQOdQN4PQ7t9jwifIf0ouuAJJAHmdBXmQIH7WxjtmOCsZrLW8zHKOVnQtcJ/E0I011ABnXWJOznGbeNJsYu1bJXIbYCOud0RXuyNu7zEkeH8QbzVHtGli7dukXGm8l23c5ecg2wWtEMyAiMjZp1gIdDMGk3DsFeFy5fXEOxLNcdQiEs/KJDqBOT8BCDJU97oSK4dsFzZIq5voerG6ACTpG/8AvUYxyFlQMMzKXUT4lESR5gZl28x515ziOz1i64YYa4wusx711Dal7dy0SCELKxVztGoUkkqKucJ4QcNdt8vDNFtnuRzVg3LqraZgRbEwiRlhfET5RH+pr7/RnXgT7fVG1iP2hz7uQDKXXIW5RtC13JhQRd5n+pJJjaA2wg4bj+JteVL1lMuTM2igEkXgAXFxoOZUEKG7plssxVscXxdycllLe4HMLMfIEhYA/X3qvjMIwtl8XinVJBYAqqH90ZVDEeQ3OlefqE/ZWfPvOlQ+Tfn5GqcRhrlv8QW1DSrLcyqQRlzIwPllX0ICkSINZPFruAcy1nnsCB3LbFTAKgF4CQAT1jrSvj7l1GGJw+GW3aJCFz+JcNsxluBCYVhrG5IMHpGumKxVjlRfS7bvGFd0EAnwxkI0Igf8VxKUpdPP0LkdG485b9s/v3Pm92OS46nkpYtQS2VyzT3YnMMoAidOpPnWfiuNLaU2rIZchyqxt5gRJy6ZhlnzaPOK0sb95v3hYvXxZAUOOTmXOJg7np5ajrFVLGJt27GIwtyDDZZjxczwMx6tMan06iolR63vLlUMJce/Lb3d8vn8CtheFDmscXbVXZcyZCYZm8RLTJYQABMAbdJ7wSzLsL0vmz2w5O+QiV+ahT7o/nUYuXMThLLLJdSuSNSSrBTPpA1NbHEEi0xAy5e8rEQoZe8CSdIJ0PoT51za1FqC+L+H/TrVSajwPnyx2x2+Jq8G4Ohv8zL/AKaKqnpJLk6eY7pnf13pnFZvZ9lawjqZzjMdvFsw007pGX5Vp1oVx4Y4Pn5vLCiiiuzkKKKKArcRwCXrbW7glWEGCQehBBGoIIBBGxFY57C4QuXZWd2jMzuzFojUkmeg9O6IiKYaKAW7P2f4NeXCGEywCxIlHNwMRsTJPuDQvYXDpaupazIbgHeLFoKsHUgEjUMAd6ZKKAVMJ9m+ERVBDOQqqWLHXKjWwYG2jN9a+cF9nOHQXM5dy5Oslcq5OUFAB6LpNNtRX76oCzEKoEknYD1oDM4bfTDpasMptBQEQlsyMBooFyB3ojRgCek1F2i43aWzfSSzcp5CKWjut4o0X51T4hiHxYdFIt4fQM7A/ibGACR3D9T7b5pwvKe9bsWxy7th1WDpzhKwJ8KkOAAT00iDVGzVRUlFPGe/8FiNOOf7fk1/vOMvIvLVbKmNc2a5ljoYyg/X361y92bt6Pde44UGVuOzqes5WJAOlUcJi8bcLqbqWxbbIclvUnQ6Zyekaz1qlxTs3dxF62bl9rlpVYMHyzmIIBUL3ViZnfSu3U5LLy/sW41YlhyUV7tyxexOCwqWgXt27yct3XrBEOG6AlHeAd9Kp3e1OFXMtku11GiyFRiXU68pgYzICCImYykag0vYDh9trWMtXVBdFLqxmZXNbK+0pt5N7VJj8QBhcJdDDm2SVLQAWCAss+U5AP5j51wn6uUkvO5oL0fXxJNtv6csm8vbPOcljCvbxUw1tiotg6ElxuyxswAPqNalw3bfENmH3RTctznAuRoJBIBXpAHU6jcEVl9oeKIL1rEWgAykKxjU6owE/wADsPZhVTiHGeVxDPmVAwBJMEZSrKxMeeRPoK6ls8N9TqvRQcc8HRvdvmuaGG/2oxfLW8iWRZYCTDF1k5dQWAJB09/Sq+K7ty0+JvfeUYwAQAiFvCVQd3WYk671l8PGIuYe8lizcuo1y4EIhLeQ7MrMYbWYArQXsFi3t2kuX7VtAFzhVLOMsEEOxgnp0HvXS7+c/Y4caanu0t38cfcmwWNQWr9g6qCwWfysJUVl4niobh2YaMAHO/jUgEx0kgnTqSdya1LfZG5bDsMZZd31Oa3pIGVYyPK7a6HWorPY0nDpZL5l0DMqFWcTmYAudAfONjXMroRjh9n/AEdxt0yfFnO67/Mo8Sxlx8Thcqsz5bncQS+UgaxOgnqYFWrXAL5bEPctrbFwKqrcbvd0EZitsMNzpqNqZcLhLVksVyWtO8RBcjXx3W1OoPXpVVOMh2VLFtndie+RIVc2XOSdwJBga6iq8tRKXsLd/jHnOCvPVyaxBYX9588yjwm4MHhURxmZCysoEu9wS7EjopBzAeTLNXeHcMOO/GvB0QOpS2VK5reWVJkTJzbqY/oLWD4J92xC3nuPca7NssdApOUoIGkEqVneWQdKZEtgAAAADYDQD5VNVpt+KZmWX5bxzfUz8OnJvFAO5dGYbwLigBx6ZlAb1Ic1p0n38VxQM4VFK85oOVS3K50j4wI5QjadZmajTifFm5QawiA5S5UBiALqhxBuf+Odp8x6XiqOlFJ1jiXFgLQNi20m2GJgFRqLhMPDEmDIAidjTgKA7RRRQBRRXCaA7RSNgu2PEO9zcC5ACgZUurLE3m00YxlFlNoDs0kDad+12NZl5eCcL8QdboOYC2WAbJAHedQ0EErpIoBxJpa41ixcu8s5jbTcbB7mhAMHMQo1jaeulahF+6Ac3JQqDAE3dRJBLDKkbbMfaqD9lwlw3LLFXME5yWzEaauZbb5fWorU2u5LS4qWZENxLlyPwnMaDUKB7VFds3LbaoAYzCCTOoET8z+lT4m9xBCx5aOqiYQ95t9FzddBvG53iKyOLdoXN21bvYa8CM1wKq5mZf8ASQkjQCbkkHbL7VS1EVOPqxw1vy7FuM3nbGDQ5OIu6Bco9ZH1kf8APtWbf4DxFFLBbFyNciPcVz6BmGWferOH7X2miMQU0/7ilRMKYzNAJ1HQ1pW+PgoCL1r0ncjQbRruvTqPOu3rk+cWvhj8kqtti9ksfM8/s9neJHnXRhgM+e2LbMA4Dkvn3AIBMVqWfs4xbJbt3b9pbROdwqHOpiMob4tyJMD0NODcS7wBxC69Fy9NTvtuNT5jzqs/FcKSwfEAxvLqBpMjfWIOnpUHiron82l9u5Yl6Q1EvZSXwX57GGnYKy12417E3HtJdE22yw55dk7qBA6ZQNh71ocM7I4KxdL2LDXG+HOSyJ/Dm2+evlUWG7QWA99bK824bq5dCRDW7KqzOdFUsInbaNxV8rj7zAZBYVTEswYsDoWUDQEDUA+Y8q6bnLkv23+r/BVeouaxKbS+OPoi5iOIlEzs6IF0IUZjMxAHn0is/FcewqM2e7nIE75tdAQAomRI66T7xbwvYqwpRnzXGUCcxJUtDBiUJI72aSPMCIrW4fwizZULbtqoG0DXQBd99gBXS0kpe2/33KviVrkhTwPE74um0uHZDeMhnEIj5SxGYzIKgMI+IP51ePB8bdJ5l1LQHhKAvLA6FgY7pHTSDPpTDxDBcxCoMHQq35XXVW+RA+Uijh2MFxA0ZW1DL+VlOVl+RB166HrU8dJBLDOfHf8AqsGPa7FYeQbme6cxYl2JDSCuVlHdZRJgR5b1u2sMqqFAgKIHoBoB+lSRXasRhGPJEUpylzYvcU4/hy1zDuH3FssAI5jcogKZnMvNttIGkjWdKkXtng4E3SJAMtburpm5cyUA8QI+R6A1dxHAMM9zmPZttc075UZtIjX5DX0HlVZOx2CGgw1uIURGkLOXT0kgeUmuzk+sH2mw966lu2xdnVmBCsFhYmWIAnUEDyIOxBrWiqdjgthHW4lpFdVyBgIIXTuj00H0FXaA5lrtFFAFFFFAFcIrtFAfIQUZK+qKAAK4a7S3xzh2MbEi5h7qoq2yMrO2Ut3j/phSusr3jMAbSAaAYpFUMCma5fuTuwQei2wQf/e1z9KV7uA4up7t9Dnbvd5SFJtAA96x3VFxCSBObMNF1Ndt4PiZQcjGWXUs7ZyQ2jaqAeWZUZgRJMaDURQDfiMBauAB0VwNgwBAkFTofQkfOqv/AE5hczNyLWZpk5FkyAD06wPpWN9z4kblzLfAtq4CZktzcX8JiWhNtbi6ZT3QdN6p4PDcZdSzXUSQQFcJmmQMxK24iJIEaRBmZrxxT6HqbQwJ2RwYV1FhIec2mpmfi3G5iNqs/sPD5VXlIArZlGUQG3zD1/rXxwDDXktRiHD3CxJIJI11gSBA9OlT8Xw7vYvJabLca26o0kZXKkKZGogkGa8UIroeuUn1IOG4EI97uBRnAXQDucuyIX92ViPStAAUnWOEcURVVLyZQgBDPncvnliLrWTuvUgx5da5h+G8VZ8z31XIxgd0B4zCSot6IRl0JJETI2rrByOdE0krY4yLiKbiNozFwLYQRzCEYm1mkk2xIGgBMNrG3wPD45bjnE3Ee2VXKF3V/j1yLI33oDR4rjTZs3LgXNkUsRMd0atrB2EmOsRSph+3VhXuMbV4MyozKApWOW15XliuvJVZ/hAElTTRxm5eWy5w6q90CVVtm1EjcbifnFLC3+LMyzbS3OQEBFdR+KisSS8wLedonrAg0BYf7RLSoC1q4pL5AO4RnIJAkNP5ZMaZh5GJ8f28s2FU3Ld3W2j91VYS4kL4gZidYA03qtj+I8TAt8vC22JsIzg65b5jOv8AqCQJMAb+flWTjXFLj3UXD2xkYAkoxWCzKQrG6M/dAadN4jYkDQxH2gWUEtavR+IQci6i03Lc+LugMUHejxjpJDBgcYLttLighXUMAwgwwBEjodaVbfEeLMTmw1pB3dPFIIXOJ5g8yZ9CIO9ffB8dxMvbW/ZCooXM0KpY8m7nmHaBzRa8IG/vQDfRNImA7Q8VuxlwyxsWZCoByoZym9JCsWHr6GQOPxziruba2ArKstCaTy9AHZyDNw7QIy7sJNAPlFZfZ/FYi5bY4m2Lbi4wUDqmmUnvNrqRv0rUoAooooAooooAooooApW4/wBiFxWI5rXCqm3y2UKpY+LZmBhYbVevvrTTRQCXi/s1tEAW7hU5lZiyoxbK1x52Hf78BtwAI6zYX7OcPKEvcIUKIOQghQVAPcmCCZAgNpI0FNlFAVeGcPWxat2lJKooUTEwNttKtUUUAUUUUAUUUUAUUUUAUUUUAUUUUAUUUUAUUUUAUUUUAUUUUB//2Q=="/>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981200"/>
            <a:ext cx="2919111"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7683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altLang="ko-KR" dirty="0" smtClean="0"/>
              <a:t>Sources</a:t>
            </a:r>
            <a:endParaRPr lang="ko-KR" altLang="en-US" dirty="0"/>
          </a:p>
        </p:txBody>
      </p:sp>
      <p:sp>
        <p:nvSpPr>
          <p:cNvPr id="3" name="Content Placeholder 2"/>
          <p:cNvSpPr>
            <a:spLocks noGrp="1"/>
          </p:cNvSpPr>
          <p:nvPr>
            <p:ph idx="1"/>
          </p:nvPr>
        </p:nvSpPr>
        <p:spPr>
          <a:xfrm>
            <a:off x="990600" y="1600200"/>
            <a:ext cx="6777317" cy="3508977"/>
          </a:xfrm>
        </p:spPr>
        <p:txBody>
          <a:bodyPr>
            <a:normAutofit fontScale="92500" lnSpcReduction="20000"/>
          </a:bodyPr>
          <a:lstStyle/>
          <a:p>
            <a:r>
              <a:rPr lang="en-US" altLang="ko-KR" dirty="0">
                <a:hlinkClick r:id="rId2"/>
              </a:rPr>
              <a:t>http://</a:t>
            </a:r>
            <a:r>
              <a:rPr lang="en-US" altLang="ko-KR" dirty="0" smtClean="0">
                <a:hlinkClick r:id="rId2"/>
              </a:rPr>
              <a:t>www.ivy-rose.co.uk/HumanBody/Skeletal/Skeletal_System.php</a:t>
            </a:r>
            <a:endParaRPr lang="en-US" altLang="ko-KR" dirty="0" smtClean="0"/>
          </a:p>
          <a:p>
            <a:r>
              <a:rPr lang="en-US" altLang="ko-KR" dirty="0">
                <a:hlinkClick r:id="rId3"/>
              </a:rPr>
              <a:t>http://ibbiology.wetpaint.com/page/Outline+the+roles+of+bones,+ligaments,+</a:t>
            </a:r>
            <a:r>
              <a:rPr lang="en-US" altLang="ko-KR" dirty="0" smtClean="0">
                <a:hlinkClick r:id="rId3"/>
              </a:rPr>
              <a:t>muscles</a:t>
            </a:r>
            <a:r>
              <a:rPr lang="en-US" altLang="ko-KR" dirty="0">
                <a:hlinkClick r:id="rId3"/>
              </a:rPr>
              <a:t>,+tendons+%</a:t>
            </a:r>
            <a:r>
              <a:rPr lang="en-US" altLang="ko-KR" dirty="0" smtClean="0">
                <a:hlinkClick r:id="rId3"/>
              </a:rPr>
              <a:t>26+nerves+in+movement</a:t>
            </a:r>
            <a:endParaRPr lang="en-US" altLang="ko-KR" dirty="0" smtClean="0"/>
          </a:p>
          <a:p>
            <a:r>
              <a:rPr lang="en-US" altLang="ko-KR" dirty="0">
                <a:hlinkClick r:id="rId4"/>
              </a:rPr>
              <a:t>http://</a:t>
            </a:r>
            <a:r>
              <a:rPr lang="en-US" altLang="ko-KR" dirty="0" smtClean="0">
                <a:hlinkClick r:id="rId4"/>
              </a:rPr>
              <a:t>en.wikipedia.org/wiki/Exoskeleton</a:t>
            </a:r>
            <a:endParaRPr lang="en-US" altLang="ko-KR" dirty="0" smtClean="0"/>
          </a:p>
          <a:p>
            <a:r>
              <a:rPr lang="en-US" altLang="ko-KR" dirty="0">
                <a:hlinkClick r:id="rId5"/>
              </a:rPr>
              <a:t>http://</a:t>
            </a:r>
            <a:r>
              <a:rPr lang="en-US" altLang="ko-KR" dirty="0" smtClean="0">
                <a:hlinkClick r:id="rId5"/>
              </a:rPr>
              <a:t>en.wikipedia.org/wiki/Endoskeleton</a:t>
            </a:r>
            <a:endParaRPr lang="en-US" altLang="ko-KR" dirty="0" smtClean="0"/>
          </a:p>
          <a:p>
            <a:r>
              <a:rPr lang="en-US" altLang="ko-KR" dirty="0">
                <a:hlinkClick r:id="rId6"/>
              </a:rPr>
              <a:t>http://</a:t>
            </a:r>
            <a:r>
              <a:rPr lang="en-US" altLang="ko-KR" dirty="0" smtClean="0">
                <a:hlinkClick r:id="rId6"/>
              </a:rPr>
              <a:t>wiki.answers.com/Q/What_is_a_hydrostatic_skeleton</a:t>
            </a:r>
            <a:endParaRPr lang="en-US" altLang="ko-KR" dirty="0" smtClean="0"/>
          </a:p>
          <a:p>
            <a:r>
              <a:rPr lang="en-US" altLang="ko-KR" dirty="0" smtClean="0"/>
              <a:t>Google pictures</a:t>
            </a:r>
            <a:endParaRPr lang="ko-KR" altLang="en-US" dirty="0"/>
          </a:p>
        </p:txBody>
      </p:sp>
    </p:spTree>
    <p:extLst>
      <p:ext uri="{BB962C8B-B14F-4D97-AF65-F5344CB8AC3E}">
        <p14:creationId xmlns:p14="http://schemas.microsoft.com/office/powerpoint/2010/main" val="3202545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48680"/>
            <a:ext cx="7024744" cy="1143000"/>
          </a:xfrm>
        </p:spPr>
        <p:txBody>
          <a:bodyPr>
            <a:normAutofit fontScale="90000"/>
          </a:bodyPr>
          <a:lstStyle/>
          <a:p>
            <a:r>
              <a:rPr lang="en-US" altLang="ko-KR" dirty="0" smtClean="0"/>
              <a:t>Digestive Organs (Accessory)</a:t>
            </a:r>
            <a:endParaRPr lang="ko-KR" altLang="en-US" dirty="0"/>
          </a:p>
        </p:txBody>
      </p:sp>
      <p:sp>
        <p:nvSpPr>
          <p:cNvPr id="3" name="Content Placeholder 2"/>
          <p:cNvSpPr>
            <a:spLocks noGrp="1"/>
          </p:cNvSpPr>
          <p:nvPr>
            <p:ph idx="1"/>
          </p:nvPr>
        </p:nvSpPr>
        <p:spPr>
          <a:xfrm>
            <a:off x="1043608" y="1628801"/>
            <a:ext cx="6777317" cy="2376264"/>
          </a:xfrm>
        </p:spPr>
        <p:txBody>
          <a:bodyPr/>
          <a:lstStyle/>
          <a:p>
            <a:r>
              <a:rPr lang="en-US" altLang="ko-KR" dirty="0" smtClean="0"/>
              <a:t>Salivary Glands- secretes saliva containing enzymes and other digestive molecules to help break down the food. The saliva lubricates, binds, and solubilizes food, so it can be digested easily. Also, it starts starch digestion. </a:t>
            </a:r>
            <a:endParaRPr lang="ko-KR" alt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776" y="3861048"/>
            <a:ext cx="2709150" cy="26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136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8" y="404664"/>
            <a:ext cx="7024744" cy="1143000"/>
          </a:xfrm>
        </p:spPr>
        <p:txBody>
          <a:bodyPr>
            <a:normAutofit fontScale="90000"/>
          </a:bodyPr>
          <a:lstStyle/>
          <a:p>
            <a:r>
              <a:rPr lang="en-US" altLang="ko-KR" dirty="0" smtClean="0"/>
              <a:t>Digestive Organs (Accessory)</a:t>
            </a:r>
            <a:endParaRPr lang="ko-KR" altLang="en-US" dirty="0"/>
          </a:p>
        </p:txBody>
      </p:sp>
      <p:sp>
        <p:nvSpPr>
          <p:cNvPr id="3" name="Content Placeholder 2"/>
          <p:cNvSpPr>
            <a:spLocks noGrp="1"/>
          </p:cNvSpPr>
          <p:nvPr>
            <p:ph idx="1"/>
          </p:nvPr>
        </p:nvSpPr>
        <p:spPr>
          <a:xfrm>
            <a:off x="1043608" y="1488119"/>
            <a:ext cx="6777317" cy="3508977"/>
          </a:xfrm>
        </p:spPr>
        <p:txBody>
          <a:bodyPr/>
          <a:lstStyle/>
          <a:p>
            <a:r>
              <a:rPr lang="en-US" altLang="ko-KR" dirty="0" smtClean="0"/>
              <a:t>Liver- filters </a:t>
            </a:r>
            <a:r>
              <a:rPr lang="en-US" altLang="ko-KR" dirty="0"/>
              <a:t>the blood coming from the digestive tract, before passing it to the rest of the body. The liver also detoxifies chemicals and metabolizes drugs. As it does so, the liver secretes bile that ends up back in the intestines. The liver also makes proteins important for blood clotting and other functions.</a:t>
            </a:r>
            <a:endParaRPr lang="ko-KR" alt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433688"/>
            <a:ext cx="3063230" cy="207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895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normAutofit fontScale="90000"/>
          </a:bodyPr>
          <a:lstStyle/>
          <a:p>
            <a:r>
              <a:rPr lang="en-US" altLang="ko-KR" dirty="0" smtClean="0"/>
              <a:t>Digestive Organs (Accessory)</a:t>
            </a:r>
            <a:endParaRPr lang="ko-KR" altLang="en-US" dirty="0"/>
          </a:p>
        </p:txBody>
      </p:sp>
      <p:sp>
        <p:nvSpPr>
          <p:cNvPr id="3" name="Content Placeholder 2"/>
          <p:cNvSpPr>
            <a:spLocks noGrp="1"/>
          </p:cNvSpPr>
          <p:nvPr>
            <p:ph idx="1"/>
          </p:nvPr>
        </p:nvSpPr>
        <p:spPr>
          <a:xfrm>
            <a:off x="1043608" y="1772816"/>
            <a:ext cx="6777317" cy="3508977"/>
          </a:xfrm>
        </p:spPr>
        <p:txBody>
          <a:bodyPr/>
          <a:lstStyle/>
          <a:p>
            <a:r>
              <a:rPr lang="en-US" altLang="ko-KR" dirty="0" smtClean="0"/>
              <a:t>Pancreas- produces enzymes to help digestion. It also creates and releases hormones (insulin, glucagon) directly into the bloodstream.</a:t>
            </a:r>
            <a:endParaRPr lang="ko-KR" alt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3308" y="3320867"/>
            <a:ext cx="2662867" cy="312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092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20688"/>
            <a:ext cx="7024744" cy="1143000"/>
          </a:xfrm>
        </p:spPr>
        <p:txBody>
          <a:bodyPr>
            <a:normAutofit fontScale="90000"/>
          </a:bodyPr>
          <a:lstStyle/>
          <a:p>
            <a:r>
              <a:rPr lang="en-US" altLang="ko-KR" dirty="0" smtClean="0"/>
              <a:t>Digestive Organs (Accessory)</a:t>
            </a:r>
            <a:endParaRPr lang="ko-KR" altLang="en-US" dirty="0"/>
          </a:p>
        </p:txBody>
      </p:sp>
      <p:sp>
        <p:nvSpPr>
          <p:cNvPr id="3" name="Content Placeholder 2"/>
          <p:cNvSpPr>
            <a:spLocks noGrp="1"/>
          </p:cNvSpPr>
          <p:nvPr>
            <p:ph idx="1"/>
          </p:nvPr>
        </p:nvSpPr>
        <p:spPr>
          <a:xfrm>
            <a:off x="1043608" y="1772816"/>
            <a:ext cx="6777317" cy="3508977"/>
          </a:xfrm>
        </p:spPr>
        <p:txBody>
          <a:bodyPr/>
          <a:lstStyle/>
          <a:p>
            <a:r>
              <a:rPr lang="en-US" altLang="ko-KR" dirty="0" smtClean="0"/>
              <a:t>Gallbladder- stores bile produced by the liver. It releases stored bile into the small intestine to help digestion.</a:t>
            </a:r>
            <a:endParaRPr lang="ko-KR" alt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6461" y="2924944"/>
            <a:ext cx="5112568" cy="347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424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48680"/>
            <a:ext cx="7024744" cy="1143000"/>
          </a:xfrm>
        </p:spPr>
        <p:txBody>
          <a:bodyPr/>
          <a:lstStyle/>
          <a:p>
            <a:r>
              <a:rPr lang="en-US" altLang="ko-KR" dirty="0" smtClean="0"/>
              <a:t>Digestive Organs</a:t>
            </a:r>
            <a:endParaRPr lang="ko-KR" altLang="en-US" dirty="0"/>
          </a:p>
        </p:txBody>
      </p:sp>
      <p:sp>
        <p:nvSpPr>
          <p:cNvPr id="3" name="Content Placeholder 2"/>
          <p:cNvSpPr>
            <a:spLocks noGrp="1"/>
          </p:cNvSpPr>
          <p:nvPr>
            <p:ph idx="1"/>
          </p:nvPr>
        </p:nvSpPr>
        <p:spPr>
          <a:xfrm>
            <a:off x="1043608" y="1628800"/>
            <a:ext cx="6777317" cy="3508977"/>
          </a:xfrm>
        </p:spPr>
        <p:txBody>
          <a:bodyPr/>
          <a:lstStyle/>
          <a:p>
            <a:r>
              <a:rPr lang="en-US" altLang="ko-KR" dirty="0" smtClean="0"/>
              <a:t>Sphincters- prevents any contents from going back to where it came from, and allows them to move on to next digestive organ.</a:t>
            </a:r>
            <a:endParaRPr lang="ko-KR" alt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2852936"/>
            <a:ext cx="3653238" cy="363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803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4894289"/>
            <a:ext cx="1565061" cy="156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altLang="ko-KR" dirty="0" smtClean="0"/>
              <a:t>Why break down large food molecules?</a:t>
            </a:r>
            <a:endParaRPr lang="ko-KR" altLang="en-US" dirty="0"/>
          </a:p>
        </p:txBody>
      </p:sp>
      <p:sp>
        <p:nvSpPr>
          <p:cNvPr id="3" name="Content Placeholder 2"/>
          <p:cNvSpPr>
            <a:spLocks noGrp="1"/>
          </p:cNvSpPr>
          <p:nvPr>
            <p:ph idx="1"/>
          </p:nvPr>
        </p:nvSpPr>
        <p:spPr>
          <a:xfrm>
            <a:off x="1115616" y="1988840"/>
            <a:ext cx="6777317" cy="3508977"/>
          </a:xfrm>
        </p:spPr>
        <p:txBody>
          <a:bodyPr/>
          <a:lstStyle/>
          <a:p>
            <a:r>
              <a:rPr lang="en-US" altLang="ko-KR" dirty="0" smtClean="0"/>
              <a:t>The foods humans eat are not necessarily usable in their current form. They have to be broken down in order for organs to digest them.</a:t>
            </a:r>
          </a:p>
          <a:p>
            <a:r>
              <a:rPr lang="en-US" altLang="ko-KR" dirty="0" smtClean="0"/>
              <a:t>Often, the original ingested molecules are too large to be absorbed by the body. Thus, they must be broken down to absorbable forms.</a:t>
            </a:r>
            <a:endParaRPr lang="ko-KR" alt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593670"/>
            <a:ext cx="2520280" cy="188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067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lstStyle/>
          <a:p>
            <a:r>
              <a:rPr lang="en-US" altLang="ko-KR" dirty="0" smtClean="0"/>
              <a:t>Why use so much enzymes?</a:t>
            </a:r>
            <a:endParaRPr lang="ko-KR" altLang="en-US" dirty="0"/>
          </a:p>
        </p:txBody>
      </p:sp>
      <p:sp>
        <p:nvSpPr>
          <p:cNvPr id="3" name="Content Placeholder 2"/>
          <p:cNvSpPr>
            <a:spLocks noGrp="1"/>
          </p:cNvSpPr>
          <p:nvPr>
            <p:ph idx="1"/>
          </p:nvPr>
        </p:nvSpPr>
        <p:spPr>
          <a:xfrm>
            <a:off x="1043608" y="1818527"/>
            <a:ext cx="6777317" cy="3508977"/>
          </a:xfrm>
        </p:spPr>
        <p:txBody>
          <a:bodyPr/>
          <a:lstStyle/>
          <a:p>
            <a:r>
              <a:rPr lang="en-US" altLang="ko-KR" dirty="0" smtClean="0"/>
              <a:t>Digestion could still occur without any enzymes. However, the rate of the digestion would be much slower than the one with the enzymes. </a:t>
            </a:r>
          </a:p>
          <a:p>
            <a:r>
              <a:rPr lang="en-US" altLang="ko-KR" dirty="0" smtClean="0"/>
              <a:t>Enzymes are catalysts.</a:t>
            </a:r>
            <a:endParaRPr lang="ko-KR" altLang="en-US"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100922"/>
            <a:ext cx="2592288" cy="339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946" y="3881070"/>
            <a:ext cx="1546006" cy="257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287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1143000"/>
          </a:xfrm>
        </p:spPr>
        <p:txBody>
          <a:bodyPr/>
          <a:lstStyle/>
          <a:p>
            <a:r>
              <a:rPr lang="en-US" altLang="ko-KR" dirty="0" smtClean="0"/>
              <a:t>Physical Digestion</a:t>
            </a:r>
            <a:endParaRPr lang="ko-KR" altLang="en-US" dirty="0"/>
          </a:p>
        </p:txBody>
      </p:sp>
      <p:sp>
        <p:nvSpPr>
          <p:cNvPr id="3" name="Content Placeholder 2"/>
          <p:cNvSpPr>
            <a:spLocks noGrp="1"/>
          </p:cNvSpPr>
          <p:nvPr>
            <p:ph idx="1"/>
          </p:nvPr>
        </p:nvSpPr>
        <p:spPr>
          <a:xfrm>
            <a:off x="1043608" y="1772816"/>
            <a:ext cx="6777317" cy="3508977"/>
          </a:xfrm>
        </p:spPr>
        <p:txBody>
          <a:bodyPr/>
          <a:lstStyle/>
          <a:p>
            <a:r>
              <a:rPr lang="en-US" altLang="ko-KR" dirty="0" smtClean="0"/>
              <a:t>Mastication- </a:t>
            </a:r>
            <a:r>
              <a:rPr lang="en-US" altLang="ko-KR" dirty="0"/>
              <a:t>biting, slicing and grinding with the teeth</a:t>
            </a:r>
            <a:r>
              <a:rPr lang="en-US" altLang="ko-KR" dirty="0" smtClean="0"/>
              <a:t>.</a:t>
            </a:r>
          </a:p>
          <a:p>
            <a:r>
              <a:rPr lang="en-US" altLang="ko-KR" dirty="0" smtClean="0"/>
              <a:t>Churning of the stomach- agitation created by the turbulence in the stomach.</a:t>
            </a:r>
          </a:p>
          <a:p>
            <a:r>
              <a:rPr lang="en-US" altLang="ko-KR" dirty="0" smtClean="0"/>
              <a:t>Emulsification- duodenum receives bile salts which dissolves insoluble lipids.</a:t>
            </a:r>
            <a:endParaRPr lang="ko-KR" altLang="en-US"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4437112"/>
            <a:ext cx="3294350" cy="204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230027"/>
            <a:ext cx="2304256" cy="22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856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altLang="ko-KR" dirty="0" smtClean="0"/>
              <a:t>Table of Contents</a:t>
            </a:r>
            <a:endParaRPr lang="ko-KR" altLang="en-US" dirty="0"/>
          </a:p>
        </p:txBody>
      </p:sp>
      <p:sp>
        <p:nvSpPr>
          <p:cNvPr id="3" name="Content Placeholder 2"/>
          <p:cNvSpPr>
            <a:spLocks noGrp="1"/>
          </p:cNvSpPr>
          <p:nvPr>
            <p:ph idx="1"/>
          </p:nvPr>
        </p:nvSpPr>
        <p:spPr>
          <a:xfrm>
            <a:off x="914400" y="1524000"/>
            <a:ext cx="6906409" cy="4876800"/>
          </a:xfrm>
        </p:spPr>
        <p:txBody>
          <a:bodyPr>
            <a:normAutofit/>
          </a:bodyPr>
          <a:lstStyle/>
          <a:p>
            <a:r>
              <a:rPr lang="en-US" altLang="ko-KR" dirty="0" smtClean="0"/>
              <a:t>Digestive System</a:t>
            </a:r>
          </a:p>
          <a:p>
            <a:r>
              <a:rPr lang="en-US" altLang="ko-KR" dirty="0" smtClean="0"/>
              <a:t>Circulatory System</a:t>
            </a:r>
          </a:p>
          <a:p>
            <a:r>
              <a:rPr lang="en-US" altLang="ko-KR" dirty="0" smtClean="0"/>
              <a:t>Respiratory System</a:t>
            </a:r>
          </a:p>
          <a:p>
            <a:r>
              <a:rPr lang="en-US" altLang="ko-KR" dirty="0" smtClean="0"/>
              <a:t>Excretory System</a:t>
            </a:r>
          </a:p>
          <a:p>
            <a:r>
              <a:rPr lang="en-US" altLang="ko-KR" dirty="0" smtClean="0"/>
              <a:t>Immune System</a:t>
            </a:r>
          </a:p>
          <a:p>
            <a:r>
              <a:rPr lang="en-US" altLang="ko-KR" dirty="0" smtClean="0"/>
              <a:t>Endocrine System</a:t>
            </a:r>
          </a:p>
          <a:p>
            <a:r>
              <a:rPr lang="en-US" altLang="ko-KR" dirty="0" smtClean="0"/>
              <a:t>Reproductive System</a:t>
            </a:r>
          </a:p>
          <a:p>
            <a:r>
              <a:rPr lang="en-US" altLang="ko-KR" dirty="0" smtClean="0"/>
              <a:t>Nervous System</a:t>
            </a:r>
          </a:p>
          <a:p>
            <a:r>
              <a:rPr lang="en-US" altLang="ko-KR" dirty="0" smtClean="0"/>
              <a:t>Senses</a:t>
            </a:r>
          </a:p>
          <a:p>
            <a:r>
              <a:rPr lang="en-US" altLang="ko-KR" dirty="0" smtClean="0"/>
              <a:t>Muscular System</a:t>
            </a:r>
          </a:p>
          <a:p>
            <a:r>
              <a:rPr lang="en-US" altLang="ko-KR" dirty="0" smtClean="0"/>
              <a:t>Skeletal System</a:t>
            </a:r>
          </a:p>
          <a:p>
            <a:endParaRPr lang="en-US" altLang="ko-KR" dirty="0" smtClean="0"/>
          </a:p>
          <a:p>
            <a:endParaRPr lang="en-US" altLang="ko-KR" dirty="0" smtClean="0"/>
          </a:p>
          <a:p>
            <a:endParaRPr lang="en-US" altLang="ko-KR" dirty="0" smtClean="0"/>
          </a:p>
          <a:p>
            <a:endParaRPr lang="en-US" altLang="ko-KR" dirty="0" smtClean="0"/>
          </a:p>
          <a:p>
            <a:endParaRPr lang="en-US" altLang="ko-KR" dirty="0" smtClean="0"/>
          </a:p>
          <a:p>
            <a:endParaRPr lang="en-US" altLang="ko-KR" dirty="0" smtClean="0"/>
          </a:p>
          <a:p>
            <a:endParaRPr lang="en-US" altLang="ko-KR" dirty="0" smtClean="0"/>
          </a:p>
          <a:p>
            <a:endParaRPr lang="ko-KR" altLang="en-US" dirty="0"/>
          </a:p>
        </p:txBody>
      </p:sp>
      <p:pic>
        <p:nvPicPr>
          <p:cNvPr id="1028" name="Picture 4" descr="https://encrypted-tbn1.google.com/images?q=tbn:ANd9GcRw5eI9lKhEhowoiEinPnKssOcHinJ7UppThgZg7Gu62t-nXZQzM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274" y="1676400"/>
            <a:ext cx="3581400" cy="444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409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024744" cy="1143000"/>
          </a:xfrm>
        </p:spPr>
        <p:txBody>
          <a:bodyPr/>
          <a:lstStyle/>
          <a:p>
            <a:r>
              <a:rPr lang="en-US" altLang="ko-KR" dirty="0" smtClean="0"/>
              <a:t>Chemical Digestion</a:t>
            </a:r>
            <a:endParaRPr lang="ko-KR" altLang="en-US" dirty="0"/>
          </a:p>
        </p:txBody>
      </p:sp>
      <p:sp>
        <p:nvSpPr>
          <p:cNvPr id="3" name="Content Placeholder 2"/>
          <p:cNvSpPr>
            <a:spLocks noGrp="1"/>
          </p:cNvSpPr>
          <p:nvPr>
            <p:ph idx="1"/>
          </p:nvPr>
        </p:nvSpPr>
        <p:spPr>
          <a:xfrm>
            <a:off x="1043608" y="1340769"/>
            <a:ext cx="6840760" cy="2520280"/>
          </a:xfrm>
        </p:spPr>
        <p:txBody>
          <a:bodyPr>
            <a:normAutofit fontScale="85000" lnSpcReduction="10000"/>
          </a:bodyPr>
          <a:lstStyle/>
          <a:p>
            <a:r>
              <a:rPr lang="en-US" altLang="ko-KR" dirty="0" smtClean="0"/>
              <a:t>Chemical Digestion is accomplished by digestive enzymes.</a:t>
            </a:r>
          </a:p>
          <a:p>
            <a:r>
              <a:rPr lang="en-US" altLang="ko-KR" dirty="0" smtClean="0"/>
              <a:t>Digestive enzymes such as Nuclease, Protease, Collagenase, Lipase, Amylase, </a:t>
            </a:r>
            <a:r>
              <a:rPr lang="en-US" altLang="ko-KR" dirty="0" err="1" smtClean="0"/>
              <a:t>Elastase</a:t>
            </a:r>
            <a:r>
              <a:rPr lang="en-US" altLang="ko-KR" dirty="0" smtClean="0"/>
              <a:t>, Trypsin, and Chymotrypsin break down large molecules like proteins, carbohydrates, and etc.</a:t>
            </a:r>
          </a:p>
          <a:p>
            <a:r>
              <a:rPr lang="en-US" altLang="ko-KR" dirty="0" smtClean="0"/>
              <a:t>These enzymes speed up the overall reaction speed.</a:t>
            </a:r>
            <a:endParaRPr lang="en-US" altLang="ko-KR"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378719"/>
            <a:ext cx="3888432" cy="311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047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Carbohydrate</a:t>
            </a:r>
            <a:endParaRPr lang="ko-KR" altLang="en-US" dirty="0"/>
          </a:p>
        </p:txBody>
      </p:sp>
      <p:sp>
        <p:nvSpPr>
          <p:cNvPr id="3" name="Content Placeholder 2"/>
          <p:cNvSpPr>
            <a:spLocks noGrp="1"/>
          </p:cNvSpPr>
          <p:nvPr>
            <p:ph idx="1"/>
          </p:nvPr>
        </p:nvSpPr>
        <p:spPr/>
        <p:txBody>
          <a:bodyPr>
            <a:normAutofit lnSpcReduction="10000"/>
          </a:bodyPr>
          <a:lstStyle/>
          <a:p>
            <a:r>
              <a:rPr lang="en-US" altLang="ko-KR" dirty="0" smtClean="0"/>
              <a:t>Carbohydrates are digested immediately starting from the mouth by salivary amylase. </a:t>
            </a:r>
          </a:p>
          <a:p>
            <a:r>
              <a:rPr lang="en-US" altLang="ko-KR" dirty="0" smtClean="0"/>
              <a:t>As carbohydrates reach the stomach, amylase still breaks them down to oligosaccharides.</a:t>
            </a:r>
          </a:p>
          <a:p>
            <a:r>
              <a:rPr lang="en-US" altLang="ko-KR" dirty="0" smtClean="0"/>
              <a:t>When they reach the small intestine, pancreatic enzymes break down oligosaccharides into </a:t>
            </a:r>
            <a:r>
              <a:rPr lang="en-US" altLang="ko-KR" dirty="0" err="1" smtClean="0"/>
              <a:t>monosaccharides</a:t>
            </a:r>
            <a:r>
              <a:rPr lang="en-US" altLang="ko-KR" dirty="0" smtClean="0"/>
              <a:t>. </a:t>
            </a:r>
            <a:endParaRPr lang="ko-KR" altLang="en-US"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1" y="746817"/>
            <a:ext cx="2232248" cy="162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597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024744" cy="1143000"/>
          </a:xfrm>
        </p:spPr>
        <p:txBody>
          <a:bodyPr/>
          <a:lstStyle/>
          <a:p>
            <a:r>
              <a:rPr lang="en-US" altLang="ko-KR" dirty="0" smtClean="0"/>
              <a:t>Protein</a:t>
            </a:r>
            <a:endParaRPr lang="ko-KR" altLang="en-US" dirty="0"/>
          </a:p>
        </p:txBody>
      </p:sp>
      <p:sp>
        <p:nvSpPr>
          <p:cNvPr id="3" name="Content Placeholder 2"/>
          <p:cNvSpPr>
            <a:spLocks noGrp="1"/>
          </p:cNvSpPr>
          <p:nvPr>
            <p:ph idx="1"/>
          </p:nvPr>
        </p:nvSpPr>
        <p:spPr>
          <a:xfrm>
            <a:off x="1043608" y="1628800"/>
            <a:ext cx="6777317" cy="3816424"/>
          </a:xfrm>
        </p:spPr>
        <p:txBody>
          <a:bodyPr>
            <a:normAutofit fontScale="85000" lnSpcReduction="10000"/>
          </a:bodyPr>
          <a:lstStyle/>
          <a:p>
            <a:r>
              <a:rPr lang="en-US" altLang="ko-KR" dirty="0" smtClean="0"/>
              <a:t>Protein digestion begins in the stomach.</a:t>
            </a:r>
          </a:p>
          <a:p>
            <a:r>
              <a:rPr lang="en-US" altLang="ko-KR" dirty="0" smtClean="0"/>
              <a:t>Enzymes called pepsins break down the protein molecules in the stomach.</a:t>
            </a:r>
          </a:p>
          <a:p>
            <a:r>
              <a:rPr lang="en-US" altLang="ko-KR" dirty="0" smtClean="0"/>
              <a:t>Pepsins break proteins into shorter polypeptides.</a:t>
            </a:r>
          </a:p>
          <a:p>
            <a:r>
              <a:rPr lang="en-US" altLang="ko-KR" dirty="0" smtClean="0"/>
              <a:t>When the protein molecules reach the small intestine, </a:t>
            </a:r>
            <a:r>
              <a:rPr lang="en-US" altLang="ko-KR" dirty="0"/>
              <a:t>the pancreatic enzymes trypsin and chymotrypsin break down the polypeptides into </a:t>
            </a:r>
            <a:r>
              <a:rPr lang="en-US" altLang="ko-KR" dirty="0" err="1"/>
              <a:t>oligopeptides</a:t>
            </a:r>
            <a:r>
              <a:rPr lang="en-US" altLang="ko-KR" dirty="0" smtClean="0"/>
              <a:t>.</a:t>
            </a:r>
          </a:p>
          <a:p>
            <a:r>
              <a:rPr lang="en-US" altLang="ko-KR" dirty="0"/>
              <a:t>Protein digestion is complete when the </a:t>
            </a:r>
            <a:r>
              <a:rPr lang="en-US" altLang="ko-KR" dirty="0" err="1"/>
              <a:t>carboxypeptidase</a:t>
            </a:r>
            <a:r>
              <a:rPr lang="en-US" altLang="ko-KR" dirty="0"/>
              <a:t>, </a:t>
            </a:r>
            <a:r>
              <a:rPr lang="en-US" altLang="ko-KR" dirty="0" err="1"/>
              <a:t>dipeptidase</a:t>
            </a:r>
            <a:r>
              <a:rPr lang="en-US" altLang="ko-KR" dirty="0"/>
              <a:t> and amino peptidase enzymes transform </a:t>
            </a:r>
            <a:r>
              <a:rPr lang="en-US" altLang="ko-KR" dirty="0" err="1"/>
              <a:t>oligopeptides</a:t>
            </a:r>
            <a:r>
              <a:rPr lang="en-US" altLang="ko-KR" dirty="0"/>
              <a:t> into individual amino acids</a:t>
            </a:r>
            <a:r>
              <a:rPr lang="en-US" altLang="ko-KR" dirty="0" smtClean="0"/>
              <a:t>.</a:t>
            </a:r>
            <a:endParaRPr lang="ko-KR" altLang="en-US"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5013175"/>
            <a:ext cx="2232248" cy="151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833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20688"/>
            <a:ext cx="7024744" cy="1143000"/>
          </a:xfrm>
        </p:spPr>
        <p:txBody>
          <a:bodyPr/>
          <a:lstStyle/>
          <a:p>
            <a:r>
              <a:rPr lang="en-US" altLang="ko-KR" dirty="0" smtClean="0"/>
              <a:t>Lipid</a:t>
            </a:r>
            <a:endParaRPr lang="ko-KR" altLang="en-US" dirty="0"/>
          </a:p>
        </p:txBody>
      </p:sp>
      <p:sp>
        <p:nvSpPr>
          <p:cNvPr id="3" name="Content Placeholder 2"/>
          <p:cNvSpPr>
            <a:spLocks noGrp="1"/>
          </p:cNvSpPr>
          <p:nvPr>
            <p:ph idx="1"/>
          </p:nvPr>
        </p:nvSpPr>
        <p:spPr>
          <a:xfrm>
            <a:off x="1043608" y="1772816"/>
            <a:ext cx="6777317" cy="3888432"/>
          </a:xfrm>
        </p:spPr>
        <p:txBody>
          <a:bodyPr>
            <a:normAutofit/>
          </a:bodyPr>
          <a:lstStyle/>
          <a:p>
            <a:r>
              <a:rPr lang="en-US" altLang="ko-KR" dirty="0" smtClean="0"/>
              <a:t>Not easily digested since it has water-repellent nature.</a:t>
            </a:r>
          </a:p>
          <a:p>
            <a:r>
              <a:rPr lang="en-US" altLang="ko-KR" dirty="0" smtClean="0"/>
              <a:t>Lingual lipase starts breaking down fat in the mouth.</a:t>
            </a:r>
          </a:p>
          <a:p>
            <a:r>
              <a:rPr lang="en-US" altLang="ko-KR" dirty="0" smtClean="0"/>
              <a:t>Not much digestion in the stomach.</a:t>
            </a:r>
          </a:p>
          <a:p>
            <a:r>
              <a:rPr lang="en-US" altLang="ko-KR" dirty="0" smtClean="0"/>
              <a:t>Most of the digestion is done in the small intestine where pancreatic lipase and bile from gallbladder break down fats into free fatty acids.</a:t>
            </a:r>
            <a:endParaRPr lang="ko-KR" altLang="en-US"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5085184"/>
            <a:ext cx="2016224" cy="139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661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024744" cy="1143000"/>
          </a:xfrm>
        </p:spPr>
        <p:txBody>
          <a:bodyPr/>
          <a:lstStyle/>
          <a:p>
            <a:r>
              <a:rPr lang="en-US" altLang="ko-KR" dirty="0" smtClean="0"/>
              <a:t>DRAWING!!</a:t>
            </a:r>
            <a:endParaRPr lang="ko-KR" altLang="en-US" dirty="0"/>
          </a:p>
        </p:txBody>
      </p:sp>
      <p:sp>
        <p:nvSpPr>
          <p:cNvPr id="3" name="Content Placeholder 2"/>
          <p:cNvSpPr>
            <a:spLocks noGrp="1"/>
          </p:cNvSpPr>
          <p:nvPr>
            <p:ph idx="1"/>
          </p:nvPr>
        </p:nvSpPr>
        <p:spPr>
          <a:xfrm>
            <a:off x="1043493" y="2420888"/>
            <a:ext cx="2232364" cy="3411741"/>
          </a:xfrm>
        </p:spPr>
        <p:txBody>
          <a:bodyPr/>
          <a:lstStyle/>
          <a:p>
            <a:r>
              <a:rPr lang="en-US" altLang="ko-KR" dirty="0" smtClean="0"/>
              <a:t>I must say… This is a great drawing.</a:t>
            </a:r>
            <a:endParaRPr lang="ko-KR" altLang="en-US" dirty="0"/>
          </a:p>
        </p:txBody>
      </p:sp>
      <p:pic>
        <p:nvPicPr>
          <p:cNvPr id="4" name="Picture 3" descr="C:\Users\Myung Ha\Desktop\digestive syst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187" y="-344632"/>
            <a:ext cx="4562764" cy="684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269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024744" cy="1143000"/>
          </a:xfrm>
        </p:spPr>
        <p:txBody>
          <a:bodyPr/>
          <a:lstStyle/>
          <a:p>
            <a:r>
              <a:rPr lang="en-US" altLang="ko-KR" dirty="0" smtClean="0"/>
              <a:t>Disorders</a:t>
            </a:r>
            <a:endParaRPr lang="ko-KR" altLang="en-US" dirty="0"/>
          </a:p>
        </p:txBody>
      </p:sp>
      <p:sp>
        <p:nvSpPr>
          <p:cNvPr id="3" name="Content Placeholder 2"/>
          <p:cNvSpPr>
            <a:spLocks noGrp="1"/>
          </p:cNvSpPr>
          <p:nvPr>
            <p:ph idx="1"/>
          </p:nvPr>
        </p:nvSpPr>
        <p:spPr>
          <a:xfrm>
            <a:off x="1043608" y="1412776"/>
            <a:ext cx="6777317" cy="3508977"/>
          </a:xfrm>
        </p:spPr>
        <p:txBody>
          <a:bodyPr>
            <a:normAutofit fontScale="92500" lnSpcReduction="10000"/>
          </a:bodyPr>
          <a:lstStyle/>
          <a:p>
            <a:r>
              <a:rPr lang="en-US" altLang="ko-KR" dirty="0" smtClean="0"/>
              <a:t>Diarrhea</a:t>
            </a:r>
          </a:p>
          <a:p>
            <a:r>
              <a:rPr lang="en-US" altLang="ko-KR" dirty="0" smtClean="0"/>
              <a:t>Diarrhea is defined as a watery </a:t>
            </a:r>
            <a:r>
              <a:rPr lang="en-US" altLang="ko-KR" dirty="0"/>
              <a:t>stool, or an increased frequency in stool, or both as compared to the normal amount of stool passed by the individual</a:t>
            </a:r>
            <a:r>
              <a:rPr lang="en-US" altLang="ko-KR" dirty="0" smtClean="0"/>
              <a:t>.</a:t>
            </a:r>
          </a:p>
          <a:p>
            <a:r>
              <a:rPr lang="en-US" altLang="ko-KR" dirty="0" smtClean="0"/>
              <a:t>Many people have diarrhea once or twice a year, while other might have them often because of chronic diseases.</a:t>
            </a:r>
          </a:p>
          <a:p>
            <a:r>
              <a:rPr lang="en-US" altLang="ko-KR" dirty="0" smtClean="0"/>
              <a:t>Over the counter meds- </a:t>
            </a:r>
            <a:r>
              <a:rPr lang="en-US" altLang="ko-KR" dirty="0" err="1" smtClean="0"/>
              <a:t>PeptoBismol</a:t>
            </a:r>
            <a:r>
              <a:rPr lang="en-US" altLang="ko-KR" dirty="0" smtClean="0"/>
              <a:t>, </a:t>
            </a:r>
            <a:r>
              <a:rPr lang="en-US" altLang="ko-KR" dirty="0" err="1" smtClean="0"/>
              <a:t>etc</a:t>
            </a:r>
            <a:r>
              <a:rPr lang="en-US" altLang="ko-KR" dirty="0" smtClean="0"/>
              <a:t>, and drinking fluids frequently.</a:t>
            </a:r>
            <a:endParaRPr lang="ko-KR" altLang="en-US" dirty="0"/>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653135"/>
            <a:ext cx="2514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198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5212"/>
            <a:ext cx="7024744" cy="1143000"/>
          </a:xfrm>
        </p:spPr>
        <p:txBody>
          <a:bodyPr/>
          <a:lstStyle/>
          <a:p>
            <a:r>
              <a:rPr lang="en-US" altLang="ko-KR" dirty="0" smtClean="0"/>
              <a:t>Disorders</a:t>
            </a:r>
            <a:endParaRPr lang="ko-KR" altLang="en-US" dirty="0"/>
          </a:p>
        </p:txBody>
      </p:sp>
      <p:sp>
        <p:nvSpPr>
          <p:cNvPr id="3" name="Content Placeholder 2"/>
          <p:cNvSpPr>
            <a:spLocks noGrp="1"/>
          </p:cNvSpPr>
          <p:nvPr>
            <p:ph idx="1"/>
          </p:nvPr>
        </p:nvSpPr>
        <p:spPr>
          <a:xfrm>
            <a:off x="1051439" y="1196752"/>
            <a:ext cx="6777317" cy="4752528"/>
          </a:xfrm>
        </p:spPr>
        <p:txBody>
          <a:bodyPr>
            <a:normAutofit fontScale="92500" lnSpcReduction="10000"/>
          </a:bodyPr>
          <a:lstStyle/>
          <a:p>
            <a:r>
              <a:rPr lang="en-US" altLang="ko-KR" dirty="0" smtClean="0"/>
              <a:t>Heartburn</a:t>
            </a:r>
          </a:p>
          <a:p>
            <a:r>
              <a:rPr lang="en-US" altLang="ko-KR" dirty="0"/>
              <a:t>Chronic heartburn is a digestive disorder called </a:t>
            </a:r>
            <a:r>
              <a:rPr lang="en-US" altLang="ko-KR" dirty="0" smtClean="0"/>
              <a:t>gastro esophageal </a:t>
            </a:r>
            <a:r>
              <a:rPr lang="en-US" altLang="ko-KR" dirty="0"/>
              <a:t>reflux disease (GERD</a:t>
            </a:r>
            <a:r>
              <a:rPr lang="en-US" altLang="ko-KR" dirty="0" smtClean="0"/>
              <a:t>).</a:t>
            </a:r>
          </a:p>
          <a:p>
            <a:r>
              <a:rPr lang="en-US" altLang="ko-KR" dirty="0"/>
              <a:t>GERD is caused by gastric acid that flows from the stomach and into the esophagus</a:t>
            </a:r>
            <a:r>
              <a:rPr lang="en-US" altLang="ko-KR" dirty="0" smtClean="0"/>
              <a:t>.</a:t>
            </a:r>
          </a:p>
          <a:p>
            <a:r>
              <a:rPr lang="en-US" altLang="ko-KR" dirty="0"/>
              <a:t>A burning feeling in the chest just behind the breastbone that occurs after eating and lasts a few minutes to several </a:t>
            </a:r>
            <a:r>
              <a:rPr lang="en-US" altLang="ko-KR" dirty="0" smtClean="0"/>
              <a:t>hours.</a:t>
            </a:r>
          </a:p>
          <a:p>
            <a:r>
              <a:rPr lang="en-US" altLang="ko-KR" dirty="0" smtClean="0"/>
              <a:t>20% of the general population experience heartburns at least once a week.</a:t>
            </a:r>
          </a:p>
          <a:p>
            <a:r>
              <a:rPr lang="en-US" altLang="ko-KR" dirty="0" smtClean="0"/>
              <a:t>Change the eating style. </a:t>
            </a:r>
          </a:p>
          <a:p>
            <a:r>
              <a:rPr lang="en-US" altLang="ko-KR" dirty="0" smtClean="0"/>
              <a:t>Take antacids and other medications.</a:t>
            </a:r>
          </a:p>
          <a:p>
            <a:endParaRPr lang="en-US" altLang="ko-KR" dirty="0" smtClean="0"/>
          </a:p>
          <a:p>
            <a:endParaRPr lang="ko-KR" altLang="en-US" dirty="0"/>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836712"/>
            <a:ext cx="147873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81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643" y="332656"/>
            <a:ext cx="7024744" cy="1143000"/>
          </a:xfrm>
        </p:spPr>
        <p:txBody>
          <a:bodyPr/>
          <a:lstStyle/>
          <a:p>
            <a:r>
              <a:rPr lang="en-US" altLang="ko-KR" dirty="0" smtClean="0"/>
              <a:t>Circulatory System</a:t>
            </a:r>
            <a:endParaRPr lang="ko-KR" altLang="en-US" dirty="0"/>
          </a:p>
        </p:txBody>
      </p:sp>
      <p:sp>
        <p:nvSpPr>
          <p:cNvPr id="3" name="Content Placeholder 2"/>
          <p:cNvSpPr>
            <a:spLocks noGrp="1"/>
          </p:cNvSpPr>
          <p:nvPr>
            <p:ph idx="1"/>
          </p:nvPr>
        </p:nvSpPr>
        <p:spPr>
          <a:xfrm>
            <a:off x="1043608" y="1412776"/>
            <a:ext cx="6777317" cy="3508977"/>
          </a:xfrm>
        </p:spPr>
        <p:txBody>
          <a:bodyPr/>
          <a:lstStyle/>
          <a:p>
            <a:r>
              <a:rPr lang="en-US" altLang="ko-KR" dirty="0" smtClean="0"/>
              <a:t>Function: to transport materials such as nutrients, wastes, hormones, white blood cells, etc.</a:t>
            </a:r>
            <a:endParaRPr lang="ko-KR" altLang="en-US" dirty="0"/>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062" y="2996953"/>
            <a:ext cx="3155737" cy="314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descr="C:\Users\Myung Ha\Desktop\circulatory syst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6015" y="2276872"/>
            <a:ext cx="3865650" cy="4219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56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92696"/>
            <a:ext cx="2058384" cy="184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6668" y="332656"/>
            <a:ext cx="7024744" cy="1143000"/>
          </a:xfrm>
        </p:spPr>
        <p:txBody>
          <a:bodyPr/>
          <a:lstStyle/>
          <a:p>
            <a:r>
              <a:rPr lang="en-US" altLang="ko-KR" dirty="0" smtClean="0"/>
              <a:t>Arteries</a:t>
            </a:r>
            <a:endParaRPr lang="ko-KR" altLang="en-US" dirty="0"/>
          </a:p>
        </p:txBody>
      </p:sp>
      <p:sp>
        <p:nvSpPr>
          <p:cNvPr id="3" name="Content Placeholder 2"/>
          <p:cNvSpPr>
            <a:spLocks noGrp="1"/>
          </p:cNvSpPr>
          <p:nvPr>
            <p:ph idx="1"/>
          </p:nvPr>
        </p:nvSpPr>
        <p:spPr>
          <a:xfrm>
            <a:off x="539552" y="1412776"/>
            <a:ext cx="6849209" cy="4275837"/>
          </a:xfrm>
        </p:spPr>
        <p:txBody>
          <a:bodyPr>
            <a:normAutofit/>
          </a:bodyPr>
          <a:lstStyle/>
          <a:p>
            <a:r>
              <a:rPr lang="en-US" altLang="ko-KR" dirty="0" smtClean="0"/>
              <a:t>Arteries are made of thick walls which make them able to resist high pressure that exist near the heart. </a:t>
            </a:r>
          </a:p>
          <a:p>
            <a:r>
              <a:rPr lang="en-US" altLang="ko-KR" dirty="0"/>
              <a:t>All of the major organs in the body have their own special kind of arteries which are uniquely structured to supplying that organ with the supplies it needs</a:t>
            </a:r>
            <a:r>
              <a:rPr lang="en-US" altLang="ko-KR" dirty="0" smtClean="0"/>
              <a:t>.</a:t>
            </a:r>
          </a:p>
          <a:p>
            <a:r>
              <a:rPr lang="en-US" altLang="ko-KR" dirty="0"/>
              <a:t>Arteries are the blood vessels that carry blood </a:t>
            </a:r>
            <a:r>
              <a:rPr lang="en-US" altLang="ko-KR" i="1" dirty="0"/>
              <a:t>away from the heart</a:t>
            </a:r>
            <a:r>
              <a:rPr lang="en-US" altLang="ko-KR" dirty="0"/>
              <a:t>. They are responsible for carrying oxygen and other important nutrients out to the body.</a:t>
            </a:r>
            <a:endParaRPr lang="ko-KR" altLang="en-US" dirty="0"/>
          </a:p>
        </p:txBody>
      </p:sp>
    </p:spTree>
    <p:extLst>
      <p:ext uri="{BB962C8B-B14F-4D97-AF65-F5344CB8AC3E}">
        <p14:creationId xmlns:p14="http://schemas.microsoft.com/office/powerpoint/2010/main" val="3554495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Capillaries</a:t>
            </a:r>
            <a:endParaRPr lang="ko-KR" altLang="en-US" dirty="0"/>
          </a:p>
        </p:txBody>
      </p:sp>
      <p:sp>
        <p:nvSpPr>
          <p:cNvPr id="3" name="Content Placeholder 2"/>
          <p:cNvSpPr>
            <a:spLocks noGrp="1"/>
          </p:cNvSpPr>
          <p:nvPr>
            <p:ph idx="1"/>
          </p:nvPr>
        </p:nvSpPr>
        <p:spPr/>
        <p:txBody>
          <a:bodyPr/>
          <a:lstStyle/>
          <a:p>
            <a:r>
              <a:rPr lang="en-US" altLang="ko-KR" dirty="0" smtClean="0"/>
              <a:t>Smallest blood vessels in the body.</a:t>
            </a:r>
          </a:p>
          <a:p>
            <a:r>
              <a:rPr lang="en-US" altLang="ko-KR" dirty="0" smtClean="0"/>
              <a:t>Responsible for delivering nutrients and oxygen to the tissues.</a:t>
            </a:r>
          </a:p>
          <a:p>
            <a:r>
              <a:rPr lang="en-US" altLang="ko-KR" dirty="0" smtClean="0"/>
              <a:t>They are so small that people can’t see them without a microscope.</a:t>
            </a:r>
          </a:p>
          <a:p>
            <a:r>
              <a:rPr lang="en-US" altLang="ko-KR" dirty="0" smtClean="0"/>
              <a:t>Their wall thickness is about two cells thick so the blood cells inside travel in a single line.</a:t>
            </a:r>
            <a:endParaRPr lang="ko-KR" altLang="en-US" dirty="0"/>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796362"/>
            <a:ext cx="3312368" cy="155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933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024744" cy="1143000"/>
          </a:xfrm>
        </p:spPr>
        <p:txBody>
          <a:bodyPr/>
          <a:lstStyle/>
          <a:p>
            <a:r>
              <a:rPr lang="en-US" altLang="ko-KR" dirty="0" smtClean="0"/>
              <a:t>Digestive System</a:t>
            </a:r>
            <a:endParaRPr lang="ko-KR" altLang="en-US" dirty="0"/>
          </a:p>
        </p:txBody>
      </p:sp>
      <p:sp>
        <p:nvSpPr>
          <p:cNvPr id="3" name="Content Placeholder 2"/>
          <p:cNvSpPr>
            <a:spLocks noGrp="1"/>
          </p:cNvSpPr>
          <p:nvPr>
            <p:ph idx="1"/>
          </p:nvPr>
        </p:nvSpPr>
        <p:spPr>
          <a:xfrm>
            <a:off x="1043608" y="1700808"/>
            <a:ext cx="6777317" cy="3508977"/>
          </a:xfrm>
        </p:spPr>
        <p:txBody>
          <a:bodyPr/>
          <a:lstStyle/>
          <a:p>
            <a:r>
              <a:rPr lang="en-US" altLang="ko-KR" dirty="0" smtClean="0"/>
              <a:t>Function: To convert food into energy needed to survive and package the residues for waste disposal.</a:t>
            </a:r>
          </a:p>
        </p:txBody>
      </p:sp>
      <p:pic>
        <p:nvPicPr>
          <p:cNvPr id="1026" name="Picture 2" descr="http://t0.gstatic.com/images?q=tbn:ANd9GcSawKN0-yoPUFQma__yIw5SF8KqWwvD0LQVfNqaypHuefdeXFi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068961"/>
            <a:ext cx="3240360" cy="33265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yung Ha\Desktop\digestive syst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2941" y="2520352"/>
            <a:ext cx="2931202" cy="400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111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2"/>
            <a:ext cx="7024744" cy="1143000"/>
          </a:xfrm>
        </p:spPr>
        <p:txBody>
          <a:bodyPr/>
          <a:lstStyle/>
          <a:p>
            <a:r>
              <a:rPr lang="en-US" altLang="ko-KR" dirty="0" smtClean="0"/>
              <a:t>Veins</a:t>
            </a:r>
            <a:endParaRPr lang="ko-KR" altLang="en-US" dirty="0"/>
          </a:p>
        </p:txBody>
      </p:sp>
      <p:sp>
        <p:nvSpPr>
          <p:cNvPr id="3" name="Content Placeholder 2"/>
          <p:cNvSpPr>
            <a:spLocks noGrp="1"/>
          </p:cNvSpPr>
          <p:nvPr>
            <p:ph idx="1"/>
          </p:nvPr>
        </p:nvSpPr>
        <p:spPr>
          <a:xfrm>
            <a:off x="971600" y="1447205"/>
            <a:ext cx="6984775" cy="4320480"/>
          </a:xfrm>
        </p:spPr>
        <p:txBody>
          <a:bodyPr>
            <a:normAutofit/>
          </a:bodyPr>
          <a:lstStyle/>
          <a:p>
            <a:r>
              <a:rPr lang="en-US" altLang="ko-KR" dirty="0"/>
              <a:t>The main function of veins is to carry blood from the body back to the </a:t>
            </a:r>
            <a:r>
              <a:rPr lang="en-US" altLang="ko-KR" dirty="0" smtClean="0"/>
              <a:t>heart.</a:t>
            </a:r>
          </a:p>
          <a:p>
            <a:r>
              <a:rPr lang="en-US" altLang="ko-KR" dirty="0"/>
              <a:t>Veins are very stretchy, and can distend to several times their normal diameter</a:t>
            </a:r>
            <a:r>
              <a:rPr lang="en-US" altLang="ko-KR" dirty="0" smtClean="0"/>
              <a:t>.</a:t>
            </a:r>
          </a:p>
          <a:p>
            <a:r>
              <a:rPr lang="en-US" altLang="ko-KR" dirty="0" smtClean="0"/>
              <a:t>The stretchiness lets </a:t>
            </a:r>
            <a:r>
              <a:rPr lang="en-US" altLang="ko-KR" dirty="0"/>
              <a:t>them act as blood warehouses if the flow of blood slows </a:t>
            </a:r>
            <a:r>
              <a:rPr lang="en-US" altLang="ko-KR" dirty="0" smtClean="0"/>
              <a:t>down.</a:t>
            </a:r>
          </a:p>
          <a:p>
            <a:r>
              <a:rPr lang="en-US" altLang="ko-KR" dirty="0" smtClean="0"/>
              <a:t>This property can help lower the impact of increasing blood pressure.</a:t>
            </a:r>
            <a:endParaRPr lang="ko-KR" altLang="en-US" dirty="0"/>
          </a:p>
        </p:txBody>
      </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2848" y="4293096"/>
            <a:ext cx="2808312" cy="222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454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581128"/>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87624" y="404664"/>
            <a:ext cx="7024744" cy="1143000"/>
          </a:xfrm>
        </p:spPr>
        <p:txBody>
          <a:bodyPr/>
          <a:lstStyle/>
          <a:p>
            <a:r>
              <a:rPr lang="en-US" altLang="ko-KR" dirty="0" smtClean="0"/>
              <a:t>The Route</a:t>
            </a:r>
            <a:endParaRPr lang="ko-KR" altLang="en-US" dirty="0"/>
          </a:p>
        </p:txBody>
      </p:sp>
      <p:sp>
        <p:nvSpPr>
          <p:cNvPr id="3" name="Content Placeholder 2"/>
          <p:cNvSpPr>
            <a:spLocks noGrp="1"/>
          </p:cNvSpPr>
          <p:nvPr>
            <p:ph idx="1"/>
          </p:nvPr>
        </p:nvSpPr>
        <p:spPr>
          <a:xfrm>
            <a:off x="1187624" y="1556792"/>
            <a:ext cx="6777317" cy="3508977"/>
          </a:xfrm>
        </p:spPr>
        <p:txBody>
          <a:bodyPr>
            <a:normAutofit lnSpcReduction="10000"/>
          </a:bodyPr>
          <a:lstStyle/>
          <a:p>
            <a:r>
              <a:rPr lang="en-US" altLang="ko-KR" dirty="0" smtClean="0"/>
              <a:t>Superior and ending part of inferior vena cava + coronary sinus -&gt; right atrium -&gt; tricuspid valve -&gt; right ventricle -&gt; </a:t>
            </a:r>
            <a:r>
              <a:rPr lang="en-US" altLang="ko-KR" dirty="0"/>
              <a:t>pulmonary </a:t>
            </a:r>
            <a:r>
              <a:rPr lang="en-US" altLang="ko-KR" dirty="0" smtClean="0"/>
              <a:t>valve -&gt; </a:t>
            </a:r>
            <a:r>
              <a:rPr lang="en-US" altLang="ko-KR" dirty="0"/>
              <a:t>pulmonary trunk and pulmonary </a:t>
            </a:r>
            <a:r>
              <a:rPr lang="en-US" altLang="ko-KR" dirty="0" smtClean="0"/>
              <a:t>artery -&gt; lungs -&gt; pulmonary vein -&gt; left atrium -&gt; </a:t>
            </a:r>
            <a:r>
              <a:rPr lang="en-US" altLang="ko-KR" dirty="0"/>
              <a:t>mitral (</a:t>
            </a:r>
            <a:r>
              <a:rPr lang="en-US" altLang="ko-KR" dirty="0" smtClean="0"/>
              <a:t>bicuspid)valve -&gt; left ventricle -&gt; aortic valve -&gt; aorta -&gt; systemic circulation -&gt; back to the top</a:t>
            </a:r>
          </a:p>
          <a:p>
            <a:r>
              <a:rPr lang="en-US" altLang="ko-KR" dirty="0" smtClean="0"/>
              <a:t>Valves: prevents the back flow of the circulation.</a:t>
            </a:r>
            <a:endParaRPr lang="ko-KR" altLang="en-US" dirty="0"/>
          </a:p>
        </p:txBody>
      </p:sp>
    </p:spTree>
    <p:extLst>
      <p:ext uri="{BB962C8B-B14F-4D97-AF65-F5344CB8AC3E}">
        <p14:creationId xmlns:p14="http://schemas.microsoft.com/office/powerpoint/2010/main" val="4044617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296"/>
            <a:ext cx="7024744" cy="1143000"/>
          </a:xfrm>
        </p:spPr>
        <p:txBody>
          <a:bodyPr/>
          <a:lstStyle/>
          <a:p>
            <a:r>
              <a:rPr lang="en-US" altLang="ko-KR" dirty="0" smtClean="0"/>
              <a:t>The Blood</a:t>
            </a:r>
            <a:endParaRPr lang="ko-KR" altLang="en-US" dirty="0"/>
          </a:p>
        </p:txBody>
      </p:sp>
      <p:sp>
        <p:nvSpPr>
          <p:cNvPr id="3" name="Content Placeholder 2"/>
          <p:cNvSpPr>
            <a:spLocks noGrp="1"/>
          </p:cNvSpPr>
          <p:nvPr>
            <p:ph idx="1"/>
          </p:nvPr>
        </p:nvSpPr>
        <p:spPr>
          <a:xfrm>
            <a:off x="827584" y="908720"/>
            <a:ext cx="7128792" cy="4032448"/>
          </a:xfrm>
        </p:spPr>
        <p:txBody>
          <a:bodyPr>
            <a:normAutofit fontScale="85000" lnSpcReduction="10000"/>
          </a:bodyPr>
          <a:lstStyle/>
          <a:p>
            <a:r>
              <a:rPr lang="en-US" altLang="ko-KR" dirty="0" smtClean="0"/>
              <a:t>Contains platelets, plasma, white blood cells, and red blood cells.</a:t>
            </a:r>
          </a:p>
          <a:p>
            <a:r>
              <a:rPr lang="en-US" altLang="ko-KR" dirty="0" smtClean="0"/>
              <a:t>Erythrocytes, also called red blood cells, are blood cells that transport </a:t>
            </a:r>
            <a:r>
              <a:rPr lang="en-US" altLang="ko-KR" dirty="0"/>
              <a:t>oxygen and </a:t>
            </a:r>
            <a:r>
              <a:rPr lang="en-US" altLang="ko-KR" dirty="0" smtClean="0"/>
              <a:t>contain pigments </a:t>
            </a:r>
            <a:r>
              <a:rPr lang="en-US" altLang="ko-KR" dirty="0"/>
              <a:t>(</a:t>
            </a:r>
            <a:r>
              <a:rPr lang="en-US" altLang="ko-KR" dirty="0" smtClean="0"/>
              <a:t>hemoglobin); </a:t>
            </a:r>
            <a:r>
              <a:rPr lang="en-US" altLang="ko-KR" dirty="0"/>
              <a:t>red blood cells are the most numerous</a:t>
            </a:r>
            <a:r>
              <a:rPr lang="en-US" altLang="ko-KR" dirty="0" smtClean="0"/>
              <a:t>.</a:t>
            </a:r>
          </a:p>
          <a:p>
            <a:r>
              <a:rPr lang="en-US" altLang="ko-KR" dirty="0" smtClean="0"/>
              <a:t>Leukocytes, also called white blood cells, are blood cells that </a:t>
            </a:r>
            <a:r>
              <a:rPr lang="en-US" altLang="ko-KR" dirty="0"/>
              <a:t>plays an essential role in the body’s defenses (destruction of infectious agents, production of antibodies</a:t>
            </a:r>
            <a:r>
              <a:rPr lang="en-US" altLang="ko-KR" dirty="0" smtClean="0"/>
              <a:t>).</a:t>
            </a:r>
          </a:p>
          <a:p>
            <a:r>
              <a:rPr lang="en-US" altLang="ko-KR" dirty="0" smtClean="0"/>
              <a:t>Platelets causes blood to coagulate.</a:t>
            </a:r>
          </a:p>
          <a:p>
            <a:r>
              <a:rPr lang="en-US" altLang="ko-KR" dirty="0" smtClean="0"/>
              <a:t>Plasma is liquid part of the blood consisting water, minerals and other nutrients to circulate in the blood.</a:t>
            </a:r>
            <a:endParaRPr lang="ko-KR" altLang="en-US" dirty="0"/>
          </a:p>
        </p:txBody>
      </p:sp>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495800"/>
            <a:ext cx="3312368" cy="19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360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Erythrocytes</a:t>
            </a:r>
            <a:endParaRPr lang="ko-KR" altLang="en-US" dirty="0"/>
          </a:p>
        </p:txBody>
      </p:sp>
      <p:sp>
        <p:nvSpPr>
          <p:cNvPr id="3" name="Content Placeholder 2"/>
          <p:cNvSpPr>
            <a:spLocks noGrp="1"/>
          </p:cNvSpPr>
          <p:nvPr>
            <p:ph idx="1"/>
          </p:nvPr>
        </p:nvSpPr>
        <p:spPr/>
        <p:txBody>
          <a:bodyPr>
            <a:normAutofit/>
          </a:bodyPr>
          <a:lstStyle/>
          <a:p>
            <a:r>
              <a:rPr lang="en-US" altLang="ko-KR" dirty="0"/>
              <a:t>They are biconcave discs, having a depressed center on both sides</a:t>
            </a:r>
            <a:r>
              <a:rPr lang="en-US" altLang="ko-KR" dirty="0" smtClean="0"/>
              <a:t>.</a:t>
            </a:r>
            <a:endParaRPr lang="en-US" altLang="ko-KR" dirty="0"/>
          </a:p>
          <a:p>
            <a:r>
              <a:rPr lang="en-US" altLang="ko-KR" dirty="0"/>
              <a:t>These depressed centers allow the cells to have more cell membrane surface which can be exposed to diffusing oxygen while transiting the </a:t>
            </a:r>
            <a:r>
              <a:rPr lang="en-US" altLang="ko-KR" dirty="0" smtClean="0"/>
              <a:t>lungs.</a:t>
            </a:r>
          </a:p>
          <a:p>
            <a:r>
              <a:rPr lang="en-US" altLang="ko-KR" dirty="0"/>
              <a:t>This structure also allows them to be more flexible when negotiating tight </a:t>
            </a:r>
            <a:r>
              <a:rPr lang="en-US" altLang="ko-KR" dirty="0" smtClean="0"/>
              <a:t>passages</a:t>
            </a:r>
            <a:r>
              <a:rPr lang="en-US" altLang="ko-KR" dirty="0"/>
              <a:t>.</a:t>
            </a:r>
            <a:endParaRPr lang="ko-KR" altLang="en-US" dirty="0"/>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052736"/>
            <a:ext cx="172819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906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736" y="404664"/>
            <a:ext cx="7024744" cy="1143000"/>
          </a:xfrm>
        </p:spPr>
        <p:txBody>
          <a:bodyPr/>
          <a:lstStyle/>
          <a:p>
            <a:r>
              <a:rPr lang="en-US" altLang="ko-KR" dirty="0" smtClean="0"/>
              <a:t>Closed Circulatory System</a:t>
            </a:r>
            <a:endParaRPr lang="ko-KR" altLang="en-US" dirty="0"/>
          </a:p>
        </p:txBody>
      </p:sp>
      <p:sp>
        <p:nvSpPr>
          <p:cNvPr id="3" name="Content Placeholder 2"/>
          <p:cNvSpPr>
            <a:spLocks noGrp="1"/>
          </p:cNvSpPr>
          <p:nvPr>
            <p:ph idx="1"/>
          </p:nvPr>
        </p:nvSpPr>
        <p:spPr>
          <a:xfrm>
            <a:off x="1115616" y="1412776"/>
            <a:ext cx="6777317" cy="3508977"/>
          </a:xfrm>
        </p:spPr>
        <p:txBody>
          <a:bodyPr>
            <a:normAutofit/>
          </a:bodyPr>
          <a:lstStyle/>
          <a:p>
            <a:r>
              <a:rPr lang="en-US" altLang="ko-KR" dirty="0"/>
              <a:t>B</a:t>
            </a:r>
            <a:r>
              <a:rPr lang="en-US" altLang="ko-KR" dirty="0" smtClean="0"/>
              <a:t>lood </a:t>
            </a:r>
            <a:r>
              <a:rPr lang="en-US" altLang="ko-KR" dirty="0"/>
              <a:t>is pumped through a closed system of arteries, veins, and capillaries</a:t>
            </a:r>
            <a:r>
              <a:rPr lang="en-US" altLang="ko-KR" dirty="0" smtClean="0"/>
              <a:t>.</a:t>
            </a:r>
          </a:p>
          <a:p>
            <a:r>
              <a:rPr lang="en-US" altLang="ko-KR" dirty="0"/>
              <a:t>One of the simplest types of closed circulatory systems is found in annelids such as the earthworm</a:t>
            </a:r>
            <a:r>
              <a:rPr lang="en-US" altLang="ko-KR" dirty="0" smtClean="0"/>
              <a:t>.</a:t>
            </a:r>
          </a:p>
          <a:p>
            <a:r>
              <a:rPr lang="en-US" altLang="ko-KR" dirty="0"/>
              <a:t>Earthworms have two main blood </a:t>
            </a:r>
            <a:r>
              <a:rPr lang="en-US" altLang="ko-KR" dirty="0" smtClean="0"/>
              <a:t>vessels, dorsal and a ventral, which </a:t>
            </a:r>
            <a:r>
              <a:rPr lang="en-US" altLang="ko-KR" dirty="0"/>
              <a:t>carry blood towards the head or the tail, respectively.</a:t>
            </a:r>
            <a:endParaRPr lang="ko-KR" altLang="en-US" dirty="0"/>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506" y="4725144"/>
            <a:ext cx="2436791" cy="172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74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7024744" cy="1143000"/>
          </a:xfrm>
        </p:spPr>
        <p:txBody>
          <a:bodyPr/>
          <a:lstStyle/>
          <a:p>
            <a:r>
              <a:rPr lang="en-US" altLang="ko-KR" dirty="0" smtClean="0"/>
              <a:t>Open Circulatory System</a:t>
            </a:r>
            <a:endParaRPr lang="ko-KR" altLang="en-US" dirty="0"/>
          </a:p>
        </p:txBody>
      </p:sp>
      <p:sp>
        <p:nvSpPr>
          <p:cNvPr id="3" name="Content Placeholder 2"/>
          <p:cNvSpPr>
            <a:spLocks noGrp="1"/>
          </p:cNvSpPr>
          <p:nvPr>
            <p:ph idx="1"/>
          </p:nvPr>
        </p:nvSpPr>
        <p:spPr>
          <a:xfrm>
            <a:off x="1187624" y="1484784"/>
            <a:ext cx="6777317" cy="3508977"/>
          </a:xfrm>
        </p:spPr>
        <p:txBody>
          <a:bodyPr>
            <a:normAutofit lnSpcReduction="10000"/>
          </a:bodyPr>
          <a:lstStyle/>
          <a:p>
            <a:r>
              <a:rPr lang="en-US" altLang="ko-KR" dirty="0"/>
              <a:t> Instead of a heart there are blood vessels that act as pumps to force the blood along</a:t>
            </a:r>
            <a:r>
              <a:rPr lang="en-US" altLang="ko-KR" dirty="0" smtClean="0"/>
              <a:t>.</a:t>
            </a:r>
          </a:p>
          <a:p>
            <a:r>
              <a:rPr lang="en-US" altLang="ko-KR" dirty="0"/>
              <a:t>Arthropods and mollusks have an open circulatory system</a:t>
            </a:r>
            <a:r>
              <a:rPr lang="en-US" altLang="ko-KR" dirty="0" smtClean="0"/>
              <a:t>.</a:t>
            </a:r>
          </a:p>
          <a:p>
            <a:r>
              <a:rPr lang="en-US" altLang="ko-KR" dirty="0"/>
              <a:t>Insects can get by with this type system because they have numerous openings in their </a:t>
            </a:r>
            <a:r>
              <a:rPr lang="en-US" altLang="ko-KR" dirty="0" smtClean="0"/>
              <a:t>bodies that </a:t>
            </a:r>
            <a:r>
              <a:rPr lang="en-US" altLang="ko-KR" dirty="0"/>
              <a:t>allow the "blood" to come into contact with air.</a:t>
            </a:r>
            <a:endParaRPr lang="ko-KR" altLang="en-US" dirty="0"/>
          </a:p>
        </p:txBody>
      </p:sp>
      <p:pic>
        <p:nvPicPr>
          <p:cNvPr id="33794" name="Picture 2" descr="http://t3.gstatic.com/images?q=tbn:ANd9GcTClIFa7MJDc3Qiu9Fz-gG1LpICu-9nOaBSyDFirudQoJmnh_fg-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725144"/>
            <a:ext cx="2486200" cy="179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630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143000"/>
          </a:xfrm>
        </p:spPr>
        <p:txBody>
          <a:bodyPr/>
          <a:lstStyle/>
          <a:p>
            <a:r>
              <a:rPr lang="en-US" altLang="ko-KR" dirty="0" smtClean="0"/>
              <a:t>Fish</a:t>
            </a:r>
            <a:endParaRPr lang="ko-KR" altLang="en-US" dirty="0"/>
          </a:p>
        </p:txBody>
      </p:sp>
      <p:sp>
        <p:nvSpPr>
          <p:cNvPr id="3" name="Content Placeholder 2"/>
          <p:cNvSpPr>
            <a:spLocks noGrp="1"/>
          </p:cNvSpPr>
          <p:nvPr>
            <p:ph idx="1"/>
          </p:nvPr>
        </p:nvSpPr>
        <p:spPr>
          <a:xfrm>
            <a:off x="1066800" y="1600200"/>
            <a:ext cx="6777317" cy="3508977"/>
          </a:xfrm>
        </p:spPr>
        <p:txBody>
          <a:bodyPr/>
          <a:lstStyle/>
          <a:p>
            <a:r>
              <a:rPr lang="en-US" altLang="ko-KR" dirty="0" smtClean="0"/>
              <a:t>Fish have two-chambered heart with one atrium and one ventricle.</a:t>
            </a:r>
          </a:p>
          <a:p>
            <a:r>
              <a:rPr lang="en-US" altLang="ko-KR" dirty="0" smtClean="0"/>
              <a:t>Blood gets oxygenated going through the gills and becomes deoxygenated after going through the body and the heart.</a:t>
            </a:r>
            <a:endParaRPr lang="ko-KR" altLang="en-US" dirty="0"/>
          </a:p>
        </p:txBody>
      </p:sp>
      <p:pic>
        <p:nvPicPr>
          <p:cNvPr id="1026" name="Picture 2" descr="img005.gif (2152 bytes)"/>
          <p:cNvPicPr>
            <a:picLocks noChangeAspect="1" noChangeArrowheads="1"/>
          </p:cNvPicPr>
          <p:nvPr/>
        </p:nvPicPr>
        <p:blipFill>
          <a:blip r:embed="rId2" cstate="print"/>
          <a:srcRect/>
          <a:stretch>
            <a:fillRect/>
          </a:stretch>
        </p:blipFill>
        <p:spPr bwMode="auto">
          <a:xfrm>
            <a:off x="2438400" y="4038600"/>
            <a:ext cx="4078722" cy="2085976"/>
          </a:xfrm>
          <a:prstGeom prst="rect">
            <a:avLst/>
          </a:prstGeom>
          <a:noFill/>
        </p:spPr>
      </p:pic>
    </p:spTree>
    <p:extLst>
      <p:ext uri="{BB962C8B-B14F-4D97-AF65-F5344CB8AC3E}">
        <p14:creationId xmlns:p14="http://schemas.microsoft.com/office/powerpoint/2010/main" val="1118791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143000"/>
          </a:xfrm>
        </p:spPr>
        <p:txBody>
          <a:bodyPr/>
          <a:lstStyle/>
          <a:p>
            <a:r>
              <a:rPr lang="en-US" dirty="0" smtClean="0"/>
              <a:t>Amphibians</a:t>
            </a:r>
            <a:endParaRPr lang="en-US" dirty="0"/>
          </a:p>
        </p:txBody>
      </p:sp>
      <p:sp>
        <p:nvSpPr>
          <p:cNvPr id="3" name="Content Placeholder 2"/>
          <p:cNvSpPr>
            <a:spLocks noGrp="1"/>
          </p:cNvSpPr>
          <p:nvPr>
            <p:ph idx="1"/>
          </p:nvPr>
        </p:nvSpPr>
        <p:spPr>
          <a:xfrm>
            <a:off x="1066800" y="1600200"/>
            <a:ext cx="6777317" cy="3508977"/>
          </a:xfrm>
        </p:spPr>
        <p:txBody>
          <a:bodyPr/>
          <a:lstStyle/>
          <a:p>
            <a:r>
              <a:rPr lang="en-US" dirty="0" smtClean="0"/>
              <a:t>Amphibians have a 3-chambered heart with two atria and one ventricle.</a:t>
            </a:r>
          </a:p>
          <a:p>
            <a:r>
              <a:rPr lang="en-US" dirty="0" smtClean="0"/>
              <a:t>Blood flows from lungs to the left atrium, and from the body to the right atrium. Then, they are combined in a single ventricle.</a:t>
            </a:r>
            <a:endParaRPr lang="en-US" dirty="0"/>
          </a:p>
        </p:txBody>
      </p:sp>
      <p:pic>
        <p:nvPicPr>
          <p:cNvPr id="49154" name="Picture 2" descr="img006.gif (3013 bytes)"/>
          <p:cNvPicPr>
            <a:picLocks noChangeAspect="1" noChangeArrowheads="1"/>
          </p:cNvPicPr>
          <p:nvPr/>
        </p:nvPicPr>
        <p:blipFill>
          <a:blip r:embed="rId2" cstate="print"/>
          <a:srcRect/>
          <a:stretch>
            <a:fillRect/>
          </a:stretch>
        </p:blipFill>
        <p:spPr bwMode="auto">
          <a:xfrm>
            <a:off x="2667000" y="3581400"/>
            <a:ext cx="3276600" cy="292417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024744" cy="1143000"/>
          </a:xfrm>
        </p:spPr>
        <p:txBody>
          <a:bodyPr/>
          <a:lstStyle/>
          <a:p>
            <a:r>
              <a:rPr lang="en-US" dirty="0" smtClean="0"/>
              <a:t>Reptiles</a:t>
            </a:r>
            <a:endParaRPr lang="en-US" dirty="0"/>
          </a:p>
        </p:txBody>
      </p:sp>
      <p:sp>
        <p:nvSpPr>
          <p:cNvPr id="3" name="Content Placeholder 2"/>
          <p:cNvSpPr>
            <a:spLocks noGrp="1"/>
          </p:cNvSpPr>
          <p:nvPr>
            <p:ph idx="1"/>
          </p:nvPr>
        </p:nvSpPr>
        <p:spPr>
          <a:xfrm>
            <a:off x="990600" y="1676400"/>
            <a:ext cx="6629400" cy="3508977"/>
          </a:xfrm>
        </p:spPr>
        <p:txBody>
          <a:bodyPr/>
          <a:lstStyle/>
          <a:p>
            <a:r>
              <a:rPr lang="en-US" dirty="0" smtClean="0"/>
              <a:t>They have the same system as the amphibians except the ventricle is structured differently.</a:t>
            </a:r>
          </a:p>
          <a:p>
            <a:r>
              <a:rPr lang="en-US" dirty="0" smtClean="0"/>
              <a:t>In reptiles, the ventricle of the heart is partially divided reducing the mixing of the blood.</a:t>
            </a:r>
            <a:endParaRPr lang="en-US" dirty="0"/>
          </a:p>
        </p:txBody>
      </p:sp>
      <p:pic>
        <p:nvPicPr>
          <p:cNvPr id="50178" name="Picture 2" descr="img007.gif (3075 bytes)"/>
          <p:cNvPicPr>
            <a:picLocks noChangeAspect="1" noChangeArrowheads="1"/>
          </p:cNvPicPr>
          <p:nvPr/>
        </p:nvPicPr>
        <p:blipFill>
          <a:blip r:embed="rId2" cstate="print"/>
          <a:srcRect/>
          <a:stretch>
            <a:fillRect/>
          </a:stretch>
        </p:blipFill>
        <p:spPr bwMode="auto">
          <a:xfrm>
            <a:off x="2895600" y="3657600"/>
            <a:ext cx="3124200" cy="278718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024744" cy="1143000"/>
          </a:xfrm>
        </p:spPr>
        <p:txBody>
          <a:bodyPr/>
          <a:lstStyle/>
          <a:p>
            <a:r>
              <a:rPr lang="en-US" dirty="0" smtClean="0"/>
              <a:t>Mammals</a:t>
            </a:r>
            <a:endParaRPr lang="en-US" dirty="0"/>
          </a:p>
        </p:txBody>
      </p:sp>
      <p:sp>
        <p:nvSpPr>
          <p:cNvPr id="3" name="Content Placeholder 2"/>
          <p:cNvSpPr>
            <a:spLocks noGrp="1"/>
          </p:cNvSpPr>
          <p:nvPr>
            <p:ph idx="1"/>
          </p:nvPr>
        </p:nvSpPr>
        <p:spPr>
          <a:xfrm>
            <a:off x="1066800" y="1066800"/>
            <a:ext cx="6934200" cy="3508977"/>
          </a:xfrm>
        </p:spPr>
        <p:txBody>
          <a:bodyPr>
            <a:normAutofit lnSpcReduction="10000"/>
          </a:bodyPr>
          <a:lstStyle/>
          <a:p>
            <a:r>
              <a:rPr lang="en-US" dirty="0" smtClean="0"/>
              <a:t>Birds and mammals have a four-chambered heart which acts as two separate pumps.</a:t>
            </a:r>
          </a:p>
          <a:p>
            <a:r>
              <a:rPr lang="en-US" dirty="0" smtClean="0"/>
              <a:t>After going through the body, the blood is pumped into the lungs then back to the heart which eventually pumps out back to the body.</a:t>
            </a:r>
          </a:p>
          <a:p>
            <a:r>
              <a:rPr lang="en-US" dirty="0" smtClean="0"/>
              <a:t>The high rate of oxygen-rich blood flow through the body enables birds and mammals to maintain high activity levels.</a:t>
            </a:r>
            <a:endParaRPr lang="en-US" dirty="0"/>
          </a:p>
        </p:txBody>
      </p:sp>
      <p:pic>
        <p:nvPicPr>
          <p:cNvPr id="51202" name="Picture 2" descr="img008.gif (3031 bytes)"/>
          <p:cNvPicPr>
            <a:picLocks noChangeAspect="1" noChangeArrowheads="1"/>
          </p:cNvPicPr>
          <p:nvPr/>
        </p:nvPicPr>
        <p:blipFill>
          <a:blip r:embed="rId2" cstate="print"/>
          <a:srcRect/>
          <a:stretch>
            <a:fillRect/>
          </a:stretch>
        </p:blipFill>
        <p:spPr bwMode="auto">
          <a:xfrm>
            <a:off x="3191435" y="4191000"/>
            <a:ext cx="2599765" cy="232610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624" y="620688"/>
            <a:ext cx="7024744" cy="1143000"/>
          </a:xfrm>
        </p:spPr>
        <p:txBody>
          <a:bodyPr/>
          <a:lstStyle/>
          <a:p>
            <a:r>
              <a:rPr lang="en-US" altLang="ko-KR" dirty="0" smtClean="0"/>
              <a:t>Digestive Organs</a:t>
            </a:r>
            <a:endParaRPr lang="ko-KR" altLang="en-US" dirty="0"/>
          </a:p>
        </p:txBody>
      </p:sp>
      <p:sp>
        <p:nvSpPr>
          <p:cNvPr id="3" name="Content Placeholder 2"/>
          <p:cNvSpPr>
            <a:spLocks noGrp="1"/>
          </p:cNvSpPr>
          <p:nvPr>
            <p:ph idx="1"/>
          </p:nvPr>
        </p:nvSpPr>
        <p:spPr>
          <a:xfrm>
            <a:off x="1043608" y="1844824"/>
            <a:ext cx="6777317" cy="3508977"/>
          </a:xfrm>
        </p:spPr>
        <p:txBody>
          <a:bodyPr/>
          <a:lstStyle/>
          <a:p>
            <a:r>
              <a:rPr lang="en-US" altLang="ko-KR" dirty="0" smtClean="0"/>
              <a:t>Mouth- the beginning of the digestive tract. Chewing breaks down food into smaller pieces so they can be easily digested. Saliva secreted from the glands breaks it down even more to a form which the body can easily digest and absorb.</a:t>
            </a:r>
            <a:endParaRPr lang="ko-KR"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4159637"/>
            <a:ext cx="396044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9543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Disorders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Atherosclerosis- plaques build up in the walls of the arteries, causing them to become narrower and harden.</a:t>
            </a:r>
          </a:p>
          <a:p>
            <a:r>
              <a:rPr lang="en-US" dirty="0" smtClean="0"/>
              <a:t>Pain, change in skin color, sores, ulcers, difficult moving, heart attack, and stroke.</a:t>
            </a:r>
          </a:p>
          <a:p>
            <a:r>
              <a:rPr lang="en-US" dirty="0" smtClean="0"/>
              <a:t>Clinical manifestations of atherosclerosis will occur in 2 of 3 men and 1 in 2 women after age 40.</a:t>
            </a:r>
          </a:p>
          <a:p>
            <a:r>
              <a:rPr lang="en-US" dirty="0" smtClean="0"/>
              <a:t>Lifestyle changes and drug therapy are the mainstays of treatment for atherosclerosis.</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Disorders</a:t>
            </a:r>
            <a:endParaRPr lang="en-US" dirty="0"/>
          </a:p>
        </p:txBody>
      </p:sp>
      <p:sp>
        <p:nvSpPr>
          <p:cNvPr id="3" name="Content Placeholder 2"/>
          <p:cNvSpPr>
            <a:spLocks noGrp="1"/>
          </p:cNvSpPr>
          <p:nvPr>
            <p:ph idx="1"/>
          </p:nvPr>
        </p:nvSpPr>
        <p:spPr>
          <a:xfrm>
            <a:off x="1043492" y="2323652"/>
            <a:ext cx="6777317" cy="3924748"/>
          </a:xfrm>
        </p:spPr>
        <p:txBody>
          <a:bodyPr>
            <a:normAutofit lnSpcReduction="10000"/>
          </a:bodyPr>
          <a:lstStyle/>
          <a:p>
            <a:r>
              <a:rPr lang="en-US" dirty="0" smtClean="0"/>
              <a:t>Congestive Heart Failure- Develops when the heart’s pumping ability diminishes due to blockages or restriction of blood flow.</a:t>
            </a:r>
          </a:p>
          <a:p>
            <a:r>
              <a:rPr lang="en-US" dirty="0" smtClean="0"/>
              <a:t>Weakened heart can’t sufficiently pump blood to the cells.</a:t>
            </a:r>
          </a:p>
          <a:p>
            <a:r>
              <a:rPr lang="en-US" dirty="0" smtClean="0"/>
              <a:t>Difficult doing everyday activities.</a:t>
            </a:r>
          </a:p>
          <a:p>
            <a:r>
              <a:rPr lang="en-US" dirty="0" smtClean="0"/>
              <a:t>5 million Americans. 550,000 diagnosed every year. More common in old people.</a:t>
            </a:r>
          </a:p>
          <a:p>
            <a:r>
              <a:rPr lang="en-US" dirty="0" smtClean="0"/>
              <a:t>Change in lifestyle, medications, </a:t>
            </a:r>
            <a:r>
              <a:rPr lang="en-US" smtClean="0"/>
              <a:t>and surgery.</a:t>
            </a:r>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hlinkClick r:id="rId2"/>
              </a:rPr>
              <a:t>http://my.clevelandclinic.org/anatomy/digestive_system/hic_the_structure_and_function_of_the_digestive_system.aspx</a:t>
            </a:r>
            <a:endParaRPr lang="en-US" dirty="0" smtClean="0"/>
          </a:p>
          <a:p>
            <a:r>
              <a:rPr lang="en-US" dirty="0" smtClean="0">
                <a:hlinkClick r:id="rId2"/>
              </a:rPr>
              <a:t>http://my.clevelandclinic.org/anatomy/digestive_system/hic_the_structure_and_function_of_the_digestive_system.aspx</a:t>
            </a:r>
            <a:endParaRPr lang="en-US" dirty="0" smtClean="0"/>
          </a:p>
          <a:p>
            <a:r>
              <a:rPr lang="en-US" dirty="0" smtClean="0">
                <a:hlinkClick r:id="rId3"/>
              </a:rPr>
              <a:t>http://www.webmd.com/heartburn-gerd/default.htm</a:t>
            </a:r>
            <a:endParaRPr lang="en-US" dirty="0" smtClean="0"/>
          </a:p>
          <a:p>
            <a:r>
              <a:rPr lang="en-US" dirty="0" smtClean="0">
                <a:hlinkClick r:id="rId4"/>
              </a:rPr>
              <a:t>http://faculty.clintoncc.suny.edu/faculty/michael.gregory/files/bio%20102/bio%20102%20lectures/circulatory%20system/circulat.htm</a:t>
            </a:r>
            <a:endParaRPr lang="en-US" dirty="0" smtClean="0"/>
          </a:p>
          <a:p>
            <a:r>
              <a:rPr lang="en-US" dirty="0" smtClean="0">
                <a:hlinkClick r:id="rId5"/>
              </a:rPr>
              <a:t>http://www2.gsu.edu/~bioasx/closeopen.html</a:t>
            </a:r>
            <a:endParaRPr lang="en-US" dirty="0" smtClean="0"/>
          </a:p>
          <a:p>
            <a:r>
              <a:rPr lang="en-US" dirty="0" smtClean="0">
                <a:hlinkClick r:id="rId6"/>
              </a:rPr>
              <a:t>http://biology.about.com/od/organsystems/a/circulatorysystem.htm</a:t>
            </a:r>
            <a:endParaRPr lang="en-US" dirty="0" smtClean="0"/>
          </a:p>
          <a:p>
            <a:r>
              <a:rPr lang="en-US" dirty="0" smtClean="0">
                <a:hlinkClick r:id="rId7"/>
              </a:rPr>
              <a:t>http://www.bettermedicine.com/article/atherosclerosis-1</a:t>
            </a:r>
            <a:endParaRPr lang="en-US" dirty="0" smtClean="0"/>
          </a:p>
          <a:p>
            <a:r>
              <a:rPr lang="en-US" dirty="0" smtClean="0">
                <a:hlinkClick r:id="rId8"/>
              </a:rPr>
              <a:t>http://circ.ahajournals.org/content/119/3/480.full</a:t>
            </a:r>
            <a:endParaRPr lang="en-US" dirty="0" smtClean="0"/>
          </a:p>
          <a:p>
            <a:r>
              <a:rPr lang="en-US" dirty="0" smtClean="0">
                <a:hlinkClick r:id="rId8"/>
              </a:rPr>
              <a:t>http://circ.ahajournals.org/content/119/3/480.full</a:t>
            </a:r>
            <a:endParaRPr lang="en-US" dirty="0" smtClean="0"/>
          </a:p>
          <a:p>
            <a:r>
              <a:rPr lang="en-US" dirty="0" smtClean="0"/>
              <a:t>Google pictures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1143000"/>
          </a:xfrm>
        </p:spPr>
        <p:txBody>
          <a:bodyPr/>
          <a:lstStyle/>
          <a:p>
            <a:r>
              <a:rPr lang="en-US" dirty="0" smtClean="0"/>
              <a:t>Respiratory System</a:t>
            </a:r>
            <a:endParaRPr lang="en-US" dirty="0"/>
          </a:p>
        </p:txBody>
      </p:sp>
      <p:sp>
        <p:nvSpPr>
          <p:cNvPr id="3" name="Content Placeholder 2"/>
          <p:cNvSpPr>
            <a:spLocks noGrp="1"/>
          </p:cNvSpPr>
          <p:nvPr>
            <p:ph idx="1"/>
          </p:nvPr>
        </p:nvSpPr>
        <p:spPr>
          <a:xfrm>
            <a:off x="1058839" y="1445209"/>
            <a:ext cx="6777317" cy="3508977"/>
          </a:xfrm>
        </p:spPr>
        <p:txBody>
          <a:bodyPr/>
          <a:lstStyle/>
          <a:p>
            <a:r>
              <a:rPr lang="en-US" dirty="0" smtClean="0"/>
              <a:t>Function: </a:t>
            </a:r>
            <a:r>
              <a:rPr lang="en-US" altLang="ko-KR" dirty="0"/>
              <a:t>to supply the blood with oxygen in order for the blood to deliver oxygen to all parts of the body.</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834640"/>
            <a:ext cx="4099638" cy="312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Myung Ha\Desktop\2012-03-02_09-28-09_6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562600" y="2386716"/>
            <a:ext cx="2209800" cy="39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101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24744" cy="1143000"/>
          </a:xfrm>
        </p:spPr>
        <p:txBody>
          <a:bodyPr/>
          <a:lstStyle/>
          <a:p>
            <a:r>
              <a:rPr lang="en-US" altLang="ko-KR" dirty="0" smtClean="0"/>
              <a:t>Alveoli</a:t>
            </a:r>
            <a:endParaRPr lang="ko-KR" altLang="en-US" dirty="0"/>
          </a:p>
        </p:txBody>
      </p:sp>
      <p:sp>
        <p:nvSpPr>
          <p:cNvPr id="3" name="Content Placeholder 2"/>
          <p:cNvSpPr>
            <a:spLocks noGrp="1"/>
          </p:cNvSpPr>
          <p:nvPr>
            <p:ph idx="1"/>
          </p:nvPr>
        </p:nvSpPr>
        <p:spPr>
          <a:xfrm>
            <a:off x="990600" y="1371600"/>
            <a:ext cx="6777317" cy="3508977"/>
          </a:xfrm>
        </p:spPr>
        <p:txBody>
          <a:bodyPr/>
          <a:lstStyle/>
          <a:p>
            <a:r>
              <a:rPr lang="en-US" altLang="ko-KR" dirty="0" smtClean="0"/>
              <a:t>Walls has dense network of capillaries for efficient gas exchange.</a:t>
            </a:r>
          </a:p>
          <a:p>
            <a:r>
              <a:rPr lang="en-US" altLang="ko-KR" dirty="0" smtClean="0"/>
              <a:t>Millions of alveoli provide a large surface area for large gas exchange.</a:t>
            </a:r>
          </a:p>
          <a:p>
            <a:r>
              <a:rPr lang="en-US" altLang="ko-KR" dirty="0" smtClean="0"/>
              <a:t>Moist walls to speed up diffusion.</a:t>
            </a:r>
          </a:p>
          <a:p>
            <a:r>
              <a:rPr lang="en-US" altLang="ko-KR" dirty="0" smtClean="0"/>
              <a:t>Thin walls to speed up diffusion.</a:t>
            </a:r>
          </a:p>
          <a:p>
            <a:r>
              <a:rPr lang="en-US" altLang="ko-KR" dirty="0" smtClean="0"/>
              <a:t>Elastic walls to increase ventilation.</a:t>
            </a:r>
            <a:endParaRPr lang="ko-KR"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343400"/>
            <a:ext cx="3357136" cy="2083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265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24744" cy="1143000"/>
          </a:xfrm>
        </p:spPr>
        <p:txBody>
          <a:bodyPr>
            <a:normAutofit fontScale="90000"/>
          </a:bodyPr>
          <a:lstStyle/>
          <a:p>
            <a:r>
              <a:rPr lang="en-US" altLang="ko-KR" dirty="0" smtClean="0"/>
              <a:t>Transportation of CO2 and O2</a:t>
            </a:r>
            <a:endParaRPr lang="ko-KR" altLang="en-US" dirty="0"/>
          </a:p>
        </p:txBody>
      </p:sp>
      <p:sp>
        <p:nvSpPr>
          <p:cNvPr id="3" name="Content Placeholder 2"/>
          <p:cNvSpPr>
            <a:spLocks noGrp="1"/>
          </p:cNvSpPr>
          <p:nvPr>
            <p:ph idx="1"/>
          </p:nvPr>
        </p:nvSpPr>
        <p:spPr>
          <a:xfrm>
            <a:off x="1143000" y="1447801"/>
            <a:ext cx="6701117" cy="2895600"/>
          </a:xfrm>
        </p:spPr>
        <p:txBody>
          <a:bodyPr>
            <a:normAutofit lnSpcReduction="10000"/>
          </a:bodyPr>
          <a:lstStyle/>
          <a:p>
            <a:r>
              <a:rPr lang="en-US" altLang="ko-KR" dirty="0" smtClean="0"/>
              <a:t>Oxygen is carried in blood: 98.5% bound to hemoglobin, 1.5% in plasma. Goes from Lungs to the body.</a:t>
            </a:r>
          </a:p>
          <a:p>
            <a:r>
              <a:rPr lang="en-US" altLang="ko-KR" dirty="0" smtClean="0"/>
              <a:t>Carbon dioxide is transported from the body to the lungs as: 60% bicarbonate(CO2+H20) in blood, 30% </a:t>
            </a:r>
            <a:r>
              <a:rPr lang="en-US" altLang="ko-KR" dirty="0" err="1" smtClean="0"/>
              <a:t>carbaminohemoglobin</a:t>
            </a:r>
            <a:r>
              <a:rPr lang="en-US" altLang="ko-KR" dirty="0" smtClean="0"/>
              <a:t> (CO2+hemoglobin), 10% in plasma. </a:t>
            </a:r>
            <a:endParaRPr lang="en-US" altLang="ko-KR" dirty="0"/>
          </a:p>
          <a:p>
            <a:endParaRPr lang="en-US" altLang="ko-KR" dirty="0" smtClean="0"/>
          </a:p>
          <a:p>
            <a:endParaRPr lang="ko-KR"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4310" y="4187988"/>
            <a:ext cx="3111690" cy="233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467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024744" cy="1143000"/>
          </a:xfrm>
        </p:spPr>
        <p:txBody>
          <a:bodyPr/>
          <a:lstStyle/>
          <a:p>
            <a:r>
              <a:rPr lang="en-US" altLang="ko-KR" dirty="0"/>
              <a:t>Pathway of air</a:t>
            </a:r>
            <a:endParaRPr lang="ko-KR" altLang="en-US" dirty="0"/>
          </a:p>
        </p:txBody>
      </p:sp>
      <p:sp>
        <p:nvSpPr>
          <p:cNvPr id="3" name="Content Placeholder 2"/>
          <p:cNvSpPr>
            <a:spLocks noGrp="1"/>
          </p:cNvSpPr>
          <p:nvPr>
            <p:ph idx="1"/>
          </p:nvPr>
        </p:nvSpPr>
        <p:spPr>
          <a:xfrm>
            <a:off x="990600" y="1219200"/>
            <a:ext cx="6777317" cy="3508977"/>
          </a:xfrm>
        </p:spPr>
        <p:txBody>
          <a:bodyPr/>
          <a:lstStyle/>
          <a:p>
            <a:r>
              <a:rPr lang="en-US" altLang="ko-KR" dirty="0"/>
              <a:t>N</a:t>
            </a:r>
            <a:r>
              <a:rPr lang="en-US" altLang="ko-KR" dirty="0" smtClean="0"/>
              <a:t>asal </a:t>
            </a:r>
            <a:r>
              <a:rPr lang="en-US" altLang="ko-KR" dirty="0"/>
              <a:t>cavities (or oral cavity) </a:t>
            </a:r>
            <a:r>
              <a:rPr lang="en-US" altLang="ko-KR" dirty="0" smtClean="0"/>
              <a:t>-&gt; </a:t>
            </a:r>
            <a:r>
              <a:rPr lang="en-US" altLang="ko-KR" dirty="0"/>
              <a:t>pharynx </a:t>
            </a:r>
            <a:r>
              <a:rPr lang="en-US" altLang="ko-KR" dirty="0" smtClean="0"/>
              <a:t>-&gt; </a:t>
            </a:r>
            <a:r>
              <a:rPr lang="en-US" altLang="ko-KR" dirty="0"/>
              <a:t>trachea </a:t>
            </a:r>
            <a:r>
              <a:rPr lang="en-US" altLang="ko-KR" dirty="0" smtClean="0"/>
              <a:t>-&gt; </a:t>
            </a:r>
            <a:r>
              <a:rPr lang="en-US" altLang="ko-KR" dirty="0"/>
              <a:t>primary bronchi (right &amp; left) </a:t>
            </a:r>
            <a:r>
              <a:rPr lang="en-US" altLang="ko-KR" dirty="0" smtClean="0"/>
              <a:t>-&gt; </a:t>
            </a:r>
            <a:r>
              <a:rPr lang="en-US" altLang="ko-KR" dirty="0"/>
              <a:t>secondary bronchi </a:t>
            </a:r>
            <a:r>
              <a:rPr lang="en-US" altLang="ko-KR" dirty="0" smtClean="0"/>
              <a:t>-&gt; </a:t>
            </a:r>
            <a:r>
              <a:rPr lang="en-US" altLang="ko-KR" dirty="0"/>
              <a:t>tertiary bronchi </a:t>
            </a:r>
            <a:r>
              <a:rPr lang="en-US" altLang="ko-KR" dirty="0" smtClean="0"/>
              <a:t>-&gt; </a:t>
            </a:r>
            <a:r>
              <a:rPr lang="en-US" altLang="ko-KR" dirty="0"/>
              <a:t>bronchioles </a:t>
            </a:r>
            <a:r>
              <a:rPr lang="en-US" altLang="ko-KR" dirty="0" smtClean="0"/>
              <a:t>-&gt; </a:t>
            </a:r>
            <a:r>
              <a:rPr lang="en-US" altLang="ko-KR" dirty="0"/>
              <a:t>alveoli (site of gas exchange</a:t>
            </a:r>
            <a:r>
              <a:rPr lang="en-US" altLang="ko-KR" dirty="0" smtClean="0"/>
              <a:t>)-&gt; red blood cells (hemoglobin)</a:t>
            </a:r>
            <a:endParaRPr lang="ko-KR"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124200"/>
            <a:ext cx="27051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407391"/>
            <a:ext cx="36480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908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024744" cy="1143000"/>
          </a:xfrm>
        </p:spPr>
        <p:txBody>
          <a:bodyPr/>
          <a:lstStyle/>
          <a:p>
            <a:r>
              <a:rPr lang="en-US" altLang="ko-KR" dirty="0" smtClean="0"/>
              <a:t>Inhalation</a:t>
            </a:r>
            <a:endParaRPr lang="ko-KR" altLang="en-US" dirty="0"/>
          </a:p>
        </p:txBody>
      </p:sp>
      <p:sp>
        <p:nvSpPr>
          <p:cNvPr id="3" name="Content Placeholder 2"/>
          <p:cNvSpPr>
            <a:spLocks noGrp="1"/>
          </p:cNvSpPr>
          <p:nvPr>
            <p:ph idx="1"/>
          </p:nvPr>
        </p:nvSpPr>
        <p:spPr>
          <a:xfrm>
            <a:off x="990600" y="1143000"/>
            <a:ext cx="6777317" cy="3508977"/>
          </a:xfrm>
        </p:spPr>
        <p:txBody>
          <a:bodyPr>
            <a:normAutofit fontScale="92500" lnSpcReduction="20000"/>
          </a:bodyPr>
          <a:lstStyle/>
          <a:p>
            <a:r>
              <a:rPr lang="en-US" altLang="ko-KR" dirty="0" smtClean="0"/>
              <a:t>The process of taking the air into the lungs.</a:t>
            </a:r>
          </a:p>
          <a:p>
            <a:r>
              <a:rPr lang="en-US" altLang="ko-KR" dirty="0" smtClean="0"/>
              <a:t>Air pressure must be lower inside of the lungs compared to the atmosphere outside.</a:t>
            </a:r>
          </a:p>
          <a:p>
            <a:r>
              <a:rPr lang="en-US" altLang="ko-KR" dirty="0" smtClean="0"/>
              <a:t>Internal intercostal relax, and external intercostal contract to increase the volume of the thoracic cavity</a:t>
            </a:r>
          </a:p>
          <a:p>
            <a:r>
              <a:rPr lang="en-US" altLang="ko-KR" dirty="0" smtClean="0"/>
              <a:t>Diaphragm help by bulging downward, giving more space for the thoracic cavity.</a:t>
            </a:r>
          </a:p>
          <a:p>
            <a:r>
              <a:rPr lang="en-US" altLang="ko-KR" dirty="0" smtClean="0"/>
              <a:t>Air flows from high pressure to lower pressure.</a:t>
            </a:r>
          </a:p>
          <a:p>
            <a:r>
              <a:rPr lang="en-US" altLang="ko-KR" dirty="0" smtClean="0"/>
              <a:t>Increase in volume, decreases the pressure, thus air flow into the lungs.</a:t>
            </a:r>
          </a:p>
          <a:p>
            <a:endParaRPr lang="en-US" altLang="ko-KR" dirty="0" smtClean="0"/>
          </a:p>
          <a:p>
            <a:endParaRPr lang="ko-KR" altLang="en-US" dirty="0"/>
          </a:p>
        </p:txBody>
      </p:sp>
      <p:pic>
        <p:nvPicPr>
          <p:cNvPr id="6146" name="Picture 2" descr="http://t2.gstatic.com/images?q=tbn:ANd9GcSb3Z5Rll--4lE1-tyJHpgHf-MOyPntmcpVzZXWZa263jl2tmo7Y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2454" y="4506960"/>
            <a:ext cx="232410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925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024744" cy="1143000"/>
          </a:xfrm>
        </p:spPr>
        <p:txBody>
          <a:bodyPr/>
          <a:lstStyle/>
          <a:p>
            <a:r>
              <a:rPr lang="en-US" altLang="ko-KR" dirty="0" smtClean="0"/>
              <a:t>Exhalation</a:t>
            </a:r>
            <a:endParaRPr lang="ko-KR" altLang="en-US" dirty="0"/>
          </a:p>
        </p:txBody>
      </p:sp>
      <p:sp>
        <p:nvSpPr>
          <p:cNvPr id="3" name="Content Placeholder 2"/>
          <p:cNvSpPr>
            <a:spLocks noGrp="1"/>
          </p:cNvSpPr>
          <p:nvPr>
            <p:ph idx="1"/>
          </p:nvPr>
        </p:nvSpPr>
        <p:spPr>
          <a:xfrm>
            <a:off x="990600" y="1219200"/>
            <a:ext cx="6777317" cy="3508977"/>
          </a:xfrm>
        </p:spPr>
        <p:txBody>
          <a:bodyPr>
            <a:normAutofit lnSpcReduction="10000"/>
          </a:bodyPr>
          <a:lstStyle/>
          <a:p>
            <a:r>
              <a:rPr lang="en-US" altLang="ko-KR" dirty="0" smtClean="0"/>
              <a:t>The process of expelling the air out of the lungs.</a:t>
            </a:r>
          </a:p>
          <a:p>
            <a:r>
              <a:rPr lang="en-US" altLang="ko-KR" dirty="0" smtClean="0"/>
              <a:t>Lungs must have higher air pressure compared to the outside atmosphere.</a:t>
            </a:r>
          </a:p>
          <a:p>
            <a:r>
              <a:rPr lang="en-US" altLang="ko-KR" dirty="0" smtClean="0"/>
              <a:t>External intercostal relax and bring the rib cages inwards, and diaphragm bulge upward, decreasing the volume of the thoracic cavity.</a:t>
            </a:r>
          </a:p>
          <a:p>
            <a:r>
              <a:rPr lang="en-US" altLang="ko-KR" dirty="0" smtClean="0"/>
              <a:t>Diaphragm is necessary to breathe.</a:t>
            </a:r>
          </a:p>
          <a:p>
            <a:endParaRPr lang="en-US" altLang="ko-KR" dirty="0" smtClean="0"/>
          </a:p>
          <a:p>
            <a:endParaRPr lang="ko-KR" altLang="en-US" dirty="0"/>
          </a:p>
        </p:txBody>
      </p:sp>
      <p:pic>
        <p:nvPicPr>
          <p:cNvPr id="5122" name="Picture 2" descr="http://t2.gstatic.com/images?q=tbn:ANd9GcSb3Z5Rll--4lE1-tyJHpgHf-MOyPntmcpVzZXWZa263jl2tmo7Y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495800"/>
            <a:ext cx="232410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23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Sources</a:t>
            </a:r>
            <a:endParaRPr lang="ko-KR" altLang="en-US" dirty="0"/>
          </a:p>
        </p:txBody>
      </p:sp>
      <p:sp>
        <p:nvSpPr>
          <p:cNvPr id="3" name="Content Placeholder 2"/>
          <p:cNvSpPr>
            <a:spLocks noGrp="1"/>
          </p:cNvSpPr>
          <p:nvPr>
            <p:ph idx="1"/>
          </p:nvPr>
        </p:nvSpPr>
        <p:spPr/>
        <p:txBody>
          <a:bodyPr>
            <a:normAutofit lnSpcReduction="10000"/>
          </a:bodyPr>
          <a:lstStyle/>
          <a:p>
            <a:r>
              <a:rPr lang="en-US" altLang="ko-KR" dirty="0">
                <a:hlinkClick r:id="rId2"/>
              </a:rPr>
              <a:t>http://</a:t>
            </a:r>
            <a:r>
              <a:rPr lang="en-US" altLang="ko-KR" dirty="0" smtClean="0">
                <a:hlinkClick r:id="rId2"/>
              </a:rPr>
              <a:t>www.fi.edu/learn/heart/systems/respiration.html</a:t>
            </a:r>
            <a:endParaRPr lang="en-US" altLang="ko-KR" dirty="0" smtClean="0"/>
          </a:p>
          <a:p>
            <a:r>
              <a:rPr lang="en-US" altLang="ko-KR" dirty="0">
                <a:hlinkClick r:id="rId3"/>
              </a:rPr>
              <a:t>http://</a:t>
            </a:r>
            <a:r>
              <a:rPr lang="en-US" altLang="ko-KR" dirty="0" smtClean="0">
                <a:hlinkClick r:id="rId3"/>
              </a:rPr>
              <a:t>ibbiology.wetpaint.com/page/Describe+the+features+of+alveoli+that+adapt+them+to+gas+exchange</a:t>
            </a:r>
            <a:endParaRPr lang="en-US" altLang="ko-KR" dirty="0" smtClean="0"/>
          </a:p>
          <a:p>
            <a:r>
              <a:rPr lang="en-US" altLang="ko-KR" dirty="0">
                <a:hlinkClick r:id="rId4"/>
              </a:rPr>
              <a:t>http://</a:t>
            </a:r>
            <a:r>
              <a:rPr lang="en-US" altLang="ko-KR" dirty="0" smtClean="0">
                <a:hlinkClick r:id="rId4"/>
              </a:rPr>
              <a:t>people.eku.edu/ritchisong/301notes6.htm</a:t>
            </a:r>
            <a:endParaRPr lang="en-US" altLang="ko-KR" dirty="0" smtClean="0"/>
          </a:p>
          <a:p>
            <a:r>
              <a:rPr lang="en-US" altLang="ko-KR" dirty="0">
                <a:hlinkClick r:id="rId5"/>
              </a:rPr>
              <a:t>http://wiki.answers.com/Q/What_happens_during_inhalation_and_exhalation</a:t>
            </a:r>
            <a:endParaRPr lang="en-US" altLang="ko-KR" dirty="0" smtClean="0"/>
          </a:p>
          <a:p>
            <a:endParaRPr lang="en-US" altLang="ko-KR" dirty="0" smtClean="0"/>
          </a:p>
          <a:p>
            <a:endParaRPr lang="ko-KR" altLang="en-US" dirty="0"/>
          </a:p>
        </p:txBody>
      </p:sp>
    </p:spTree>
    <p:extLst>
      <p:ext uri="{BB962C8B-B14F-4D97-AF65-F5344CB8AC3E}">
        <p14:creationId xmlns:p14="http://schemas.microsoft.com/office/powerpoint/2010/main" val="1185469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lstStyle/>
          <a:p>
            <a:r>
              <a:rPr lang="en-US" altLang="ko-KR" dirty="0" smtClean="0"/>
              <a:t>Digestive Organs</a:t>
            </a:r>
            <a:endParaRPr lang="ko-KR" altLang="en-US" dirty="0"/>
          </a:p>
        </p:txBody>
      </p:sp>
      <p:sp>
        <p:nvSpPr>
          <p:cNvPr id="3" name="Content Placeholder 2"/>
          <p:cNvSpPr>
            <a:spLocks noGrp="1"/>
          </p:cNvSpPr>
          <p:nvPr>
            <p:ph idx="1"/>
          </p:nvPr>
        </p:nvSpPr>
        <p:spPr>
          <a:xfrm>
            <a:off x="1043608" y="1844824"/>
            <a:ext cx="6777317" cy="3508977"/>
          </a:xfrm>
        </p:spPr>
        <p:txBody>
          <a:bodyPr/>
          <a:lstStyle/>
          <a:p>
            <a:r>
              <a:rPr lang="en-US" altLang="ko-KR" dirty="0" smtClean="0"/>
              <a:t>Pharynx- the common passage way for both food and air. The upper portion is connected to esophagus, the lower portion is connected to the trachea.</a:t>
            </a:r>
            <a:endParaRPr lang="ko-KR"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356992"/>
            <a:ext cx="4164174" cy="301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6003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143000"/>
          </a:xfrm>
        </p:spPr>
        <p:txBody>
          <a:bodyPr/>
          <a:lstStyle/>
          <a:p>
            <a:r>
              <a:rPr lang="en-US" altLang="ko-KR" dirty="0" smtClean="0"/>
              <a:t>Excretory System</a:t>
            </a:r>
            <a:endParaRPr lang="ko-KR" altLang="en-US" dirty="0"/>
          </a:p>
        </p:txBody>
      </p:sp>
      <p:sp>
        <p:nvSpPr>
          <p:cNvPr id="3" name="Content Placeholder 2"/>
          <p:cNvSpPr>
            <a:spLocks noGrp="1"/>
          </p:cNvSpPr>
          <p:nvPr>
            <p:ph idx="1"/>
          </p:nvPr>
        </p:nvSpPr>
        <p:spPr>
          <a:xfrm>
            <a:off x="990600" y="1676400"/>
            <a:ext cx="6777317" cy="3508977"/>
          </a:xfrm>
        </p:spPr>
        <p:txBody>
          <a:bodyPr/>
          <a:lstStyle/>
          <a:p>
            <a:r>
              <a:rPr lang="en-US" altLang="ko-KR" dirty="0" smtClean="0"/>
              <a:t>Function: to get rid of waste, eliminate useless products, eradicate chemical build-ups, maintain chemical concentrations.</a:t>
            </a:r>
            <a:endParaRPr lang="ko-KR" altLang="en-US"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0947" y="3149553"/>
            <a:ext cx="4354548" cy="326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yung Ha\Desktop\2012-03-02_09-34-55_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69080" y="3190077"/>
            <a:ext cx="3433844" cy="335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7866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1143000"/>
          </a:xfrm>
        </p:spPr>
        <p:txBody>
          <a:bodyPr/>
          <a:lstStyle/>
          <a:p>
            <a:r>
              <a:rPr lang="en-US" altLang="ko-KR" dirty="0" smtClean="0"/>
              <a:t>Nitrogenous wastes</a:t>
            </a:r>
            <a:endParaRPr lang="ko-KR" altLang="en-US" dirty="0"/>
          </a:p>
        </p:txBody>
      </p:sp>
      <p:sp>
        <p:nvSpPr>
          <p:cNvPr id="3" name="Content Placeholder 2"/>
          <p:cNvSpPr>
            <a:spLocks noGrp="1"/>
          </p:cNvSpPr>
          <p:nvPr>
            <p:ph idx="1"/>
          </p:nvPr>
        </p:nvSpPr>
        <p:spPr>
          <a:xfrm>
            <a:off x="990600" y="1447800"/>
            <a:ext cx="6777317" cy="3508977"/>
          </a:xfrm>
        </p:spPr>
        <p:txBody>
          <a:bodyPr>
            <a:normAutofit lnSpcReduction="10000"/>
          </a:bodyPr>
          <a:lstStyle/>
          <a:p>
            <a:r>
              <a:rPr lang="en-US" altLang="ko-KR" dirty="0"/>
              <a:t>Nitrogenous wastes of animals are excreted in form of ammonia, urea, or uric acid</a:t>
            </a:r>
            <a:r>
              <a:rPr lang="en-US" altLang="ko-KR" dirty="0" smtClean="0"/>
              <a:t>.</a:t>
            </a:r>
          </a:p>
          <a:p>
            <a:r>
              <a:rPr lang="en-US" altLang="ko-KR" dirty="0" smtClean="0"/>
              <a:t>Cells use amino acids to construct proteins, energy, fat, and carbohydrates.</a:t>
            </a:r>
          </a:p>
          <a:p>
            <a:r>
              <a:rPr lang="en-US" altLang="ko-KR" dirty="0" smtClean="0"/>
              <a:t>When the amino acids are removed, the nitrogen containing compounds become toxic and are removed by the excretory system.</a:t>
            </a:r>
            <a:endParaRPr lang="ko-KR" altLang="en-US" dirty="0"/>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419600"/>
            <a:ext cx="2743200" cy="207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3373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256" y="304800"/>
            <a:ext cx="7024744" cy="1143000"/>
          </a:xfrm>
        </p:spPr>
        <p:txBody>
          <a:bodyPr/>
          <a:lstStyle/>
          <a:p>
            <a:r>
              <a:rPr lang="en-US" altLang="ko-KR" dirty="0" smtClean="0"/>
              <a:t>Ammonia</a:t>
            </a:r>
            <a:endParaRPr lang="ko-KR" altLang="en-US" dirty="0"/>
          </a:p>
        </p:txBody>
      </p:sp>
      <p:sp>
        <p:nvSpPr>
          <p:cNvPr id="3" name="Content Placeholder 2"/>
          <p:cNvSpPr>
            <a:spLocks noGrp="1"/>
          </p:cNvSpPr>
          <p:nvPr>
            <p:ph idx="1"/>
          </p:nvPr>
        </p:nvSpPr>
        <p:spPr>
          <a:xfrm>
            <a:off x="990600" y="1371600"/>
            <a:ext cx="6777317" cy="3508977"/>
          </a:xfrm>
        </p:spPr>
        <p:txBody>
          <a:bodyPr/>
          <a:lstStyle/>
          <a:p>
            <a:r>
              <a:rPr lang="en-US" altLang="ko-KR" dirty="0" smtClean="0"/>
              <a:t>Formed immediately after the amino acid is removed.</a:t>
            </a:r>
          </a:p>
          <a:p>
            <a:r>
              <a:rPr lang="en-US" altLang="ko-KR" dirty="0" smtClean="0"/>
              <a:t>Soluble in water and very toxic.</a:t>
            </a:r>
          </a:p>
          <a:p>
            <a:r>
              <a:rPr lang="en-US" altLang="ko-KR" dirty="0"/>
              <a:t>Aquatic animals such as bony fishes, aquatic invertebrates, and amphibians excrete </a:t>
            </a:r>
            <a:r>
              <a:rPr lang="en-US" altLang="ko-KR" dirty="0" smtClean="0"/>
              <a:t>ammonia since it is easily eliminated in water.</a:t>
            </a:r>
            <a:endParaRPr lang="ko-KR" alt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840413"/>
            <a:ext cx="3581400" cy="268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3464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24744" cy="1143000"/>
          </a:xfrm>
        </p:spPr>
        <p:txBody>
          <a:bodyPr/>
          <a:lstStyle/>
          <a:p>
            <a:r>
              <a:rPr lang="en-US" altLang="ko-KR" dirty="0" smtClean="0"/>
              <a:t>Urea</a:t>
            </a:r>
            <a:endParaRPr lang="ko-KR" altLang="en-US" dirty="0"/>
          </a:p>
        </p:txBody>
      </p:sp>
      <p:sp>
        <p:nvSpPr>
          <p:cNvPr id="3" name="Content Placeholder 2"/>
          <p:cNvSpPr>
            <a:spLocks noGrp="1"/>
          </p:cNvSpPr>
          <p:nvPr>
            <p:ph idx="1"/>
          </p:nvPr>
        </p:nvSpPr>
        <p:spPr>
          <a:xfrm>
            <a:off x="990600" y="1371600"/>
            <a:ext cx="6777317" cy="3508977"/>
          </a:xfrm>
        </p:spPr>
        <p:txBody>
          <a:bodyPr>
            <a:normAutofit lnSpcReduction="10000"/>
          </a:bodyPr>
          <a:lstStyle/>
          <a:p>
            <a:r>
              <a:rPr lang="en-US" altLang="ko-KR" dirty="0"/>
              <a:t>Terrestrial amphibians and mammals excrete nitrogenous wastes in the form of </a:t>
            </a:r>
            <a:r>
              <a:rPr lang="en-US" altLang="ko-KR" dirty="0" smtClean="0"/>
              <a:t>urea.</a:t>
            </a:r>
          </a:p>
          <a:p>
            <a:r>
              <a:rPr lang="en-US" altLang="ko-KR" dirty="0" smtClean="0"/>
              <a:t>It </a:t>
            </a:r>
            <a:r>
              <a:rPr lang="en-US" altLang="ko-KR" dirty="0"/>
              <a:t>is less toxic than ammonia and can be moderately concentrated to conserve water</a:t>
            </a:r>
            <a:r>
              <a:rPr lang="en-US" altLang="ko-KR" dirty="0" smtClean="0"/>
              <a:t>.</a:t>
            </a:r>
          </a:p>
          <a:p>
            <a:r>
              <a:rPr lang="en-US" altLang="ko-KR" dirty="0"/>
              <a:t>Urea is produced in the </a:t>
            </a:r>
            <a:r>
              <a:rPr lang="en-US" altLang="ko-KR" dirty="0" smtClean="0"/>
              <a:t>liver.</a:t>
            </a:r>
          </a:p>
          <a:p>
            <a:r>
              <a:rPr lang="en-US" altLang="ko-KR" dirty="0" smtClean="0"/>
              <a:t>Requires more energy to produce then ammonia.</a:t>
            </a:r>
            <a:endParaRPr lang="ko-KR" altLang="en-US" dirty="0"/>
          </a:p>
        </p:txBody>
      </p:sp>
      <p:sp>
        <p:nvSpPr>
          <p:cNvPr id="5" name="AutoShape 2" descr="data:image/jpeg;base64,/9j/4AAQSkZJRgABAQAAAQABAAD/2wCEAAkGBhISEBASERQSEhMQFxIUGBIXFhIWFBMSGRgWFBUWFRQYGyYeGRkjGRsZHy8iIyopLiwvFx4xNTEqNSYuLCoBCQoKBQUFDQUFDSkYEhgpKSkpKSkpKSkpKSkpKSkpKSkpKSkpKSkpKSkpKSkpKSkpKSkpKSkpKSkpKSkpKSkpKf/AABEIAMIBAwMBIgACEQEDEQH/xAAbAAEAAgMBAQAAAAAAAAAAAAAABAUCAwYHAf/EAE4QAAIBAgMEAw0DBwoEBwAAAAECAwARBBIhBRMxQQYiURQVMkJSU2FxgZGSk9EYI9IHMzRzobLTFyRVYnJ0sbTh8DZUs/EWQ2OCg6LE/8QAFAEBAAAAAAAAAAAAAAAAAAAAAP/EABQRAQAAAAAAAAAAAAAAAAAAAAD/2gAMAwEAAhEDEQA/APb3kCgliABxJNgPbWjvnD52P40+tatsC8Yv5zD/APWjrnNs9Kjh5McpiiywRFonI8PELC05ikHLMoupHHI442uHUd84fOx/Gn1p3zh87H8afWuUh6Z/zl4O5XkGcxRmNYAWkEmORrh5dFC4U9Y2uQxsLgVMTphAQtsPP98FaAbuL+dIWCZouv1R1lb7zIcrg9tgv++cPnY/jT6075w+dj+NPrXMv0+wiuI5InifMyuj9zBo7MY75d5eS7BrCLObLe2q32J0zhIQnCzrvgTCCuHvORLHDZLSHL1pE1fKLG97A0HRd84fOx/Gn1p3zh87H8afWqWHpTh2Sdt06nDqhkQrHmVmllgKaNYlXia5By2IIJvWeG6QRyw4qRISpwyucsgiBJAYgMFYlD1dVfKwuLgUFv3zh87H8afWnfOHzsfxp9a5bBdKckDYjFKDEoizFMFiYN1nvZjv2vKuay/dgkFgTobibN0piRJHbCz5YrKxCwG03VvDYSauMwF/BJBAY8wvO+cPnY/jT6075w+dj+NPrXLbQ6dwIZ4lhO/ijkbdscNcSrCZ92yrJmsFGrgZOQYnSt0nTSFELyYaYKA65gkJVp0QySQpZ7lgFcX8EmNgGOlw6PvnD52P40+tO+cPnY/jT61U4bpDE0qwNA8cxkMZiZYiyqIt/vSUYjd2stwT1jaqfEdLJI5sSWhEkGGecOEw8wZY4ojLn7oY7l2LAJkFj1xroaDru+cPnY/jT6075w+dj+NPrVG/SuFGYS4eaJIyEllZISkMhTeKj5HZiShQ3UMo3igm9wMMH0mD4qOB8M8ImWMpnWLPmZcRJdsjsAuWEi3hAkXFjegv++cPnY/jT6075w+dj+NPrVA/SqNo5nhw0km6WW7ZYQiyorOEe7g6gKbgEddbkG9t2wukUeIk3RgaOQRpI2YQ5esqMcoDl8t2sGIynK1ibUF9DiFcXRlYDS4IOvsrZXnG1ukU8PSbBYOJguHxMAeSMJH1mC4qxzFcw8BeBHCvR6BSlaJOswXkurcOPigj9vsFBvpSlApSlApSlApSlApSlApSlBB2wwEYJ0Akw+v/AM0daMbsbCzpMkqxuuJybwFjZ8lsh0OhFhYi3CrN0BBBAIPI6g+yvP8Aa35Ddm4ieWd+6A8zs7BZFVQWNzlGTQUHWRbCwizLMqqJFLsGzv4TNM7HLmsTeebiNN41rVCxXRDCFJFjywtIVOcHMUyvvQIwxO6XP1rR5ddQQda5X7Pey+3FfNX8FPs97L7cV81fwUHVbM6JYWJVBYyOrO5cyMucs2ch1RgHXNrZ82pJNySTMm2BhGREZEKxIyJ12BRS0cnVYNcMHjRgwNwVBBFcT9nvZfbivmr+Cn2e9l9uK+av4KDsG6KYEhRkWygCwkkGezmUGSz/AHjCRmcM9yGYte5JqRhNi4WMSqiqBMMrAuzfd9a0a5mOSMZmsi2UZmsBc1w/2e9l9uK+av4KfZ72X24r5q/goOyh6NYRQFOaRVIISWeeaMWBUfdyyMugJ5dh4gWDozgr3yKdEXWSQ+AFVWsW8PKqqX8IhQCSNK437Pey+3FfNX8FPs97L7cV81fwUHczbGwrSPIyqTICGBdsjXXdljFmyZynVz2zW0vbSo3/AIVwNySiklcpvJI3iqhaxf8AOFVCl/CIFiTXH/Z72X24r5q/gp9nvZfbivmr+Cg7eHZUYxcmLZw0jxpCvgjdxAlyoI1a7m+vCwtbW+59n4cxzRkKUxBcyLmPXLizXN7i47K4L7Pey+3FfNX8FPs97L7cV81fwUHcT7Dwjzb90RpNLkscrEKUDNHfIzBWKhiCQDa9qip0SwIGi2IyAMJpg6BM4QJJvMyKA7qApAs7DgSK5H7Pey+3FfNX8FPs97L7cV81fwUHYw9F8CpQrHGMilAuZsgXrjVM2UkB3AJFwHIFga24DYOEhkEkYAcLkBMkjWWyKbBmIDEIl2GrZRcmuJ+z3svtxXzV/BT7Pey+3FfNX8FBB6RMD0x2XYg/zc8P7OMr1uuE6Ofka2fgsVFioDiN5DmK5pFK9ZWQ3GUcmNd3QYTS5Rf2Aaak6AC/OvkEdhrxOp9Z48hpy9lYIcz38VLgajVuDH2cOPHNpoK30ClKUClKUClKUClKUClKUClKUClKUClKUClKUClKUClQhtiHKrZ9GlaAGzazK7RMvDy1YX4acam0ClKUClKUClKUClKUCtOIkOir4T8OFwPGbgeHq4kDnW1mABJ0A1J5AVqw4Ju5v1rWGuijhpyPEn12ubCg2IgAAHAADmdPWa53H4+V5sUq4iPCLg0R+siMHDKXMspci0FwV6pU3jk63k9JVTisDFLiG3sccm5jiePOiMY3LTXZSwJB6q8PJFBL2TjGlgglZDG0scbmM3uhZQxU35gm3sqXUbZkhaCFmNyyRkntJUEmpNApSlApWIkBtYjXUa8R2isqBSlKBSlKBSlKBSlKBSlKBSlKBQ0pQcnD0SUSqQ7b2PEvi2+8xG73cs88iqIi27DWNrgcQTzvXWVEjiO/ka3VMcKg6akNMSPcw99S6BSlKBSlKBSlKBSlYTS5QSf+54Ae+g1ynMwUcBYtqfWBp2+v33rfWuCMga8TqdSdfR6OVbKBVev6RP8AqoP3sRVhXI7fx4TFzCTFnAhMPG6MBF9+Q0uYkSKd4IzlGRLH7zW+ZbB0Wx/0eD9XH+6KmVqw0uZVNwTYX0K2NhcFTqvqOorbQK+GvtVXSvFvFgcVJGxR0icq4Ckq1tGAbQkemgoujXR7FQnZhmcusGGaNkKwruHKQgLmTVvBIvr4NdlXOdHtsTSYvEwzdVsPFhgyAdUyM+JBlQ8csiLGwFzbweIaujoFKUoFKUoFKUoFKUoFKUoFKVQ7ewE8mJwbQMI92MRmkKCRVDKgAK5l42435UF9WLyAWuQL6C54nsHbVF0e2VKsGWV3Rt7jCwUIm8z4mZw/NlDKQQAwtfjVth9mxIcyqM3lm7OfW7XY++g4yfG4qOSTrTPFiMfDGp65MGXEQAqLaiCSEMDyBU+c07iGdWBysGsSpsQbMOINuY7K2VFxGzY3bNYq/DeKSr+gFhxHoNx6KCVSqHpC08cEe7YySd0YUAkmPMhlQMsjIp0IvcheHKsujWInZ8d3QArLOgVVd5EVO58O3UZkQ2LFieqNSaC8pSlApSlArQOs39VNOerf4EDhz17CtZYiQgAL4TaDjp2sbcgPVfQXF6zjjCgAcvWT7SdSfTQZUriukGAxjDa+5ICSRAKhhleSU7jKRC6yqFN9PBbXt4VH734qN7qkzx4naGd16xMOTFZllAPCF4VsbaAqht12IDsJMYXJSGxINmkPgIeBA8pvQOFtSOB3RYNQBe7kHNmbU5u30eywHK1bY0AAAAAGgA0AHoFZUEWfBa54zkk5m11ccg68/XoR22uD9w+NucjjJINcpNwR2o3jD9o5gVJqHtbCGSGRUsJMrGNjcZJbHI1xqLHs5XoJlQpnMjGNTZVtnYew7sekjieQ9JuKHozhYwwEUGKgfdMs0km8W8908PPdcRLfOd6uYaHrHNXTwQBFCrwHtJ5kk8yTqTzJoMMWjZSY7BxY8usAb5CbaA6i/K96yw2IDorrwYX14jtBHIg6EciDW2oP5qX/ANOY+xJdAPUH/eHMvQTqUpQKUpQKUpQKUpQKUpQKr+7JmeVUSMrGwW7SMCTkR72EZt4VuPKrCuc2xBNJDjYoB155UiLXsI43jhWSQ2IPVTMRYg3ta3EBaLPiCAQkBB1B3r2I9H3Vfd7iPIh+a/8ACrjRsDHpHJChlQYWLGbgwybuKSVt3LhVCM5OVCzxBXJW0euhFbdobCx2fFLFJi93HHinw57o1acxYXchmZszLvRPYP1eN9CKDrd7iPIh+a/8KvjT4gcUgHrlf+FXK7T2XjkeVYjjJIQ0hiyTpvRKYYN0zPK1zCJBNdTcXK9Vl4Jti4/Ij553lfETCRDIphXD7x2jKRk2A6qEHwrMQdNAHV73Eebh+a/8Ko2z+kkcmJlwjNGuJhAYxKzMd0VjYPqo0u4FVvRSLGLPOcSsojkVCoZ1cLKHfeBWzkkFSliFRSF8BTe/LbF/4x2h/ck//LQepUpSgUJpWibrEJy4tx4chf0/4DhrQMOLkueei8dF5aHgTxOg5A8K30pQKhROe6ZRc2EcBtyBLT3Nu3Qe4VNqDF+lS/qoP38RQTqUpQKGlDQUqG0S20/nUn+Ykq6qlX80n96f/MSVdUCteIgDqVbg3sPoIPIjiDyrZSgi4CZiCr+HGcrHgG0uHA7CNfQbjlUquQ6Q45VxMonxE+GCRK2HERIMsnW3hRbETyghAIjmFiOr1r1attJgSDiMOpGhVo2zA9htNa9BdUrldr7VfKg7pTdNIomkhRlkihsbtmzvlUvkRmAGVXZrrbMJfRjE5nxAilefDLu93MzF+uQ29RJTrKg6hzXbV3W/VyqF/SlKBSlKBSlKBXKdKdu4nAK80WEkxommUBITIZVG6ALMgiaygpa9/GFdXSg8t/lfx39B7Q90v8Cn8r+O/oPaHul/gV6lSg8t/lfx39B7Q90v8Cn8r+O/oPaHul/gV6lSg8t/lfx39B7Q90v8CofQCXFYnpDi8dNgsTg0lwuQCVJAMyth1tnZFBJCk29Br16lApSlBjI9gSeXZcn3CsMPHYXPhNqfX2ceArEjM/8AVS3I6vx/YLcuJ46GtzNYE9lB9pXJYTb+K3eDxDNh5ExxUCAKyGPPG0gtNmbPlC2a68mIy2tV53ZP5GH+e/8ABoLGoMX6VL+qg/fxFfIsVMWAKQWJF7TMTbnYboXPtFV2xdq4iUYeZzhhBiwWSPrrMgKmSMZiSsr5R1lCpl61iwXUOgpSlAoaVA25tEwQNIoDNeNFDEhM8jrEhdgCQgZgSQDYA0ERfzSf3p/8xJV1VTs2KS7xYg4dyhSVTEHjN2Lm7wlmK9dWIbMc3W0Fje2oFKVD2g5OWJSQ0t7kaFIx4bA8jqFHpYHlQMG5kZpLnJ4KC5sQD1n9NzoPQoI8KplYogAAAAAAAA0AA4ADsrKgUpSgUpSgVpkZ7nKqkeliOzllPp9w7dN1KDQXk8lOfjt26eJ2f750zyeSnxt2/wBjs1/Z6a30oNGeTyU+Nu3+x2a/s9NM8nkp8bdv9js1/wB3rfSg0B5PJTl47duvidn++dA8nkpy8dvb4nq/0rfSg0B5NOqnLx29N/E9X+lA8mnVTl47em/ier/St9V+0ekGHgYLNKiEjNY+KmozvbwE0PWaw0OulBJDyeSnLx27NfE7aB5PJT427NfE7dP92rcDfhX2g0Z5PJT427P7Hbp+30V8ZpbGyoD25mNjbjbKL68rjSpFKDThrAZRpl0INr+s27ePtrdWqWM8V0YXt2H0HThe3DsrKKUMD2g2I0uD2Gx/3eghRdH8MrvIsEIeS+ZxGmZsxu1zbmdT2njW7vVD5qL4E+lSqUEePZ8SkFY41I5hVBHtAqJF0bw6SPIkYSR8/XUsCpc5nKC9kLNq2UDMdTerOlBCXFNGcs3g8BNawPYJOSt6eBPCxIWptfGUEEHUHl2iqDpDNNh4o+5SCzzQoqPquUklow3FQ1rXN8t9NBag6Cq7EEYhWjCq0TXWRnUMjqdGRVOjXFwSbr69QK/YO1RjhiSS27jmVAlsrAdzwO8Uo45lldwy9oynQWroFUAAAWA0AHACggYTYscKMuHG7ZiCXN3ZmGgzlyWYWFuPDQEVvw2LucjjJINcvJh5SHmv7RzA0qTVX0mxBjweJmW2eCGaVCQDldI2ZTY0FjLKFUsxACgkk8ABqTUbZ8R60rizy20PFEHgJ69ST6WaqXZG2pJsScLOEzxQkzIBoZRIoSRb/wDluhzAa8SDqpA6agUpSgUpSgUpSgUpSgUpSgUpSgUpSgVQYrB4hMRiHw/c8ndCxZhK7q0TKGRTZUbPGbeB1NQ/W63Vv6pNo/nZfVs//MyUFhsnZ4gw8EAJYQRxxhjxYIoS59JtUulKBSlKBWqSM3zL4Q9zDXQ6HTW+n+lbaUGEUoYXHqI0uDzBtzrOtUqG+ZeOlx5QF9P2m3Cs45AwuPSPURoQfSDpQZUpSgVVdINqRYdInmCZDNEudyqrESSBJmYWFvZx41a1GxuAWXd5r/dOkgsbdZb2v6NaCD0f2pBOcU2HERVZspljKMsz7mBy5ZdCRmCcSfu/YLeo2FwCxtMy3vO4ka5v1hHHFp2DLGv7ak0CoG3sUsWFxMjoJVjimdoza0iqjMUNwRYgW1B41PqPtHArNDLC98kyPG1jY5XUqbHkbGgqtnbfws+LK4cwTOIczTxvG5Ch7LGxW5tclgCe3Sr2o3e9d8Jtc4Qx8dMpYNw7bipNApSlApSlApSlApSlAqBtray4aEzPbKrRKSWChQ8iRlix0AGa59AqfUbaOz1mTI97Zo30NjeN1kX2ZlFBD2V0jhxMsyQPHKsKxHeo6OhL7zq3UmxGX/7CoOJ6ZokuLiaNg2GaMKbi0wZYC5Q8im+S4PlKRx0g9MEEcodTiRJiUK5kaZYkMXgPI0CGQkbxrJqr63HVuLKfolDNGd40jNJLDiDILI29SOKK4FuqrJGAy/12HZYLaXaUKkq0kakcQXUEesE1h34g89F8xPrUooOwU3Y7BQRe/EHnovmJ9aqIcc08zMuHcwNIsO+EiZs0EjnOYSLiPe5lvcsdDlA1q/svo/ZVVD0djWXOJZd3vGmGHzruVma5LgZc3hEtlLFcxuBe1gmd+YfKPwv9Kd+YfKPwv9Kl5x2ivoNBETa8RIAY3Nh4L8fdXOw/lEjbDJPumBME8zxFlDRmKOObKTwIZJFYN2MD6B11c6/QXDFUH3gyYVsFcMAWhKqgL6WLqAbNbxm9FgmbM6SwYieWKB45RFHG5kjkR1u7SLlOUmxGS/8A7qtqptt4dYkxOKBnzmFUIhAaTKjO43akeGS5Fzpw4WvWrodIzQyEs5BkOVHbEOYlyIMm9nVXk1u1zwzlQSFoL6tMqkHMtz2r2j0acfde+vK26lBijgi4II14do0P7ayrTICpzC5GuZe3TQgW46Wtpe/qrYjgi4IIPMaigyqo2hiCJJmaZ4YoIUlYqIiALzF2OZGOioOHZVvVNtLZ+/ONgvl3+GSLNa+XP3Sl7c7XvQbFiJkaMYqbOqq5XLh7hGLqp/M8yje6s4cIzKGGInse1IAfcYQRVFL0UmxM0cuMXDEK2HzQqZHRkhTFdbrqNTJODkIsAmrNemw+iMsE0TMMM4Sx3pDmaMCNozDFoAIybPqbAtJ1SSGAW5Yb/ufuuXfFN7u7YfNu82TN+Z4ZtK3HCsGC90T3YMR1ILaWvc7mw4jjx17KpMV0Pmed8TvykrTXCrlCLh8hw9g+73gkERZwM2TeEac6gv0FmZFFsJHlVgY4xKI5zmwzNvdOEoiZXFjYMAd5rQdPBCXMiripiYmCMMuH6rFEkAP3Pkup9tVvQ7pimMfGwASZ9nymB3YIBIwaRQVy+hOwceFSui2xGwy4jMsMYmm3qxQ5t3Gu6hjyi6rzQnQAa8BwHFfkf/T+kf8AfW/6mIoPUaUpQKUpQKUpQKUpQKUpQKUpQKh7Y/R5/wBXL+6amVD2z+jYj9XL+6aCm2jisPCMZ/Nom7kwy4nwUGe/dHU8Hq/meOvhcNNdb7b2eM43NykjxWGGY55ELLII+p1wuU3YXAuBe5tVhtTozFiDmcyrnQRSKjsqzQ3LbuUDit2bhY2dhexNYY3ohh5YwjBurJNMrdUsryu0klsykWJY6EaaW1ANBpg2hgHliiWNCZ1DRvuPupAU3oySFcrfd3bQ8jzBAoMbt2TD9I8HgYRGmHxWGMkihFBLoMUVIYcPBX3V0mH6HYaOdZ0DKyFWUA6ArEcPxIzEbs2sSRoCLG9+J2//AMYbL/ukv+GMoPU6UpQKUpQKUpQK0sCpLC5B4jU20tdRbXlpp28eO6lB8RwQCCCDqCNQR665zplhccInl2aQcSREgR91uyisxJOcXvZjz7KviCpuLlTxGpIJJ1HHTUaaAWrarAgEag637RQeRd0dLvN4T34f8VO6Ol3m8J78P+KvXqUHkPdHS7zeE9+H/FTujpd5vCe/D/ir16lB5D3R0u83hPfh/wAVXP5JOi+Owr7Slx6IkmMlSXqsjAsTKz6KTlF24V6LSgUpSgUpSgUpSgUpSgUpSgUpSgV8ZQQQRcHQg8CK+0oPOelX5FoMbiWn382HzBBuolQIMotcD08aqPs7Qf8AO4v3JXrtKDyL7O0H/O4v3JVt0T/ItDgcbDi1xM8rwiQBXCWIdGjNyNfGvXo9KBSlKBSlKBSlKBSlKBWgnJr4ntJUk+3q6+gKB2cN9fCKD7SsUSwsL8+JJ9POsqBSlKBSlKBSlKBSlKBSlKBSlKBSlKBSlKBSlKBSlKBSlKBSlKBSlKBSlKBSlKBSlKBSlKBSlKBSlKBSlKBSlKBSlKD/2Q=="/>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5720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009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24744" cy="1143000"/>
          </a:xfrm>
        </p:spPr>
        <p:txBody>
          <a:bodyPr/>
          <a:lstStyle/>
          <a:p>
            <a:r>
              <a:rPr lang="en-US" altLang="ko-KR" dirty="0" smtClean="0"/>
              <a:t>Uric Acid</a:t>
            </a:r>
            <a:endParaRPr lang="ko-KR" altLang="en-US" dirty="0"/>
          </a:p>
        </p:txBody>
      </p:sp>
      <p:sp>
        <p:nvSpPr>
          <p:cNvPr id="3" name="Content Placeholder 2"/>
          <p:cNvSpPr>
            <a:spLocks noGrp="1"/>
          </p:cNvSpPr>
          <p:nvPr>
            <p:ph idx="1"/>
          </p:nvPr>
        </p:nvSpPr>
        <p:spPr>
          <a:xfrm>
            <a:off x="1066800" y="1295400"/>
            <a:ext cx="6777317" cy="3508977"/>
          </a:xfrm>
        </p:spPr>
        <p:txBody>
          <a:bodyPr/>
          <a:lstStyle/>
          <a:p>
            <a:r>
              <a:rPr lang="en-US" altLang="ko-KR" dirty="0" smtClean="0"/>
              <a:t>Insects</a:t>
            </a:r>
            <a:r>
              <a:rPr lang="en-US" altLang="ko-KR" dirty="0"/>
              <a:t>, reptiles, birds, and some dogs (Dalmatians) excrete uric acid</a:t>
            </a:r>
            <a:r>
              <a:rPr lang="en-US" altLang="ko-KR" dirty="0" smtClean="0"/>
              <a:t>.</a:t>
            </a:r>
          </a:p>
          <a:p>
            <a:r>
              <a:rPr lang="en-US" altLang="ko-KR" dirty="0" smtClean="0"/>
              <a:t>It </a:t>
            </a:r>
            <a:r>
              <a:rPr lang="en-US" altLang="ko-KR" dirty="0"/>
              <a:t>is not very toxic and is not very soluble in water</a:t>
            </a:r>
            <a:r>
              <a:rPr lang="en-US" altLang="ko-KR" dirty="0" smtClean="0"/>
              <a:t>.</a:t>
            </a:r>
          </a:p>
          <a:p>
            <a:r>
              <a:rPr lang="en-US" altLang="ko-KR" dirty="0"/>
              <a:t>I</a:t>
            </a:r>
            <a:r>
              <a:rPr lang="en-US" altLang="ko-KR" dirty="0" smtClean="0"/>
              <a:t>t </a:t>
            </a:r>
            <a:r>
              <a:rPr lang="en-US" altLang="ko-KR" dirty="0"/>
              <a:t>can accumulate in eggs without damaging the embryos</a:t>
            </a:r>
            <a:r>
              <a:rPr lang="en-US" altLang="ko-KR" dirty="0" smtClean="0"/>
              <a:t>.</a:t>
            </a:r>
          </a:p>
          <a:p>
            <a:r>
              <a:rPr lang="en-US" altLang="ko-KR" dirty="0"/>
              <a:t>The synthesis of uric acid requires more energy than urea synthesis.</a:t>
            </a:r>
            <a:endParaRPr lang="ko-KR" alt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9594" y="4524659"/>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749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024744" cy="1143000"/>
          </a:xfrm>
        </p:spPr>
        <p:txBody>
          <a:bodyPr/>
          <a:lstStyle/>
          <a:p>
            <a:r>
              <a:rPr lang="en-US" altLang="ko-KR" dirty="0" smtClean="0"/>
              <a:t>Nephron</a:t>
            </a:r>
            <a:endParaRPr lang="ko-KR" altLang="en-US" dirty="0"/>
          </a:p>
        </p:txBody>
      </p:sp>
      <p:sp>
        <p:nvSpPr>
          <p:cNvPr id="3" name="Content Placeholder 2"/>
          <p:cNvSpPr>
            <a:spLocks noGrp="1"/>
          </p:cNvSpPr>
          <p:nvPr>
            <p:ph idx="1"/>
          </p:nvPr>
        </p:nvSpPr>
        <p:spPr>
          <a:xfrm>
            <a:off x="914400" y="990600"/>
            <a:ext cx="7010400" cy="3429000"/>
          </a:xfrm>
        </p:spPr>
        <p:txBody>
          <a:bodyPr>
            <a:normAutofit fontScale="77500" lnSpcReduction="20000"/>
          </a:bodyPr>
          <a:lstStyle/>
          <a:p>
            <a:r>
              <a:rPr lang="en-US" altLang="ko-KR" dirty="0" smtClean="0"/>
              <a:t>Removes excess water and waste.</a:t>
            </a:r>
          </a:p>
          <a:p>
            <a:r>
              <a:rPr lang="en-US" altLang="ko-KR" dirty="0" smtClean="0"/>
              <a:t>Returns substances like sodium, potassium, or phosphorus whenever they run low.</a:t>
            </a:r>
          </a:p>
          <a:p>
            <a:r>
              <a:rPr lang="en-US" altLang="ko-KR" dirty="0" smtClean="0"/>
              <a:t>Two main parts: the glomerulus and the tubule.</a:t>
            </a:r>
          </a:p>
          <a:p>
            <a:r>
              <a:rPr lang="en-US" altLang="ko-KR" dirty="0" smtClean="0"/>
              <a:t>Glomerulus – filters the blood.</a:t>
            </a:r>
          </a:p>
          <a:p>
            <a:r>
              <a:rPr lang="en-US" altLang="ko-KR" dirty="0" smtClean="0"/>
              <a:t>Tubule- </a:t>
            </a:r>
            <a:r>
              <a:rPr lang="en-US" altLang="ko-KR" dirty="0"/>
              <a:t>a tiny tube where the wastes, extra fluid and other recyclable substances like sodium and potassium filtered out from the glomerulus pass through</a:t>
            </a:r>
            <a:r>
              <a:rPr lang="en-US" altLang="ko-KR" dirty="0" smtClean="0"/>
              <a:t>.</a:t>
            </a:r>
          </a:p>
          <a:p>
            <a:r>
              <a:rPr lang="en-US" altLang="ko-KR" dirty="0" smtClean="0"/>
              <a:t>There are many parts to the tubule and the blood flows through all parts to be filtered. (Bowman’s capsule, Proximal convoluted tubule, descending limb of </a:t>
            </a:r>
            <a:r>
              <a:rPr lang="en-US" altLang="ko-KR" dirty="0" err="1" smtClean="0"/>
              <a:t>Henle</a:t>
            </a:r>
            <a:r>
              <a:rPr lang="en-US" altLang="ko-KR" dirty="0" smtClean="0"/>
              <a:t>, Loop of </a:t>
            </a:r>
            <a:r>
              <a:rPr lang="en-US" altLang="ko-KR" dirty="0" err="1" smtClean="0"/>
              <a:t>Henle</a:t>
            </a:r>
            <a:r>
              <a:rPr lang="en-US" altLang="ko-KR" dirty="0" smtClean="0"/>
              <a:t>, ascending limb of </a:t>
            </a:r>
            <a:r>
              <a:rPr lang="en-US" altLang="ko-KR" dirty="0" err="1" smtClean="0"/>
              <a:t>Henle</a:t>
            </a:r>
            <a:r>
              <a:rPr lang="en-US" altLang="ko-KR" dirty="0" smtClean="0"/>
              <a:t>, Distal convoluted </a:t>
            </a:r>
            <a:r>
              <a:rPr lang="en-US" altLang="ko-KR" dirty="0" err="1" smtClean="0"/>
              <a:t>tuble</a:t>
            </a:r>
            <a:r>
              <a:rPr lang="en-US" altLang="ko-KR" dirty="0" smtClean="0"/>
              <a:t>, and the collecting duct.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267200"/>
            <a:ext cx="1724025" cy="217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Myung Ha\Desktop\2012-03-02_09-41-04_7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411625"/>
            <a:ext cx="3733800" cy="210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583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altLang="ko-KR" dirty="0" smtClean="0"/>
              <a:t>Filtration</a:t>
            </a:r>
            <a:endParaRPr lang="ko-KR" altLang="en-US" dirty="0"/>
          </a:p>
        </p:txBody>
      </p:sp>
      <p:sp>
        <p:nvSpPr>
          <p:cNvPr id="3" name="Content Placeholder 2"/>
          <p:cNvSpPr>
            <a:spLocks noGrp="1"/>
          </p:cNvSpPr>
          <p:nvPr>
            <p:ph idx="1"/>
          </p:nvPr>
        </p:nvSpPr>
        <p:spPr>
          <a:xfrm>
            <a:off x="990600" y="1371600"/>
            <a:ext cx="6777317" cy="3508977"/>
          </a:xfrm>
        </p:spPr>
        <p:txBody>
          <a:bodyPr/>
          <a:lstStyle/>
          <a:p>
            <a:r>
              <a:rPr lang="en-US" altLang="ko-KR" dirty="0"/>
              <a:t>Urine formation begins with the process of </a:t>
            </a:r>
            <a:r>
              <a:rPr lang="en-US" altLang="ko-KR" dirty="0" smtClean="0"/>
              <a:t>filtration.</a:t>
            </a:r>
          </a:p>
          <a:p>
            <a:r>
              <a:rPr lang="en-US" altLang="ko-KR" dirty="0"/>
              <a:t>As blood courses through the glomeruli, much of its fluid, containing both useful chemicals and dissolved waste materials, soaks out of the blood the blood through the </a:t>
            </a:r>
            <a:r>
              <a:rPr lang="en-US" altLang="ko-KR" dirty="0" smtClean="0"/>
              <a:t>membranes where it is filtered.</a:t>
            </a:r>
          </a:p>
          <a:p>
            <a:endParaRPr lang="en-US" altLang="ko-KR" dirty="0" smtClean="0"/>
          </a:p>
        </p:txBody>
      </p:sp>
      <p:pic>
        <p:nvPicPr>
          <p:cNvPr id="5122" name="Picture 2" descr="http://t2.gstatic.com/images?q=tbn:ANd9GcRM4z6Il-lmtnGp8dlJFuV_A9887KtsfCsA8JQXELLaL6mGjDrS1Q"/>
          <p:cNvPicPr>
            <a:picLocks noChangeAspect="1" noChangeArrowheads="1"/>
          </p:cNvPicPr>
          <p:nvPr/>
        </p:nvPicPr>
        <p:blipFill>
          <a:blip r:embed="rId2" cstate="print"/>
          <a:srcRect/>
          <a:stretch>
            <a:fillRect/>
          </a:stretch>
        </p:blipFill>
        <p:spPr bwMode="auto">
          <a:xfrm>
            <a:off x="3429000" y="4038600"/>
            <a:ext cx="2016384" cy="2409825"/>
          </a:xfrm>
          <a:prstGeom prst="rect">
            <a:avLst/>
          </a:prstGeom>
          <a:noFill/>
        </p:spPr>
      </p:pic>
    </p:spTree>
    <p:extLst>
      <p:ext uri="{BB962C8B-B14F-4D97-AF65-F5344CB8AC3E}">
        <p14:creationId xmlns:p14="http://schemas.microsoft.com/office/powerpoint/2010/main" val="36603306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024744" cy="1143000"/>
          </a:xfrm>
        </p:spPr>
        <p:txBody>
          <a:bodyPr/>
          <a:lstStyle/>
          <a:p>
            <a:r>
              <a:rPr lang="en-US" altLang="ko-KR" dirty="0" smtClean="0"/>
              <a:t>Reabsorption</a:t>
            </a:r>
            <a:endParaRPr lang="ko-KR" altLang="en-US" dirty="0"/>
          </a:p>
        </p:txBody>
      </p:sp>
      <p:sp>
        <p:nvSpPr>
          <p:cNvPr id="3" name="Content Placeholder 2"/>
          <p:cNvSpPr>
            <a:spLocks noGrp="1"/>
          </p:cNvSpPr>
          <p:nvPr>
            <p:ph idx="1"/>
          </p:nvPr>
        </p:nvSpPr>
        <p:spPr>
          <a:xfrm>
            <a:off x="1066800" y="1524000"/>
            <a:ext cx="6777317" cy="3508977"/>
          </a:xfrm>
        </p:spPr>
        <p:txBody>
          <a:bodyPr/>
          <a:lstStyle/>
          <a:p>
            <a:r>
              <a:rPr lang="en-US" altLang="ko-KR" dirty="0" smtClean="0"/>
              <a:t>the </a:t>
            </a:r>
            <a:r>
              <a:rPr lang="en-US" altLang="ko-KR" dirty="0"/>
              <a:t>movement of substances out of the renal tubules back into the blood capillaries located around the </a:t>
            </a:r>
            <a:r>
              <a:rPr lang="en-US" altLang="ko-KR" dirty="0" smtClean="0"/>
              <a:t>tubules.</a:t>
            </a:r>
          </a:p>
          <a:p>
            <a:r>
              <a:rPr lang="en-US" altLang="ko-KR" dirty="0" smtClean="0"/>
              <a:t>substances </a:t>
            </a:r>
            <a:r>
              <a:rPr lang="en-US" altLang="ko-KR" dirty="0"/>
              <a:t>reabsorbed are water, glucose and other nutrients, and sodium (Na+) and other ions</a:t>
            </a:r>
            <a:r>
              <a:rPr lang="en-US" altLang="ko-KR" dirty="0" smtClean="0"/>
              <a:t>.</a:t>
            </a:r>
          </a:p>
          <a:p>
            <a:endParaRPr lang="ko-KR" altLang="en-US" dirty="0"/>
          </a:p>
        </p:txBody>
      </p:sp>
      <p:pic>
        <p:nvPicPr>
          <p:cNvPr id="4108" name="Picture 12" descr="http://t2.gstatic.com/images?q=tbn:ANd9GcTpqhXCKpewqTTruAS_UBdu8eXBtEFxLkXeVrSJtZZ8A_7pB0Ll"/>
          <p:cNvPicPr>
            <a:picLocks noChangeAspect="1" noChangeArrowheads="1"/>
          </p:cNvPicPr>
          <p:nvPr/>
        </p:nvPicPr>
        <p:blipFill>
          <a:blip r:embed="rId2" cstate="print"/>
          <a:srcRect/>
          <a:stretch>
            <a:fillRect/>
          </a:stretch>
        </p:blipFill>
        <p:spPr bwMode="auto">
          <a:xfrm>
            <a:off x="2590800" y="3962400"/>
            <a:ext cx="3733800" cy="2422285"/>
          </a:xfrm>
          <a:prstGeom prst="rect">
            <a:avLst/>
          </a:prstGeom>
          <a:noFill/>
        </p:spPr>
      </p:pic>
    </p:spTree>
    <p:extLst>
      <p:ext uri="{BB962C8B-B14F-4D97-AF65-F5344CB8AC3E}">
        <p14:creationId xmlns:p14="http://schemas.microsoft.com/office/powerpoint/2010/main" val="2011111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24744" cy="1143000"/>
          </a:xfrm>
        </p:spPr>
        <p:txBody>
          <a:bodyPr/>
          <a:lstStyle/>
          <a:p>
            <a:r>
              <a:rPr lang="en-US" altLang="ko-KR" dirty="0" smtClean="0"/>
              <a:t>Secretion</a:t>
            </a:r>
            <a:endParaRPr lang="ko-KR" altLang="en-US" dirty="0"/>
          </a:p>
        </p:txBody>
      </p:sp>
      <p:sp>
        <p:nvSpPr>
          <p:cNvPr id="3" name="Content Placeholder 2"/>
          <p:cNvSpPr>
            <a:spLocks noGrp="1"/>
          </p:cNvSpPr>
          <p:nvPr>
            <p:ph idx="1"/>
          </p:nvPr>
        </p:nvSpPr>
        <p:spPr>
          <a:xfrm>
            <a:off x="1066800" y="1371600"/>
            <a:ext cx="6777317" cy="3508977"/>
          </a:xfrm>
        </p:spPr>
        <p:txBody>
          <a:bodyPr/>
          <a:lstStyle/>
          <a:p>
            <a:r>
              <a:rPr lang="en-US" altLang="ko-KR" dirty="0"/>
              <a:t>Secretion is the process by which substances move into the distal and collecting tubules from blood in the capillaries around these tubules .</a:t>
            </a:r>
            <a:endParaRPr lang="ko-KR" altLang="en-US" dirty="0"/>
          </a:p>
        </p:txBody>
      </p:sp>
      <p:pic>
        <p:nvPicPr>
          <p:cNvPr id="3074" name="Picture 2" descr="http://t2.gstatic.com/images?q=tbn:ANd9GcTpqhXCKpewqTTruAS_UBdu8eXBtEFxLkXeVrSJtZZ8A_7pB0Ll"/>
          <p:cNvPicPr>
            <a:picLocks noChangeAspect="1" noChangeArrowheads="1"/>
          </p:cNvPicPr>
          <p:nvPr/>
        </p:nvPicPr>
        <p:blipFill>
          <a:blip r:embed="rId2" cstate="print"/>
          <a:srcRect/>
          <a:stretch>
            <a:fillRect/>
          </a:stretch>
        </p:blipFill>
        <p:spPr bwMode="auto">
          <a:xfrm>
            <a:off x="2133600" y="3276600"/>
            <a:ext cx="4343400" cy="2817761"/>
          </a:xfrm>
          <a:prstGeom prst="rect">
            <a:avLst/>
          </a:prstGeom>
          <a:noFill/>
        </p:spPr>
      </p:pic>
    </p:spTree>
    <p:extLst>
      <p:ext uri="{BB962C8B-B14F-4D97-AF65-F5344CB8AC3E}">
        <p14:creationId xmlns:p14="http://schemas.microsoft.com/office/powerpoint/2010/main" val="3512618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altLang="ko-KR" dirty="0" smtClean="0"/>
              <a:t>Excretion</a:t>
            </a:r>
            <a:endParaRPr lang="ko-KR" altLang="en-US" dirty="0"/>
          </a:p>
        </p:txBody>
      </p:sp>
      <p:sp>
        <p:nvSpPr>
          <p:cNvPr id="3" name="Content Placeholder 2"/>
          <p:cNvSpPr>
            <a:spLocks noGrp="1"/>
          </p:cNvSpPr>
          <p:nvPr>
            <p:ph idx="1"/>
          </p:nvPr>
        </p:nvSpPr>
        <p:spPr>
          <a:xfrm>
            <a:off x="1066800" y="1600200"/>
            <a:ext cx="6777317" cy="3508977"/>
          </a:xfrm>
        </p:spPr>
        <p:txBody>
          <a:bodyPr/>
          <a:lstStyle/>
          <a:p>
            <a:r>
              <a:rPr lang="en-US" altLang="ko-KR" dirty="0" smtClean="0"/>
              <a:t>Process of excreting waste out of the body.</a:t>
            </a:r>
          </a:p>
          <a:p>
            <a:r>
              <a:rPr lang="en-US" altLang="ko-KR" dirty="0" smtClean="0"/>
              <a:t>Main excretory system in human body is the urinary system.</a:t>
            </a:r>
          </a:p>
          <a:p>
            <a:r>
              <a:rPr lang="en-US" altLang="ko-KR" dirty="0" smtClean="0"/>
              <a:t>Skin is also an organ that excretes water, salts, and other wastes (sweating).</a:t>
            </a:r>
            <a:endParaRPr lang="ko-KR" altLang="en-US" dirty="0"/>
          </a:p>
        </p:txBody>
      </p:sp>
      <p:pic>
        <p:nvPicPr>
          <p:cNvPr id="2050" name="Picture 2" descr="http://t2.gstatic.com/images?q=tbn:ANd9GcTpqhXCKpewqTTruAS_UBdu8eXBtEFxLkXeVrSJtZZ8A_7pB0Ll"/>
          <p:cNvPicPr>
            <a:picLocks noChangeAspect="1" noChangeArrowheads="1"/>
          </p:cNvPicPr>
          <p:nvPr/>
        </p:nvPicPr>
        <p:blipFill>
          <a:blip r:embed="rId2" cstate="print"/>
          <a:srcRect/>
          <a:stretch>
            <a:fillRect/>
          </a:stretch>
        </p:blipFill>
        <p:spPr bwMode="auto">
          <a:xfrm>
            <a:off x="2590800" y="4195097"/>
            <a:ext cx="3200400" cy="2076245"/>
          </a:xfrm>
          <a:prstGeom prst="rect">
            <a:avLst/>
          </a:prstGeom>
          <a:noFill/>
        </p:spPr>
      </p:pic>
    </p:spTree>
    <p:extLst>
      <p:ext uri="{BB962C8B-B14F-4D97-AF65-F5344CB8AC3E}">
        <p14:creationId xmlns:p14="http://schemas.microsoft.com/office/powerpoint/2010/main" val="306420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lstStyle/>
          <a:p>
            <a:r>
              <a:rPr lang="en-US" altLang="ko-KR" dirty="0" smtClean="0"/>
              <a:t>Digestive Organs</a:t>
            </a:r>
            <a:endParaRPr lang="ko-KR" altLang="en-US" dirty="0"/>
          </a:p>
        </p:txBody>
      </p:sp>
      <p:sp>
        <p:nvSpPr>
          <p:cNvPr id="3" name="Content Placeholder 2"/>
          <p:cNvSpPr>
            <a:spLocks noGrp="1"/>
          </p:cNvSpPr>
          <p:nvPr>
            <p:ph idx="1"/>
          </p:nvPr>
        </p:nvSpPr>
        <p:spPr>
          <a:xfrm>
            <a:off x="1043608" y="1772816"/>
            <a:ext cx="6777317" cy="3508977"/>
          </a:xfrm>
        </p:spPr>
        <p:txBody>
          <a:bodyPr/>
          <a:lstStyle/>
          <a:p>
            <a:r>
              <a:rPr lang="en-US" altLang="ko-KR" dirty="0" smtClean="0"/>
              <a:t>Esophagus- receives food from the mouth and delivers it to the stomach using peristalsis. </a:t>
            </a:r>
            <a:endParaRPr lang="ko-KR"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2852936"/>
            <a:ext cx="2160621" cy="346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0184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1143000"/>
          </a:xfrm>
        </p:spPr>
        <p:txBody>
          <a:bodyPr/>
          <a:lstStyle/>
          <a:p>
            <a:r>
              <a:rPr lang="en-US" dirty="0" smtClean="0"/>
              <a:t>Disorders</a:t>
            </a:r>
            <a:endParaRPr lang="en-US" dirty="0"/>
          </a:p>
        </p:txBody>
      </p:sp>
      <p:sp>
        <p:nvSpPr>
          <p:cNvPr id="3" name="Content Placeholder 2"/>
          <p:cNvSpPr>
            <a:spLocks noGrp="1"/>
          </p:cNvSpPr>
          <p:nvPr>
            <p:ph idx="1"/>
          </p:nvPr>
        </p:nvSpPr>
        <p:spPr>
          <a:xfrm>
            <a:off x="1066800" y="1447800"/>
            <a:ext cx="6777317" cy="3508977"/>
          </a:xfrm>
        </p:spPr>
        <p:txBody>
          <a:bodyPr>
            <a:normAutofit lnSpcReduction="10000"/>
          </a:bodyPr>
          <a:lstStyle/>
          <a:p>
            <a:r>
              <a:rPr lang="en-US" dirty="0" smtClean="0"/>
              <a:t>Kidney stones- stones made of minerals and acid salts inside the kidneys. </a:t>
            </a:r>
          </a:p>
          <a:p>
            <a:r>
              <a:rPr lang="en-US" dirty="0" smtClean="0"/>
              <a:t>Pain </a:t>
            </a:r>
            <a:r>
              <a:rPr lang="en-US" dirty="0"/>
              <a:t>of a kidney stone typically starts in your side or back, just below your ribs, and moves to your lower abdomen and groin. </a:t>
            </a:r>
            <a:endParaRPr lang="en-US" dirty="0" smtClean="0"/>
          </a:p>
          <a:p>
            <a:r>
              <a:rPr lang="en-US" dirty="0" smtClean="0"/>
              <a:t>3 million Americans get this every year.</a:t>
            </a:r>
          </a:p>
          <a:p>
            <a:r>
              <a:rPr lang="en-US" dirty="0" smtClean="0"/>
              <a:t>Drinking water and pain medicine helps. If necessary, doctors can surgically remove them.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369765"/>
            <a:ext cx="2514600" cy="2031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dirty="0" smtClean="0"/>
              <a:t>Disorders</a:t>
            </a:r>
            <a:endParaRPr lang="en-US" dirty="0"/>
          </a:p>
        </p:txBody>
      </p:sp>
      <p:sp>
        <p:nvSpPr>
          <p:cNvPr id="3" name="Content Placeholder 2"/>
          <p:cNvSpPr>
            <a:spLocks noGrp="1"/>
          </p:cNvSpPr>
          <p:nvPr>
            <p:ph idx="1"/>
          </p:nvPr>
        </p:nvSpPr>
        <p:spPr>
          <a:xfrm>
            <a:off x="990600" y="1447800"/>
            <a:ext cx="6777317" cy="3508977"/>
          </a:xfrm>
        </p:spPr>
        <p:txBody>
          <a:bodyPr>
            <a:normAutofit fontScale="85000" lnSpcReduction="20000"/>
          </a:bodyPr>
          <a:lstStyle/>
          <a:p>
            <a:r>
              <a:rPr lang="en-US" dirty="0" smtClean="0"/>
              <a:t>Nephritis- inflammation of the nephrons.</a:t>
            </a:r>
          </a:p>
          <a:p>
            <a:r>
              <a:rPr lang="en-US" dirty="0" smtClean="0"/>
              <a:t>Can lead to kidney failure, increase or decrease the urine output, have blood in the urine, and cause Fever. </a:t>
            </a:r>
          </a:p>
          <a:p>
            <a:r>
              <a:rPr lang="en-US" dirty="0" smtClean="0"/>
              <a:t>40,000 Americans die from it every year.</a:t>
            </a:r>
          </a:p>
          <a:p>
            <a:r>
              <a:rPr lang="en-US" dirty="0"/>
              <a:t>Limiting salt and fluid in the diet can improve swelling and high blood pressure</a:t>
            </a:r>
            <a:r>
              <a:rPr lang="en-US" dirty="0" smtClean="0"/>
              <a:t>.</a:t>
            </a:r>
          </a:p>
          <a:p>
            <a:r>
              <a:rPr lang="en-US" dirty="0" smtClean="0"/>
              <a:t>Limiting protein consumption can help control the buildup of waste products.</a:t>
            </a:r>
          </a:p>
          <a:p>
            <a:r>
              <a:rPr lang="en-US" dirty="0" smtClean="0"/>
              <a:t>Dialysis</a:t>
            </a:r>
          </a:p>
          <a:p>
            <a:r>
              <a:rPr lang="en-US" dirty="0"/>
              <a:t>Corticosteroids or stronger anti-inflammatory </a:t>
            </a:r>
            <a:r>
              <a:rPr lang="en-US" dirty="0" smtClean="0"/>
              <a:t>medications.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260" y="4572000"/>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564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Sources</a:t>
            </a:r>
            <a:endParaRPr lang="ko-KR" altLang="en-US" dirty="0"/>
          </a:p>
        </p:txBody>
      </p:sp>
      <p:sp>
        <p:nvSpPr>
          <p:cNvPr id="3" name="Content Placeholder 2"/>
          <p:cNvSpPr>
            <a:spLocks noGrp="1"/>
          </p:cNvSpPr>
          <p:nvPr>
            <p:ph idx="1"/>
          </p:nvPr>
        </p:nvSpPr>
        <p:spPr/>
        <p:txBody>
          <a:bodyPr>
            <a:normAutofit fontScale="92500"/>
          </a:bodyPr>
          <a:lstStyle/>
          <a:p>
            <a:r>
              <a:rPr lang="en-US" altLang="ko-KR" dirty="0">
                <a:hlinkClick r:id="rId2"/>
              </a:rPr>
              <a:t>http://</a:t>
            </a:r>
            <a:r>
              <a:rPr lang="en-US" altLang="ko-KR" dirty="0" smtClean="0">
                <a:hlinkClick r:id="rId2"/>
              </a:rPr>
              <a:t>library.thinkquest.org/07aug/01618/excretory.html</a:t>
            </a:r>
            <a:endParaRPr lang="en-US" altLang="ko-KR" dirty="0" smtClean="0"/>
          </a:p>
          <a:p>
            <a:r>
              <a:rPr lang="en-US" altLang="ko-KR" dirty="0">
                <a:hlinkClick r:id="rId3"/>
              </a:rPr>
              <a:t>http://</a:t>
            </a:r>
            <a:r>
              <a:rPr lang="en-US" altLang="ko-KR" dirty="0" smtClean="0">
                <a:hlinkClick r:id="rId3"/>
              </a:rPr>
              <a:t>faculty.clintoncc.suny.edu/faculty/michael.gregory/files/bio%20102/bio%20102%20lectures/excretory%20system/excretor.htm</a:t>
            </a:r>
            <a:endParaRPr lang="en-US" altLang="ko-KR" dirty="0" smtClean="0"/>
          </a:p>
          <a:p>
            <a:r>
              <a:rPr lang="en-US" altLang="ko-KR" dirty="0">
                <a:hlinkClick r:id="rId4"/>
              </a:rPr>
              <a:t>http://</a:t>
            </a:r>
            <a:r>
              <a:rPr lang="en-US" altLang="ko-KR" dirty="0" smtClean="0">
                <a:hlinkClick r:id="rId4"/>
              </a:rPr>
              <a:t>www.mayoclinic.com/health/kidney-stones/DS00282</a:t>
            </a:r>
            <a:endParaRPr lang="en-US" altLang="ko-KR" dirty="0" smtClean="0"/>
          </a:p>
          <a:p>
            <a:r>
              <a:rPr lang="en-US" altLang="ko-KR" dirty="0">
                <a:hlinkClick r:id="rId5"/>
              </a:rPr>
              <a:t>http://</a:t>
            </a:r>
            <a:r>
              <a:rPr lang="en-US" altLang="ko-KR" dirty="0" smtClean="0">
                <a:hlinkClick r:id="rId5"/>
              </a:rPr>
              <a:t>www.nlm.nih.gov/medlineplus/ency/article/000464.htm</a:t>
            </a:r>
            <a:endParaRPr lang="en-US" altLang="ko-KR" dirty="0" smtClean="0"/>
          </a:p>
          <a:p>
            <a:endParaRPr lang="en-US" altLang="ko-KR" dirty="0" smtClean="0"/>
          </a:p>
          <a:p>
            <a:endParaRPr lang="en-US" altLang="ko-KR" dirty="0" smtClean="0"/>
          </a:p>
          <a:p>
            <a:endParaRPr lang="ko-KR" altLang="en-US" dirty="0"/>
          </a:p>
        </p:txBody>
      </p:sp>
    </p:spTree>
    <p:extLst>
      <p:ext uri="{BB962C8B-B14F-4D97-AF65-F5344CB8AC3E}">
        <p14:creationId xmlns:p14="http://schemas.microsoft.com/office/powerpoint/2010/main" val="2929771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109910" cy="722864"/>
          </a:xfrm>
        </p:spPr>
        <p:txBody>
          <a:bodyPr>
            <a:normAutofit/>
          </a:bodyPr>
          <a:lstStyle/>
          <a:p>
            <a:r>
              <a:rPr lang="en-US" altLang="ko-KR" dirty="0" smtClean="0"/>
              <a:t>Immune System</a:t>
            </a:r>
            <a:endParaRPr lang="ko-KR" altLang="en-US" dirty="0"/>
          </a:p>
        </p:txBody>
      </p:sp>
      <p:sp>
        <p:nvSpPr>
          <p:cNvPr id="3" name="Content Placeholder 2"/>
          <p:cNvSpPr>
            <a:spLocks noGrp="1"/>
          </p:cNvSpPr>
          <p:nvPr>
            <p:ph idx="1"/>
          </p:nvPr>
        </p:nvSpPr>
        <p:spPr>
          <a:xfrm>
            <a:off x="990600" y="1447800"/>
            <a:ext cx="6830209" cy="4384829"/>
          </a:xfrm>
        </p:spPr>
        <p:txBody>
          <a:bodyPr/>
          <a:lstStyle/>
          <a:p>
            <a:r>
              <a:rPr lang="en-US" altLang="ko-KR" dirty="0" smtClean="0"/>
              <a:t>Function: to protect the body and fight against harmful bacteria, viruses, and other parasites.</a:t>
            </a:r>
          </a:p>
          <a:p>
            <a:endParaRPr lang="ko-KR" altLang="en-US" dirty="0"/>
          </a:p>
        </p:txBody>
      </p:sp>
      <p:pic>
        <p:nvPicPr>
          <p:cNvPr id="1026" name="Picture 2" descr="Locations of Immune System's Org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3200"/>
            <a:ext cx="4648200" cy="354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90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24744" cy="1143000"/>
          </a:xfrm>
        </p:spPr>
        <p:txBody>
          <a:bodyPr/>
          <a:lstStyle/>
          <a:p>
            <a:r>
              <a:rPr lang="en-US" altLang="ko-KR" dirty="0" smtClean="0"/>
              <a:t>Major Organs</a:t>
            </a:r>
            <a:endParaRPr lang="ko-KR" altLang="en-US" dirty="0"/>
          </a:p>
        </p:txBody>
      </p:sp>
      <p:sp>
        <p:nvSpPr>
          <p:cNvPr id="3" name="Content Placeholder 2"/>
          <p:cNvSpPr>
            <a:spLocks noGrp="1"/>
          </p:cNvSpPr>
          <p:nvPr>
            <p:ph idx="1"/>
          </p:nvPr>
        </p:nvSpPr>
        <p:spPr>
          <a:xfrm>
            <a:off x="990600" y="1524000"/>
            <a:ext cx="6777317" cy="4000948"/>
          </a:xfrm>
        </p:spPr>
        <p:txBody>
          <a:bodyPr>
            <a:normAutofit fontScale="92500" lnSpcReduction="10000"/>
          </a:bodyPr>
          <a:lstStyle/>
          <a:p>
            <a:r>
              <a:rPr lang="en-US" altLang="ko-KR" dirty="0" smtClean="0"/>
              <a:t>Skin- boundary between germs and the body. It acts as a protective barrier.</a:t>
            </a:r>
          </a:p>
          <a:p>
            <a:r>
              <a:rPr lang="en-US" altLang="ko-KR" dirty="0" smtClean="0"/>
              <a:t>Bone marrow- all cells involved in immune system derived from the bone marrow.</a:t>
            </a:r>
          </a:p>
          <a:p>
            <a:r>
              <a:rPr lang="en-US" altLang="ko-KR" dirty="0" smtClean="0"/>
              <a:t>Thymus- responsible for maturing thymocytes to T-cells. T-cells detect foreign cells that are harmful.</a:t>
            </a:r>
          </a:p>
          <a:p>
            <a:r>
              <a:rPr lang="en-US" altLang="ko-KR" dirty="0" smtClean="0"/>
              <a:t>Spleen- filters blood, houses T-cells, and other specialized cells.</a:t>
            </a:r>
          </a:p>
          <a:p>
            <a:r>
              <a:rPr lang="en-US" altLang="ko-KR" dirty="0" smtClean="0"/>
              <a:t>Lymph node- filters lymph, houses specialized cells.</a:t>
            </a:r>
          </a:p>
          <a:p>
            <a:endParaRPr lang="ko-KR" altLang="en-US" dirty="0"/>
          </a:p>
        </p:txBody>
      </p:sp>
      <p:pic>
        <p:nvPicPr>
          <p:cNvPr id="2050" name="Picture 2" descr="Skin Layers/P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953000"/>
            <a:ext cx="1828800" cy="14664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042" y="4953000"/>
            <a:ext cx="2024954" cy="157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270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altLang="ko-KR" dirty="0" smtClean="0"/>
              <a:t>Recognition of pathogens</a:t>
            </a:r>
            <a:endParaRPr lang="ko-KR" altLang="en-US" dirty="0"/>
          </a:p>
        </p:txBody>
      </p:sp>
      <p:sp>
        <p:nvSpPr>
          <p:cNvPr id="3" name="Content Placeholder 2"/>
          <p:cNvSpPr>
            <a:spLocks noGrp="1"/>
          </p:cNvSpPr>
          <p:nvPr>
            <p:ph idx="1"/>
          </p:nvPr>
        </p:nvSpPr>
        <p:spPr>
          <a:xfrm>
            <a:off x="713591" y="1524000"/>
            <a:ext cx="6830209" cy="4876800"/>
          </a:xfrm>
        </p:spPr>
        <p:txBody>
          <a:bodyPr>
            <a:normAutofit fontScale="92500"/>
          </a:bodyPr>
          <a:lstStyle/>
          <a:p>
            <a:r>
              <a:rPr lang="en-US" altLang="ko-KR" dirty="0" smtClean="0"/>
              <a:t>Innate immunity- provides immediate response to presence of pathogens. No immunological memory. </a:t>
            </a:r>
            <a:r>
              <a:rPr lang="en-US" altLang="ko-KR" dirty="0" err="1" smtClean="0"/>
              <a:t>Exp</a:t>
            </a:r>
            <a:r>
              <a:rPr lang="en-US" altLang="ko-KR" dirty="0" smtClean="0"/>
              <a:t>: inflammation, fever,  coughing, etc.</a:t>
            </a:r>
          </a:p>
          <a:p>
            <a:r>
              <a:rPr lang="en-US" altLang="ko-KR" dirty="0" smtClean="0"/>
              <a:t>Adaptive immunity- creates immunological memory after initial response to a pathogen.</a:t>
            </a:r>
          </a:p>
          <a:p>
            <a:r>
              <a:rPr lang="en-US" altLang="ko-KR" dirty="0" smtClean="0"/>
              <a:t>Vaccination- helps enhance adaptive immunity. Once the disease is recognized, the body fights it off next time.</a:t>
            </a:r>
          </a:p>
          <a:p>
            <a:r>
              <a:rPr lang="en-US" altLang="ko-KR" dirty="0" smtClean="0"/>
              <a:t>Antigens- (non-self molecules)causes production of one or more antibodies.</a:t>
            </a:r>
          </a:p>
          <a:p>
            <a:r>
              <a:rPr lang="en-US" altLang="ko-KR" dirty="0" err="1" smtClean="0"/>
              <a:t>Anitbodies</a:t>
            </a:r>
            <a:r>
              <a:rPr lang="en-US" altLang="ko-KR" dirty="0" smtClean="0"/>
              <a:t>- </a:t>
            </a:r>
            <a:r>
              <a:rPr lang="en-US" altLang="ko-KR" dirty="0" err="1" smtClean="0"/>
              <a:t>immunoglobins</a:t>
            </a:r>
            <a:r>
              <a:rPr lang="en-US" altLang="ko-KR" dirty="0" smtClean="0"/>
              <a:t> used to recognize and neutralize antigens.</a:t>
            </a:r>
            <a:endParaRPr lang="ko-KR"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648200"/>
            <a:ext cx="1200434" cy="169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479328"/>
            <a:ext cx="1647825" cy="169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679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024744" cy="1143000"/>
          </a:xfrm>
        </p:spPr>
        <p:txBody>
          <a:bodyPr/>
          <a:lstStyle/>
          <a:p>
            <a:r>
              <a:rPr lang="en-US" altLang="ko-KR" dirty="0" smtClean="0"/>
              <a:t>Active vs. Passive</a:t>
            </a:r>
            <a:endParaRPr lang="ko-KR" altLang="en-US" dirty="0"/>
          </a:p>
        </p:txBody>
      </p:sp>
      <p:sp>
        <p:nvSpPr>
          <p:cNvPr id="3" name="Content Placeholder 2"/>
          <p:cNvSpPr>
            <a:spLocks noGrp="1"/>
          </p:cNvSpPr>
          <p:nvPr>
            <p:ph idx="1"/>
          </p:nvPr>
        </p:nvSpPr>
        <p:spPr>
          <a:xfrm>
            <a:off x="914400" y="1219201"/>
            <a:ext cx="6830209" cy="4114800"/>
          </a:xfrm>
        </p:spPr>
        <p:txBody>
          <a:bodyPr>
            <a:normAutofit fontScale="92500" lnSpcReduction="10000"/>
          </a:bodyPr>
          <a:lstStyle/>
          <a:p>
            <a:r>
              <a:rPr lang="en-US" altLang="ko-KR" dirty="0" smtClean="0"/>
              <a:t>Active- </a:t>
            </a:r>
            <a:r>
              <a:rPr lang="en-US" altLang="ko-KR" dirty="0"/>
              <a:t>occurs when the person is exposed to a live pathogen, develops the disease, and becomes </a:t>
            </a:r>
            <a:r>
              <a:rPr lang="en-US" altLang="ko-KR" dirty="0" smtClean="0"/>
              <a:t>immune.</a:t>
            </a:r>
          </a:p>
          <a:p>
            <a:r>
              <a:rPr lang="en-US" altLang="ko-KR" dirty="0" smtClean="0"/>
              <a:t>Examples- Vaccination, cold, and other common diseases.</a:t>
            </a:r>
          </a:p>
          <a:p>
            <a:r>
              <a:rPr lang="en-US" altLang="ko-KR" dirty="0" smtClean="0"/>
              <a:t>Passive- transfers </a:t>
            </a:r>
            <a:r>
              <a:rPr lang="en-US" altLang="ko-KR" dirty="0" err="1" smtClean="0"/>
              <a:t>humoral</a:t>
            </a:r>
            <a:r>
              <a:rPr lang="en-US" altLang="ko-KR" dirty="0" smtClean="0"/>
              <a:t> immunity in the from of antibodies from one to another.</a:t>
            </a:r>
          </a:p>
          <a:p>
            <a:r>
              <a:rPr lang="en-US" altLang="ko-KR" dirty="0" smtClean="0"/>
              <a:t>Examples- Pregnancy and injection of antibodies.</a:t>
            </a:r>
            <a:endParaRPr lang="en-US" altLang="ko-KR" dirty="0"/>
          </a:p>
          <a:p>
            <a:r>
              <a:rPr lang="en-US" altLang="ko-KR" dirty="0" smtClean="0"/>
              <a:t>Active immunity requires pathogens to invade while passive does not. They both can naturally and artificially occur.</a:t>
            </a:r>
            <a:endParaRPr lang="ko-KR"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819934"/>
            <a:ext cx="2211924" cy="1665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1448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46353" cy="800669"/>
          </a:xfrm>
        </p:spPr>
        <p:txBody>
          <a:bodyPr/>
          <a:lstStyle/>
          <a:p>
            <a:r>
              <a:rPr lang="en-US" altLang="ko-KR" dirty="0" err="1" smtClean="0"/>
              <a:t>Humoral</a:t>
            </a:r>
            <a:r>
              <a:rPr lang="en-US" altLang="ko-KR" dirty="0" smtClean="0"/>
              <a:t> vs. Cell </a:t>
            </a:r>
            <a:r>
              <a:rPr lang="en-US" altLang="ko-KR" dirty="0"/>
              <a:t>M</a:t>
            </a:r>
            <a:r>
              <a:rPr lang="en-US" altLang="ko-KR" dirty="0" smtClean="0"/>
              <a:t>ediated </a:t>
            </a:r>
            <a:endParaRPr lang="ko-KR" altLang="en-US" dirty="0"/>
          </a:p>
        </p:txBody>
      </p:sp>
      <p:sp>
        <p:nvSpPr>
          <p:cNvPr id="3" name="Content Placeholder 2"/>
          <p:cNvSpPr>
            <a:spLocks noGrp="1"/>
          </p:cNvSpPr>
          <p:nvPr>
            <p:ph idx="1"/>
          </p:nvPr>
        </p:nvSpPr>
        <p:spPr>
          <a:xfrm>
            <a:off x="1066800" y="1371600"/>
            <a:ext cx="6777317" cy="3508977"/>
          </a:xfrm>
        </p:spPr>
        <p:txBody>
          <a:bodyPr/>
          <a:lstStyle/>
          <a:p>
            <a:r>
              <a:rPr lang="en-US" altLang="ko-KR" dirty="0" smtClean="0"/>
              <a:t>Cell mediated- a response </a:t>
            </a:r>
            <a:r>
              <a:rPr lang="en-US" altLang="ko-KR" dirty="0"/>
              <a:t>that can allow cells of our immune system (T cells) to recognize which cells in our bodies are virally infected</a:t>
            </a:r>
            <a:r>
              <a:rPr lang="en-US" altLang="ko-KR" dirty="0" smtClean="0"/>
              <a:t>.</a:t>
            </a:r>
          </a:p>
          <a:p>
            <a:r>
              <a:rPr lang="en-US" altLang="ko-KR" dirty="0" err="1" smtClean="0"/>
              <a:t>Humoral</a:t>
            </a:r>
            <a:r>
              <a:rPr lang="en-US" altLang="ko-KR" dirty="0" smtClean="0"/>
              <a:t>- </a:t>
            </a:r>
            <a:r>
              <a:rPr lang="en-US" altLang="ko-KR" dirty="0"/>
              <a:t>a response by certain cells of the immune system (B cells) which have the ability to make </a:t>
            </a:r>
            <a:r>
              <a:rPr lang="en-US" altLang="ko-KR" dirty="0" smtClean="0"/>
              <a:t>antibodies</a:t>
            </a:r>
            <a:r>
              <a:rPr lang="en-US" altLang="ko-KR" dirty="0"/>
              <a:t>.</a:t>
            </a:r>
            <a:endParaRPr lang="ko-KR"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038947"/>
            <a:ext cx="3352800" cy="247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4778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24800" cy="914400"/>
          </a:xfrm>
        </p:spPr>
        <p:txBody>
          <a:bodyPr>
            <a:normAutofit fontScale="90000"/>
          </a:bodyPr>
          <a:lstStyle/>
          <a:p>
            <a:r>
              <a:rPr lang="en-US" altLang="ko-KR" dirty="0" smtClean="0"/>
              <a:t>B-lymphocytes and T-lymphocytes</a:t>
            </a:r>
            <a:endParaRPr lang="ko-KR" altLang="en-US" dirty="0"/>
          </a:p>
        </p:txBody>
      </p:sp>
      <p:sp>
        <p:nvSpPr>
          <p:cNvPr id="3" name="Content Placeholder 2"/>
          <p:cNvSpPr>
            <a:spLocks noGrp="1"/>
          </p:cNvSpPr>
          <p:nvPr>
            <p:ph idx="1"/>
          </p:nvPr>
        </p:nvSpPr>
        <p:spPr>
          <a:xfrm>
            <a:off x="685800" y="1295401"/>
            <a:ext cx="7924800" cy="3657600"/>
          </a:xfrm>
        </p:spPr>
        <p:txBody>
          <a:bodyPr/>
          <a:lstStyle/>
          <a:p>
            <a:r>
              <a:rPr lang="en-US" altLang="ko-KR" dirty="0" smtClean="0"/>
              <a:t>B- produced in the bone marrow, releases antibodies to neutralize infected cells. Contains different antibodies for different antigens.</a:t>
            </a:r>
          </a:p>
          <a:p>
            <a:r>
              <a:rPr lang="en-US" altLang="ko-KR" dirty="0" smtClean="0"/>
              <a:t>T- produced in the bone marrow, matured in thymus. Kills the infected cell (</a:t>
            </a:r>
            <a:r>
              <a:rPr lang="en-US" altLang="ko-KR" dirty="0" err="1" smtClean="0"/>
              <a:t>Cyto</a:t>
            </a:r>
            <a:r>
              <a:rPr lang="en-US" altLang="ko-KR" dirty="0" smtClean="0"/>
              <a:t> toxic).</a:t>
            </a:r>
          </a:p>
          <a:p>
            <a:r>
              <a:rPr lang="en-US" altLang="ko-KR" dirty="0" smtClean="0"/>
              <a:t>Some T- lymphocytes are helper cells.</a:t>
            </a:r>
          </a:p>
          <a:p>
            <a:r>
              <a:rPr lang="en-US" altLang="ko-KR" dirty="0" smtClean="0"/>
              <a:t>B lymphocytes are antibody-mediated, and T-lymphocytes are cell-mediated.</a:t>
            </a:r>
            <a:endParaRPr lang="ko-KR"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979" y="4572670"/>
            <a:ext cx="2387221" cy="195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219932"/>
            <a:ext cx="2576315" cy="233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5642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24744" cy="1143000"/>
          </a:xfrm>
        </p:spPr>
        <p:txBody>
          <a:bodyPr/>
          <a:lstStyle/>
          <a:p>
            <a:r>
              <a:rPr lang="en-US" altLang="ko-KR" dirty="0" smtClean="0"/>
              <a:t>Antibiotics</a:t>
            </a:r>
            <a:endParaRPr lang="ko-KR" altLang="en-US" dirty="0"/>
          </a:p>
        </p:txBody>
      </p:sp>
      <p:sp>
        <p:nvSpPr>
          <p:cNvPr id="3" name="Content Placeholder 2"/>
          <p:cNvSpPr>
            <a:spLocks noGrp="1"/>
          </p:cNvSpPr>
          <p:nvPr>
            <p:ph idx="1"/>
          </p:nvPr>
        </p:nvSpPr>
        <p:spPr>
          <a:xfrm>
            <a:off x="990600" y="1371600"/>
            <a:ext cx="6777317" cy="3508977"/>
          </a:xfrm>
        </p:spPr>
        <p:txBody>
          <a:bodyPr/>
          <a:lstStyle/>
          <a:p>
            <a:r>
              <a:rPr lang="en-US" altLang="ko-KR" dirty="0" smtClean="0"/>
              <a:t>Antibiotics are used to kill bacteria and its growth.</a:t>
            </a:r>
          </a:p>
          <a:p>
            <a:r>
              <a:rPr lang="en-US" altLang="ko-KR" dirty="0"/>
              <a:t> Antibiotics work by interrupting metabolic pathways in prokaryotic cells</a:t>
            </a:r>
            <a:r>
              <a:rPr lang="en-US" altLang="ko-KR" dirty="0" smtClean="0"/>
              <a:t>.</a:t>
            </a:r>
          </a:p>
          <a:p>
            <a:r>
              <a:rPr lang="en-US" altLang="ko-KR" dirty="0" smtClean="0"/>
              <a:t>Viruses cannot be killed because they lack in metabolic pathways. Viruses hack eukaryotic cells and use their metabolic pathways to reproduce.</a:t>
            </a:r>
            <a:endParaRPr lang="ko-KR"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114800"/>
            <a:ext cx="2886075" cy="23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1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644" y="548680"/>
            <a:ext cx="7024744" cy="1143000"/>
          </a:xfrm>
        </p:spPr>
        <p:txBody>
          <a:bodyPr/>
          <a:lstStyle/>
          <a:p>
            <a:r>
              <a:rPr lang="en-US" altLang="ko-KR" dirty="0" smtClean="0"/>
              <a:t>Digestive Organs</a:t>
            </a:r>
            <a:endParaRPr lang="ko-KR" altLang="en-US" dirty="0"/>
          </a:p>
        </p:txBody>
      </p:sp>
      <p:sp>
        <p:nvSpPr>
          <p:cNvPr id="3" name="Content Placeholder 2"/>
          <p:cNvSpPr>
            <a:spLocks noGrp="1"/>
          </p:cNvSpPr>
          <p:nvPr>
            <p:ph idx="1"/>
          </p:nvPr>
        </p:nvSpPr>
        <p:spPr>
          <a:xfrm>
            <a:off x="1043608" y="1628800"/>
            <a:ext cx="6777317" cy="3508977"/>
          </a:xfrm>
        </p:spPr>
        <p:txBody>
          <a:bodyPr/>
          <a:lstStyle/>
          <a:p>
            <a:r>
              <a:rPr lang="en-US" altLang="ko-KR" dirty="0" smtClean="0"/>
              <a:t>Stomach- a hallow organ that contains the food while it is being mixed with enzymes that continues to digest the food. It secretes strong acids and powerful enzymes to break down the food. When it’s done, it releases the food into the small intestine.</a:t>
            </a:r>
            <a:endParaRPr lang="ko-KR" alt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840266"/>
            <a:ext cx="2160240" cy="268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6265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1143000"/>
          </a:xfrm>
        </p:spPr>
        <p:txBody>
          <a:bodyPr/>
          <a:lstStyle/>
          <a:p>
            <a:r>
              <a:rPr lang="en-US" altLang="ko-KR" dirty="0" smtClean="0"/>
              <a:t>Disorders- Allergy</a:t>
            </a:r>
            <a:endParaRPr lang="ko-KR" altLang="en-US" dirty="0"/>
          </a:p>
        </p:txBody>
      </p:sp>
      <p:sp>
        <p:nvSpPr>
          <p:cNvPr id="3" name="Content Placeholder 2"/>
          <p:cNvSpPr>
            <a:spLocks noGrp="1"/>
          </p:cNvSpPr>
          <p:nvPr>
            <p:ph idx="1"/>
          </p:nvPr>
        </p:nvSpPr>
        <p:spPr>
          <a:xfrm>
            <a:off x="992841" y="1219200"/>
            <a:ext cx="6777317" cy="3508977"/>
          </a:xfrm>
        </p:spPr>
        <p:txBody>
          <a:bodyPr/>
          <a:lstStyle/>
          <a:p>
            <a:r>
              <a:rPr lang="en-US" altLang="ko-KR" dirty="0" smtClean="0"/>
              <a:t>Caused by the immune system reacting to normally harmless substance from the environment.</a:t>
            </a:r>
          </a:p>
          <a:p>
            <a:r>
              <a:rPr lang="en-US" altLang="ko-KR" dirty="0" smtClean="0"/>
              <a:t>The reaction results in inflammatory response.</a:t>
            </a:r>
          </a:p>
          <a:p>
            <a:r>
              <a:rPr lang="en-US" altLang="ko-KR" dirty="0" smtClean="0"/>
              <a:t>Allergy is very common.</a:t>
            </a:r>
          </a:p>
          <a:p>
            <a:r>
              <a:rPr lang="en-US" altLang="ko-KR" dirty="0" smtClean="0"/>
              <a:t>Can be treated by drugs, growth, etc.</a:t>
            </a:r>
            <a:endParaRPr lang="ko-KR"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233185"/>
            <a:ext cx="3124200" cy="227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6060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024744" cy="1143000"/>
          </a:xfrm>
        </p:spPr>
        <p:txBody>
          <a:bodyPr/>
          <a:lstStyle/>
          <a:p>
            <a:r>
              <a:rPr lang="en-US" altLang="ko-KR" dirty="0" smtClean="0"/>
              <a:t>Disorders- HIV/AIDS</a:t>
            </a:r>
            <a:endParaRPr lang="ko-KR" altLang="en-US" dirty="0"/>
          </a:p>
        </p:txBody>
      </p:sp>
      <p:sp>
        <p:nvSpPr>
          <p:cNvPr id="3" name="Content Placeholder 2"/>
          <p:cNvSpPr>
            <a:spLocks noGrp="1"/>
          </p:cNvSpPr>
          <p:nvPr>
            <p:ph idx="1"/>
          </p:nvPr>
        </p:nvSpPr>
        <p:spPr>
          <a:xfrm>
            <a:off x="609600" y="1143000"/>
            <a:ext cx="6777317" cy="4953000"/>
          </a:xfrm>
        </p:spPr>
        <p:txBody>
          <a:bodyPr>
            <a:normAutofit fontScale="92500" lnSpcReduction="20000"/>
          </a:bodyPr>
          <a:lstStyle/>
          <a:p>
            <a:r>
              <a:rPr lang="en-US" altLang="ko-KR" dirty="0"/>
              <a:t>AIDS is a chronic, potentially life-threatening condition caused by the human immunodeficiency virus (HIV</a:t>
            </a:r>
            <a:r>
              <a:rPr lang="en-US" altLang="ko-KR" dirty="0" smtClean="0"/>
              <a:t>).</a:t>
            </a:r>
          </a:p>
          <a:p>
            <a:r>
              <a:rPr lang="en-US" altLang="ko-KR" dirty="0" smtClean="0"/>
              <a:t>Symptoms: Soaking </a:t>
            </a:r>
            <a:r>
              <a:rPr lang="en-US" altLang="ko-KR" dirty="0"/>
              <a:t>night </a:t>
            </a:r>
            <a:r>
              <a:rPr lang="en-US" altLang="ko-KR" dirty="0" smtClean="0"/>
              <a:t>sweats, Shaking </a:t>
            </a:r>
            <a:r>
              <a:rPr lang="en-US" altLang="ko-KR" dirty="0"/>
              <a:t>chills or fever higher than 100 F (38 C</a:t>
            </a:r>
            <a:r>
              <a:rPr lang="en-US" altLang="ko-KR" dirty="0" smtClean="0"/>
              <a:t>), Cough </a:t>
            </a:r>
            <a:r>
              <a:rPr lang="en-US" altLang="ko-KR" dirty="0"/>
              <a:t>and shortness of </a:t>
            </a:r>
            <a:r>
              <a:rPr lang="en-US" altLang="ko-KR" dirty="0" smtClean="0"/>
              <a:t>breath, Chronic diarrhea, Persistent </a:t>
            </a:r>
            <a:r>
              <a:rPr lang="en-US" altLang="ko-KR" dirty="0"/>
              <a:t>white spots or unusual lesions on your tongue or in your </a:t>
            </a:r>
            <a:r>
              <a:rPr lang="en-US" altLang="ko-KR" dirty="0" smtClean="0"/>
              <a:t>mouth, Headaches, Persistent</a:t>
            </a:r>
            <a:r>
              <a:rPr lang="en-US" altLang="ko-KR" dirty="0"/>
              <a:t>, unexplained </a:t>
            </a:r>
            <a:r>
              <a:rPr lang="en-US" altLang="ko-KR" dirty="0" smtClean="0"/>
              <a:t>fatigue ,Blurred </a:t>
            </a:r>
            <a:r>
              <a:rPr lang="en-US" altLang="ko-KR" dirty="0"/>
              <a:t>and distorted </a:t>
            </a:r>
            <a:r>
              <a:rPr lang="en-US" altLang="ko-KR" dirty="0" smtClean="0"/>
              <a:t>vision, Weight loss, Skin </a:t>
            </a:r>
            <a:r>
              <a:rPr lang="en-US" altLang="ko-KR" dirty="0"/>
              <a:t>rashes or </a:t>
            </a:r>
            <a:r>
              <a:rPr lang="en-US" altLang="ko-KR" dirty="0" smtClean="0"/>
              <a:t>bumps.</a:t>
            </a:r>
          </a:p>
          <a:p>
            <a:r>
              <a:rPr lang="en-US" altLang="ko-KR" dirty="0" smtClean="0"/>
              <a:t>Fairly common disease. 33.4 million people have HIV, 60 million people have had AIDS since 2000. </a:t>
            </a:r>
          </a:p>
          <a:p>
            <a:r>
              <a:rPr lang="en-US" altLang="ko-KR" dirty="0" smtClean="0"/>
              <a:t>No cure.</a:t>
            </a:r>
            <a:r>
              <a:rPr lang="en-US" altLang="ko-KR" dirty="0"/>
              <a:t> </a:t>
            </a:r>
            <a:r>
              <a:rPr lang="en-US" altLang="ko-KR" dirty="0" smtClean="0"/>
              <a:t>There are drug therapies to slow down the progression.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048000"/>
            <a:ext cx="1588585" cy="325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0483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510"/>
            <a:ext cx="7024744" cy="1143000"/>
          </a:xfrm>
        </p:spPr>
        <p:txBody>
          <a:bodyPr>
            <a:normAutofit/>
          </a:bodyPr>
          <a:lstStyle/>
          <a:p>
            <a:r>
              <a:rPr lang="en-US" altLang="ko-KR" dirty="0" smtClean="0"/>
              <a:t>Sources</a:t>
            </a:r>
            <a:endParaRPr lang="ko-KR" altLang="en-US" dirty="0"/>
          </a:p>
        </p:txBody>
      </p:sp>
      <p:sp>
        <p:nvSpPr>
          <p:cNvPr id="3" name="Content Placeholder 2"/>
          <p:cNvSpPr>
            <a:spLocks noGrp="1"/>
          </p:cNvSpPr>
          <p:nvPr>
            <p:ph idx="1"/>
          </p:nvPr>
        </p:nvSpPr>
        <p:spPr>
          <a:xfrm>
            <a:off x="990600" y="1143000"/>
            <a:ext cx="7467600" cy="5257800"/>
          </a:xfrm>
        </p:spPr>
        <p:txBody>
          <a:bodyPr>
            <a:normAutofit fontScale="92500" lnSpcReduction="20000"/>
          </a:bodyPr>
          <a:lstStyle/>
          <a:p>
            <a:r>
              <a:rPr lang="en-US" altLang="ko-KR" dirty="0">
                <a:hlinkClick r:id="rId2"/>
              </a:rPr>
              <a:t>http://</a:t>
            </a:r>
            <a:r>
              <a:rPr lang="en-US" altLang="ko-KR" dirty="0" smtClean="0">
                <a:hlinkClick r:id="rId2"/>
              </a:rPr>
              <a:t>hepatitis.about.com/od/overview/ig/Organs-of-the-Immune-System/Immune-System.htm</a:t>
            </a:r>
            <a:endParaRPr lang="en-US" altLang="ko-KR" dirty="0"/>
          </a:p>
          <a:p>
            <a:r>
              <a:rPr lang="en-US" altLang="ko-KR" dirty="0" smtClean="0">
                <a:hlinkClick r:id="rId3"/>
              </a:rPr>
              <a:t>http</a:t>
            </a:r>
            <a:r>
              <a:rPr lang="en-US" altLang="ko-KR" dirty="0">
                <a:hlinkClick r:id="rId3"/>
              </a:rPr>
              <a:t>://</a:t>
            </a:r>
            <a:r>
              <a:rPr lang="en-US" altLang="ko-KR" dirty="0" smtClean="0">
                <a:hlinkClick r:id="rId3"/>
              </a:rPr>
              <a:t>en.wikipedia.org/wiki/Immune_system</a:t>
            </a:r>
            <a:endParaRPr lang="en-US" altLang="ko-KR" dirty="0" smtClean="0"/>
          </a:p>
          <a:p>
            <a:r>
              <a:rPr lang="en-US" altLang="ko-KR" dirty="0">
                <a:hlinkClick r:id="rId4"/>
              </a:rPr>
              <a:t>http://</a:t>
            </a:r>
            <a:r>
              <a:rPr lang="en-US" altLang="ko-KR" dirty="0" smtClean="0">
                <a:hlinkClick r:id="rId4"/>
              </a:rPr>
              <a:t>www.infoplease.com/ce6/sci/A0858765.html</a:t>
            </a:r>
            <a:endParaRPr lang="en-US" altLang="ko-KR" dirty="0" smtClean="0"/>
          </a:p>
          <a:p>
            <a:r>
              <a:rPr lang="en-US" altLang="ko-KR" dirty="0">
                <a:hlinkClick r:id="rId5"/>
              </a:rPr>
              <a:t>http://</a:t>
            </a:r>
            <a:r>
              <a:rPr lang="en-US" altLang="ko-KR" dirty="0" smtClean="0">
                <a:hlinkClick r:id="rId5"/>
              </a:rPr>
              <a:t>www.madsci.org/posts/archives/1999-10/939304480.Im.r.html</a:t>
            </a:r>
            <a:endParaRPr lang="en-US" altLang="ko-KR" dirty="0" smtClean="0"/>
          </a:p>
          <a:p>
            <a:r>
              <a:rPr lang="en-US" altLang="ko-KR" dirty="0">
                <a:hlinkClick r:id="rId6"/>
              </a:rPr>
              <a:t>http://</a:t>
            </a:r>
            <a:r>
              <a:rPr lang="en-US" altLang="ko-KR" dirty="0" smtClean="0">
                <a:hlinkClick r:id="rId6"/>
              </a:rPr>
              <a:t>users.rcn.com/jkimball.ma.ultranet/BiologyPages/B/B_and_Tcells.html</a:t>
            </a:r>
            <a:endParaRPr lang="en-US" altLang="ko-KR" dirty="0" smtClean="0"/>
          </a:p>
          <a:p>
            <a:r>
              <a:rPr lang="en-US" altLang="ko-KR" dirty="0">
                <a:hlinkClick r:id="rId7"/>
              </a:rPr>
              <a:t>http://www.differencebetween.com/difference-between-t-lymphocytes-and-b-lymphocytes</a:t>
            </a:r>
            <a:r>
              <a:rPr lang="en-US" altLang="ko-KR" dirty="0" smtClean="0">
                <a:hlinkClick r:id="rId7"/>
              </a:rPr>
              <a:t>/</a:t>
            </a:r>
            <a:endParaRPr lang="en-US" altLang="ko-KR" dirty="0" smtClean="0"/>
          </a:p>
          <a:p>
            <a:r>
              <a:rPr lang="en-US" altLang="ko-KR" dirty="0">
                <a:hlinkClick r:id="rId8"/>
              </a:rPr>
              <a:t>http://</a:t>
            </a:r>
            <a:r>
              <a:rPr lang="en-US" altLang="ko-KR" dirty="0" smtClean="0">
                <a:hlinkClick r:id="rId8"/>
              </a:rPr>
              <a:t>ibbiology.wetpaint.com/page/Explain+why+antibiotics+are+effective+against+bacteria+but+not+against+viruses</a:t>
            </a:r>
            <a:endParaRPr lang="en-US" altLang="ko-KR" dirty="0" smtClean="0"/>
          </a:p>
          <a:p>
            <a:r>
              <a:rPr lang="en-US" altLang="ko-KR" dirty="0">
                <a:hlinkClick r:id="rId9"/>
              </a:rPr>
              <a:t>http://</a:t>
            </a:r>
            <a:r>
              <a:rPr lang="en-US" altLang="ko-KR" dirty="0" smtClean="0">
                <a:hlinkClick r:id="rId9"/>
              </a:rPr>
              <a:t>en.wikipedia.org/wiki/Allergy</a:t>
            </a:r>
            <a:endParaRPr lang="en-US" altLang="ko-KR" dirty="0" smtClean="0"/>
          </a:p>
          <a:p>
            <a:r>
              <a:rPr lang="en-US" altLang="ko-KR" dirty="0">
                <a:hlinkClick r:id="rId10"/>
              </a:rPr>
              <a:t>http://www.mayoclinic.com/health/hiv-aids/DS00005</a:t>
            </a:r>
            <a:endParaRPr lang="en-US" altLang="ko-KR" dirty="0" smtClean="0"/>
          </a:p>
          <a:p>
            <a:endParaRPr lang="en-US" altLang="ko-KR" dirty="0" smtClean="0"/>
          </a:p>
          <a:p>
            <a:endParaRPr lang="en-US" altLang="ko-KR" dirty="0" smtClean="0"/>
          </a:p>
          <a:p>
            <a:pPr marL="68580" indent="0">
              <a:buNone/>
            </a:pPr>
            <a:endParaRPr lang="ko-KR" altLang="en-US" dirty="0"/>
          </a:p>
        </p:txBody>
      </p:sp>
    </p:spTree>
    <p:extLst>
      <p:ext uri="{BB962C8B-B14F-4D97-AF65-F5344CB8AC3E}">
        <p14:creationId xmlns:p14="http://schemas.microsoft.com/office/powerpoint/2010/main" val="42172337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1143000"/>
          </a:xfrm>
        </p:spPr>
        <p:txBody>
          <a:bodyPr/>
          <a:lstStyle/>
          <a:p>
            <a:r>
              <a:rPr lang="en-US" altLang="ko-KR" dirty="0" smtClean="0"/>
              <a:t>Endocrine System</a:t>
            </a:r>
            <a:endParaRPr lang="ko-KR" altLang="en-US" dirty="0"/>
          </a:p>
        </p:txBody>
      </p:sp>
      <p:sp>
        <p:nvSpPr>
          <p:cNvPr id="3" name="Content Placeholder 2"/>
          <p:cNvSpPr>
            <a:spLocks noGrp="1"/>
          </p:cNvSpPr>
          <p:nvPr>
            <p:ph idx="1"/>
          </p:nvPr>
        </p:nvSpPr>
        <p:spPr>
          <a:xfrm>
            <a:off x="990600" y="1371600"/>
            <a:ext cx="4495800" cy="4254356"/>
          </a:xfrm>
        </p:spPr>
        <p:txBody>
          <a:bodyPr>
            <a:normAutofit fontScale="92500" lnSpcReduction="20000"/>
          </a:bodyPr>
          <a:lstStyle/>
          <a:p>
            <a:r>
              <a:rPr lang="en-US" altLang="ko-KR" dirty="0" smtClean="0"/>
              <a:t>Function- to secrete hormones directly into the bloodstream.</a:t>
            </a:r>
          </a:p>
          <a:p>
            <a:r>
              <a:rPr lang="en-US" altLang="ko-KR" dirty="0" smtClean="0"/>
              <a:t>Homeostasis- maintain the body’s normal conditions (pH, temperature, hormones, heart rate, etc).</a:t>
            </a:r>
          </a:p>
          <a:p>
            <a:r>
              <a:rPr lang="en-US" altLang="ko-KR" dirty="0" smtClean="0"/>
              <a:t>Hormones are messengers which coordinate and control activities through out the body and homeostasis controls the amount of hormone used so it doesn’t get out of control.</a:t>
            </a:r>
          </a:p>
          <a:p>
            <a:endParaRPr lang="en-US" altLang="ko-KR" dirty="0" smtClean="0"/>
          </a:p>
          <a:p>
            <a:endParaRPr lang="en-US" altLang="ko-KR" dirty="0" smtClean="0"/>
          </a:p>
          <a:p>
            <a:endParaRPr lang="ko-KR" altLang="en-US" dirty="0"/>
          </a:p>
        </p:txBody>
      </p:sp>
      <p:sp>
        <p:nvSpPr>
          <p:cNvPr id="3074" name="AutoShape 2" descr="data:image/jpeg;base64,/9j/4AAQSkZJRgABAQAAAQABAAD/2wCEAAkGBhQSEBUUEhQWFRUVGBgaGBcWFxceFxgWFxoWHRgYHBQcGyYeGBwjHBYYHzAgIycrLC4tFh4xNjAqNiYrLSkBCQoKDgwOGQ8PGikkHCQxLCwsLCwsLCwsLC8sKSwsLywsLCksLCwsLCwsLCwsLCwsLCwpLCwsLCwsLCwsLCwsLP/AABEIAPAA0gMBIgACEQEDEQH/xAAbAAEAAgMBAQAAAAAAAAAAAAAABAUCAwYBB//EAEgQAAICAQIDBQMGCwcDAwUAAAECAxEAEiEEBTEGEyJBUWFxgSMyQlJTkRQVM2KCkpOhorHwY3JzsrPB0xbC0SQ0Q4Ojw9LU/8QAGQEBAAMBAQAAAAAAAAAAAAAAAAECAwQF/8QAIhEBAQACAgICAwEBAAAAAAAAAAECEQMxEiEyQRMiUXEj/9oADAMBAAIRAxEAPwD7jjGMBjGMBjGMBjI3MeXxzxmOZFkQ1asLBo2NveM+bch4Du+F5QeH0RPKsju+jVqb8Fk8TLY1HbzOB9SxnA8F224qV4SqKFKcCXGldJ/CwDIe8aUFdIbwqAxJQjexXnaTgO+5wqmHh5wOEUkcQ7Kq/LuNS1G9t5Vt78Dv8ZwsnbDiEkdj3bxiXjYljCEN/wCmieRDr1GyShU7V4h0reHwfOZ14mQmWNpJ15aneBKRBMeKJ8Gs2fIb/SS73sPo2M4iPtVxDhFEkEZVOLd5JFPdv+C8QIfr/Jqwtid6sfHLiudTMZWfumSPmHD8PGhjNgGTh7kLat3HeGqAqgd8DtcZ85XtzxSwq7d25lg7xAsZHdt+ExQDrJ4xpmDEEruh3AO19wnNJJOB4s8S5h7vvk75QodY1jB7wxo76XXUdrvwXQusDqLxnzjlPEDgTKFSON4hwbcQYiW4eThneRDxCr1ik063bVe0Y3brk5e1fEl+HJMccUxQ2E1lVnnZYFkUSB49UegLIFKmQtq0gUQ7nGfNYO1PGpwsQDiWRk42UuY1quHlVFRtUqhU8ZJa9gAPblo/aHi3nCK8catxK8PpMeorq4NeILa+8AYhrXpVYHbYyr7Lc0bieC4edwA8sSOwW61MATQPQXlpgMYxgMYxgMYxgMYxgUcHa2JmIIIAJ3tWOkBzqKKxdbEZoEWbHtrOXtbwwRnEmoKuqlVrYFUcBdvEdMiGh01C6zY3ZfhzqtD4vz32+caXxeAW7GhQ3zz/AKV4fRoEZAqtncEDTGmzarHhiQe4H1NhsHaKDu2kL0qkhiQ1BlDFhdUa0t0vcV1zUO1EBk0BrPgo0dJLsVoN0saTt7PYa2p2dgCuugkO6O1s5toypQ2TdAqNulCum2eRdmuHUKBGAEKlfE2xUsV896Lt19fdgeQdo4XkWNSTrFq2ltLfO2sjzCkgnYjoTkR+dcGndqoQlLEaKlad2jOiwAB4ZBt1CNVgZP4fkMKFSqm0rTbudNatIFsdgGIA6DMT2dg1BtG4FfOeq1M+4uj4mY/E4FeOP5cTHLUNoCI37seBY010rafCAh1AbbHbrmfFNy/iX+WSCV0Qt8rECyxiifnrYA1A1+cD55ITsnww00hGgELUkg0hgRsQ21A0PTyzZwnZuCMMESgyFGGpipU7G1JqyABfWgBgRF5zwgc2oUj5QMYyLaTWrEeGw50sCDuQfPIqcXy0RsiJDodVJUQ0jhVDrZ0aTQYEX0sdDlq/ZuAimUttVs7lttdHUWuxrbf2+wZ43ZrhyKMd7Vuz/VVeuq/moo+GBC4yfgBGgeOIrExWJe6GlXWtktdI3oWNr2vJCcz4Vonk0rpV0ZvkyfliV09F8UgbSLFkEDNk3Zjh2rUhNMzAF5KBYoxAGqgNSKdI2BHtOZr2dgAcBSNZQsdb3cZBSm1WtVtXu6YFanOOAMQLrGq93WlowQIpLJQ0pFEoxK/mE+V5u/HPCwII41AQsVCxxnReoB9wNJ3bc+ZBG5yT/wBL8Pp093Q8PR3vwa6ptVjZ3F39I5sPIISbKn55f570GJ1GhqoAt4tI2vesCo4nh+BHCyQxCOGLiAyMeHjVSe8UdFVPExWQDofnZIg4zgZXjIVGdCFiZoja0IyulivhHyiUdtz65O4bs9CkaJp1CNmZSSfnM5cnah849M8i7NwKylUI0EEDW9bBALXVRru0O/mt9cCp/DeXyFleGMBHZ/HAKMhZldgCu7kr729uSeK59wqENpDak/CEZUB1nQ4BDeTmNCASRY29mTZOzUDarT5xJPifqSTY323YkV0Jz3iOz0D6dSE6U0Aa3rTTKAfFuQHbc7731wNcXPOFjARXVFU6AoUhV0lR0qgtugvp4hvmUPaSFkV7YB3ZFtG1My3dIBqqgTuOm+Yt2X4cmyhPiLbu9Gyp0kaqKWikJ80adhmwdnodCJTFUfWAZJDbg6gWJa23AO99MDXw/arhn0VJRk0BQysDbrGyjcbGpo/cXUeeeDtZw23yvX8x/wA/r4fD+Tc7+Sk9MzTszw40Uh8HTxv9WNaPi3FRRij9QZhD2U4ZV0iPbpuzk9JB1LWdpX/W92Bb4zFFoAb7epJP3nc5lgMYxgMYxgMYxgMYxgMYxgMjcZzGOIDWwBPQblmPoqC2b4DNXNuPMagIAZJDpQHoDRJZh9VQCfbsOpGcmsgdm8blWIUupPfz6mCllbTtENVqsdA0ei/OrcveotJ9rviO1qq2nRpPpJJGjV1vu9Rfp6gHNcXbNC1aUJ9Fmi1e7S5Q3uNvaPUXVcHwWkFQqgXfdx6joc6LJ7uJkB8AsEG7a7vMJrBWNrC1WnRJZ1MrOwUItjayihfmmi1sMj3/AE9Ot4TnEbtospJV6HBVtutA7OB6qSPbk7OEPBlI1VEYqzDRGWJRr3BVtbdyVXUweNgBV10AvuzfOe8BRmLEXpY1qIU6XV62EiN4WrY2rDrtMv1Sz+L3GMZZUxjGAxjGAxjGAxjGAxjGAxjGAxjGAxjGAxjGAxjPCcDnO0gJeQC7HDNprqNbHUR7fAte0DIs3j092rFUAUKb/JMF0yK+nUCUGggbjX7BqnfhQmlMqj5MJoRvr2bZh+Z4VAPn4iNiCa08gZGYwuoBN6HWwvsVwdSr6ADby2Azn85Mrtr424xgeI7yRYwh8RbSLWlRRsixbojVW5BvxdNgMOLlWORECyENRkj2dTGTp1XHYSmFh30gaTuMgcespma0k0pSr3Uh8TyMFMZeVhoVjpslWsdKA8UTnkssJi1wsDKixs0YSmlB00EEgFMrBip2JjXyGazKXpSzSx4MqoBbw/To71QsKyhwbYAyPQIBCA/NyVwDBZyV6RycMNwA3juB9SgkgmwTq3OlT5Kcp54eLUKdEoA1AR93CaCvSD5N1WjQOplqg2zdMseVznuIailLSywkk9185JFYqF7zwqqxMoHot9SSYzvScZ277GQvw5/sJfvh/wCXH4c/2Ev3w/8ALmiibjIX4e/2Ev3w/wDLj8Pf7CX74f8AlwJuMo+aScS7QiENFbMX1aKpdNXQcG9xptSfUVlcnP8AiwpDQsWYErUUgK1HEaLbgm2bfbdarasDrcZyi894sPo7rUafxdzIoB711Q/OIYaAD1F3YObOL7TSpwzylFBSRo7IYg90ramCg3TSIVG+wIJ6EYHT4zk155xmsRiIm7t2ieluYAHwkBh3bHbY+AmzvU/kPMp5ZpO9UoojiKpoYaWPeahrb55rSdulgHfqF7jGMBjGMBjGMBjGMBjGMBmE8IdWVhasCCPUEUR92Z4wOc4JiHljL6+6cKNWnXp0IwLUBe7GjQsD3nJRzDmPDd3xCup2msOD01IhKsD1B0oQRdEb+W+ecPJjrJ1YXca+K4cSIUJIB8x1Ug2CPaCAR7RkDiuIaTgtTaO8Vo9dpaq6yoHBS/IXte4Oxog5Y98tkahY6ixYvpY6jYeeeLGoYkAam0lvU1spI/cD7PTGGfiZY+Sgk5ZPIw7xVMg270lSoBaRmACnW1HumS6IZB03u65BwILKy/koFMcV76mHheT4UUB87kPQjHGqW0xKaMp0X0KrRLsPQ6QQPQsPbl9DEEUKoAVQAAOgA2AHsrN+PeX7VlnrH1GeMYzdkYxjAYzRxHHRxlRI6oXNLqYDU3oL6n2ZvwGYNECKIBF3RAq7u/fe+e94L02Lq6vevWsywGM1pOpoBgbGoUfonofd7cySUEkAglTRo9DQNH0NEH4jAyxmLSAEAkAk0L8zRND12BPwOZYDGMYDGMYDGMYDGMYDGMYGji+DSVdLrYsHzsEdCCNwR6jfKnmfLhCneI8g0sth3Z1KllDXrJI8JJBBG4F3vk7jucpGdAuSSr7tK1V6sSaQe1iPZeVPE8I8+8zA0ysI1vu00sp9LkagRqbpsQF88uTLGT20wl+nMy81jk4xyvDNPRIHyQ8RgLLKQ8lDq6Chf5JbP1dfKOKkl4iRYEXhtYuxFukccjxsPGApfWurTo2Ei3WkBth4yFJZYuKi1gz8Qw1aWNeBw8Z1BlLCSMUCDa2BuTknk/N4zMATAsccbiJopLUwO8ZiBTYxvSmwfO6PUDK39daWnyXDcCFnguWXxMyWZD1KMQOlWdGXn4qH2k37Q5Q8bxfDyrpaVatWBDAMCpBBBG4II8t/9t/C9rEjpZ5VZdgJhX/3FHzT+eBpPU6OmW4s5rVOTG9rf8VD7Sb9o2PxSPtJv2hwvPeHIBE0ZB3BDCiPUHzx+O4PtU/WGdDE/FQ+0m/aNj8Uj7Sb9o2e/juD7VP1hj8dwfap+sMCPxXZ9ZGiLO7LGWJDM1tq00CQRagrek2DlTH2NkEbBp9TG/otp8RgL7a/Pun93en26rniueovdlVaUSMVDRmOgQpY3qcfRVjtfT3ZhD2n4doxJ3qqpAPi2IsMQCPWkb9U4FRB2IKksZbatyoZXYmIo516zRLHVfsHXrm2HsrLpRnmuQsjyHxVqCpr0+LbxiRl8h3pFZaS9o4Fu5B4bv1sMi1p6k6nC7A77dcP2ihCoS28ioyr9LTIQF2uvM+f0T6YFVw3ZSSNJvlNbPAsYamDMVUDxEsdiQRW2x63vkWDsZMyKWmEbEszBQx0lo4UADat6ERH6VeW9/8A9ScNdd8o+d1sVoBZrsbeEE+0bi8k8u5gs8etL06nXcUbR2Q7e9TgU/B9lDHxEcneArGXpSGsBjxJ0qdRAFTqDt/8S+wDosYwGMYwGMYwGMYwGMYwKvmXMmD91DWugzOwtUU2F8NjUzEGhYGxJPQNC/Ayd3klc+pkZR+rGVX9xxwbatcnnJI5/RUlE/hRfvOSM4+Tktvp04YTSJDyqNBSBlF3SySgWfM+PrkoLQr09cyzzMmiFxfKEkkEh1qwUraOVJUlSAxXqARsD6n1zPlvLkgQrHfidmYsSWZnNks3Vj5Wd6AyVnuT5XWkam9l5hKGPzW0+8E/7jMs9yqUGDgHQkxymMHqI1AUk+ehyyg+ukAnzOSl46dNzomX0A0P8CWKMfYdI9orM8ZpOTKKXCVZcFxqyoHS6N7EUQQaKkHcEEEEezN+UvLG0cS6+UqB6/PjIRz8VaIfo5dZ2Y5eU25spq6aeJ4NZNOoXpJI3PUqy/yc/flb/wBLQ6kNGkVlAs/S7re76gRAD+83qbuMZZCnfsrCWLePUSSCHNrciyUvoA62B7T5HMZOyyGWJtRCRIihBe5jvQS170CfK/b5ZdYwKSHsbwyoVCtTXds29oU639UkX18+u+WfA8CsSaFsi2YljZLOzOxJ9rMTkjGAxjGAxjGAxjGAxjGAzx2oEnoM9yFzpq4aYjyik/ynAqeUioIrG5jUn3lQT+8nJYzCIUo92YRzW7KfKiParDr6fOVh92edXa3D+v6/r/z5kaHmSNJ3amyFv2bGiPWwfKsk4Efj+M7pNWlm3VQFoElmVRuTQ3YZyzdo+IiKH5J1mph3rspDsveCFGEVV3bpRNi1k32y67R8QdKRps7srWRYVYmRia2uzpUD84nyOcWnLWAY0jgEIJDZIEdqJDFRUlUqMEWUAYgbtmuGONns8Mr7k9O54LmEksayRrCysAQRO/mAa2g6+o9c395P9nF+2k//AJ81cgVPwdDGNmsnxaiWHhZi/wBKyvXpVVW2WBzO62jVRO8n+zi/bP8A8GO8n+zi/bSf8Gb04hWYgEEiiR6Btwfd7RnqSglh9WrPlZF1frVH9IZAhCWcTwkRxWS6fln6FdRF9x/Zg/DLnvuJ+yh/bP8A8GQZT8pAf7UfvimFfyy+zr4fi5+TtS8yhnfuT4kIkbUIXJUp3bkaiUX6aoOnnXnlbBzbjVEURRTIyglijdFMYkJTXuflkqiB8nJ02GdZjNmblo+dcaAA0A1FSbEcmkHug1EBmIpzp9TRoXmHNuf8QsUAC6ZJ0cVoOvvLUAKus6aDFrN9B0us6zPKwOZj5vxpkYCEBFcgFo3BKa0Wr11eks2oWNunllh2b4iZ43acEMX2BQoANEdgKxJoNqF3vROW+MBjGMBjGMBjGMBjGMBkDnzVws3+G/7wRk/K3tB+QK/WeNfg0iA/us/DIvSZ20kb5C45W1xMnXUwIPRkKsSL8jaKQfUD1ybf9f18MrOLmYcVFR8ABD9PnS2sR9esbrX5w9M4JNuurERgEkAWepA3PvNWc9xjKpUPabhjqR/Fo0srleoFqQT1IU0wLDpY3HUQ4HUr4CpUbDTVCunTYV/4zqsicTymKRreNS31hs/xdaNey6y8ya4cvjNIvZxvknXySRwPQBqevgXIy1zXw3DLGoVFCqPIep3JvqST5nc2c2ZWs77qLHwiQgtGm5rYEm+gAsk6R09gA9mOVKe5QtRZhrY+Rdt2r2b0PYB6ZJklCAsTsosn0A3J+4ZD5JKW4eMldJogr9UqSpH8OPpVu4tqMR9JY/4m0/8Ad/LOgGc7zA0gPkskR/VljP8AtnRZ1cHxYcvZjGM3ZGMYwGMYwGMYwGMYwGMYwGMYwGVHOnuSFPzmkPujFD+ORD+ict8opW1cTKfqBIx767xvvDp+qMz5LrGr4TeTbkGKLvoOJkTezUVeZ4Y2K/8ArBx8Pbkji9WghNiaUEeWo0W+AJPwyV2bjC8MoApbk0j0XvH0/urMOGbta8t9NEcoZQy9GAI9xFj9xzL+v6/rzyLysVEq/U1J+zZk/wC3IvOOfxwsELosjURr6KpJGthYJGzUo3JB6C2GWvemm/S1zy8rOVt8owEhkR40dXLWGJaUMwGkBQfCAFsUoPvz5/xAWAhmCByELsaVVb5xJP5oYCupKgdcjXs362nxyBhakEHoQQQfj557nEv2mZJS8MWiFj4lYbEEr8qVEhKFVBJAXcVYBG3S8NxckgPdvw7gGjpLkX6bZNx0e/tI46PWFj6966qf7vzpPvRGHxGZRLplmT0k1D2rIA3+fWP0fbmiBZ24lPyPgR2+n1YqoP3ax8c082M6cUjExANGVb59VrUK36LPXulObTH/AJs/L903mEJeJ1X5xVtPsajpP31l1wnECSNHHR1DD3MLH88ovl/7L+PMuQtOI2Qdz8m7L9PZT4kHuCOteysngvcRyz7dDjOf56OMKx90oLKxkbQ+gMI60xbg2Xs7Gh4TbDIccvH/ACrUerEKyrWwiAVfEdt5GBqyVF1dHpYOsxnJT8XzEROQgLkDQAqbMEjP1t9TF1PpXkN8y5jx3ExJGo1a5ZZx5M1NN8mLvwqImJvy0rfngdXjOUh4jmGsjRSKU3YIS1BwwvV0NI19fEfcLPs4ZyJTxGoMZBpBAAA7qEMFAJ8IkElevXzwLjGMYDGMYDGMYDGMYDOe4L/5G+tLKfudlH7lA+GdDnPcv+Yf8Sb/AFpcw5/i14u0i63PT19g88k8gU/gsV9WUNXpr8VfDVXwys5lZTQPnSkRiuvjNMfeqa3/AEcvpHWNCT4URbPoFUf7AZHBO6nlv0peDXeQek0n8TFv5sc4Mzl3eQ/OdiT7ADSrd9FUBfeD653PLkIiUt85rdvY0hLsOvkWI+HpnL895S0MjOqkxOS1qCe7ZjbggbhSbYN0FkGqW85Z5V08Vk7b+zKiGGTiDqIkYJHGCfouy0FbZGaRnJ6AAAmt8nc04F54X7ziY4kGx0rWmSNrNySk3RUVSrfU2DWU3Z3l3etItOISCxO9CbUNLLexbS8gYbgig3XOpPBu5DSyBmWymlAqo5BHeaSWLMAx6mvEdh5Vy7Uzl24aeeAhRHC/EigTIZ3jjcsL092wNgAjoo9ds6XsvM3cal4eu8eRyFaMKDrZQAL2ACADKfh+y3EKBGEVQBXea1KAfW03rY+dECz1Pmez4ThVjjVFHhQBRfoB5+p8zk5WaWsn9aeWcXJ+ESHuGNRxD58e1tMTvq/u55zXiHM6aoGoxSii8e/jg/OyVwD6eKPpLGK/vRMbHxEv8B9M28+Su6k+o4U/3ZfB/nMZ9wObT3xua+s0L8Lk+wb9eP8A/bHKuMkE0w7lt1jatcfU61v539mB+jkrHLf/AHLe2JP3PLX8z9+ZcV/ZpyfFhzPj+I1wLEmkuzag+kjSunckHYUT036ZA4XtszixBagm6eyfCGWho3JsAgkEG9r2zq8Z2OZy/EdsWVQwhVwQlFJfCWfv6AdkAI+Rq/rSAe05cL2y1yqndABpmj1F/IBSDo06rOqiDWmtyLzpsVgMYxgMYxgMYxgMYxgMYxgM57gR4CPPvJv9aTOhznuDP5Qf2s3+dj/vmHP8WvF228Gmvih6RJf6chIU/BUf9pkvtAf/AE0g+sNN+gchSfgDfwzDkKbSv5tK/wB0dRj/AE7+Oedpk1cMy2QHaNCR1AkkRTR9aY5fGawVyu8mBzy88W6Grc7Waqz57eW/tznD2qd3cRIrLG2li2sKG2pTLXdoxBBo9NSgmzWcclvTpdLf9f1/W+eDKGTmskj92VaGl1ML8ZBJAAIA0iw243NUKxLqjUvG7AqCSHZmRgBZDKWvp5jcV59DPhV5jbNr7GUL9oZWVGjg2f5rMzEPsT4EVdT7C7qq3NVYlci54OJRjVFG0sPECG8wVYAqwIIKn088jxs9qbTpjUkDekoHwdHX+bL92XHHcKJYnjbo6lT6ixV+/KHjpSHgIrSJkLX+cdCivXVIrfoH2Z0esZ1cPxYcnah4GYvGrN84im/vjZx8GByRyz/3L+yKP97zX/lGR4wFlmTy16x7pAGP8YkPxzfyhvl5vYsQ/wBQ/wDdmeE1yaXyu8FzjK7mnORDp8LPYZjpK+FE06m8RF1rXYbm8wftLw4q5Bve9NWyByCaoHSQaO++dTnWmMi8HzOOU0jWQLIIYECyNwQCOh65KwGMYwGMYwGMYwGMYwGMYwGc/wAMbaX071/5gH94OdBnO8sfVEG+uWf9ozMP4WGYc/xa8XaX2bm1JJsRU0oo+t2f3k+/rm3tAPkR/iwf60Z/2yJwk/dT7/k5iP0ZQAB7g6qB/eQeb5K58fBH/ix/zv8AmMvLvBWzWTSMgcTydWEgRmi70ESBAlPqFFiGUgNVjUN+gN0KlcRw+oDchlNqw6g1+8EbEeYzGLiTq0SDS3kR81660T0I6lTuPKxvnHLZ06bJe1Fx/K4uDRZIVCsXVXZrLSByAS77sStAjrQBAFZ6JRLNHGKMZ1GQjcWACsZYbDUAxI8wtee/Rkfu6ez+v98KK6bZPl6WlsmlSvZmJJGkhuEsGVggQoQ+kue6ZWRSdAsgC/O82Dk3DQx/kIgq/wBmhJJ+BLMSfeSRk6fiAgHUkmgB1Jomhv6Am7oAG9s1RwMxDSVt81ASQp9SdtTfCh7euRuq6iJxnK4SqfIxC5YNu7jveWOxsPhtl/8AiPh/sIv2af8AjKzjeif4sP8Aqx5ezzqiszGlUEknoABZP3Z08PTDl7c3+K4PwiYdzF4TGK7uPpoDfV9WP3Zu5NyeAvPcMWzoPyadO6jO23qxxwak65GXS0rayPNVACop9oVRfoSfTJXKTXETD1WJvjcq/wD4xlcLvkq2U1ggdpIo4+7RIV3s0pKLTSQRkHQRqBMqkqdjoypfmXBsA/4LIQe9c+Or7xe8ZqLi7BPsBFDoM7p4VJBIBI6Ejp/X+2YJwiAUEUDfYKOpu/Lzs/fnSwclD2lhi4iZkjY6zTbgklG4eCPTRrTcjE+dj4Z0vKuY98GNVTAD1pkRxe/WnAPtBzeeAjIIMaU16vCu90Te29kD7s2Rwhb0gCzZr1PngZ4xjAYxjAYxjAYxjAYxjAZznL00KYvOJin6Ioxn4xlPjedHlHzJDFMZCPk5dCk/UcWFv81rAvyNXsbXLlx3i047qq4ccZO8sACPiIlU31CvFbH0OsOK9FHrlp2gTU0CH7XX+zRyP49H3ZX8HykSTSjWV8cbuoAIdLDIb+idaSD2j4EWPN/y8P8Adl/nFlJNYVa3eUM1TwB1Knz6EdQR0I9CDRGbM9P9dc5m7UsovST4gAT5XdiwPeCP3ZmzgdTVkdfU5S9ouXFyjBQ4AZGF0VDKQrhgCVKsQb8qB2q8x4oO/AR6tOoiLVvQINLdhfpauldGPWt510ja24aZJPlF3ouoJ9jU1fpJ8dI8s35Wcj4IrEbBTXJI4UFgFEjltNbUBZ2oeVgHpYdz7W/Wb/zkXsnSLzi+5Zga0FZPhE6uR7LCEfHLPn+8aDyMsQPuDg/zAys5rADBLZY/Jv8ASb6jZYc05e0iIY/EVZXKtIwDCj0YA0QSCNvo50cXxsZcncROD45ZDIACO7cob8yADY9m9fo5I5UNXESN5IiJf5xLOR8FMZ/S++o5bAIlmeRz+UYs4ZtNgLroda7zWo8zVdTl5yPgiIbYOrOzuQWN+NmKg79QukEeVVkcWP7f4Z5fqsXmUVZAvpZG+Z5Uc34NGeDUUtJGcGTc0I3UkEg1TOh3roPOsoJeVcSIl73iQQEbWTPJuVPUaEB61ZN1qIrYX1MHag30z3KDkMEsczLLKr6kGkB2ajHpWTw0FUWy7bm2O9bC/wABjGMBjGMBjGMBjGMBjGMBmE0KupVgGVgQQRYIOxBHpmeMCr4PkKxSiRXkICsoVm1UGKk+M+Nha2AxNajVdMczgYzREAkBZASPK+7I/wApy0xlbjLNJl1dqruG9DjuG9D92WuMx/BP60/LVV3DehyJHy094bVqU6lH0dTA6iB62fXYsc6DGT+Cf0/LVUOHb0P3Y/B2+qctcZH4J/T8tUXMeHfuZNKktofSB1LaTQ99/wA8tnjYRFY6DBSFJ6AgUt+y6zfjNMMJirll5KPlnIWGgzMCI91jWyNQunaQ0ZGsluigE3RIBF5jGXkk6Vt2rObckE7IWNBdiKux3kMnnt86FR7icqm7CJ4AJGCoCAAB1KMl7bbhrNg9BVb6uoxkoUvKezQgfUGsXId7u37sCyWPRY69Dd0Ky6xjAYxjAYxjAYxjA//Z"/>
          <p:cNvSpPr>
            <a:spLocks noChangeAspect="1" noChangeArrowheads="1"/>
          </p:cNvSpPr>
          <p:nvPr/>
        </p:nvSpPr>
        <p:spPr bwMode="auto">
          <a:xfrm>
            <a:off x="63500" y="-695325"/>
            <a:ext cx="1247775"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8" name="Picture 2" descr="C:\Users\Myung Ha\Desktop\2012-04-30_01-20-38_7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486400" y="990600"/>
            <a:ext cx="2981325" cy="528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393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1143000"/>
          </a:xfrm>
        </p:spPr>
        <p:txBody>
          <a:bodyPr/>
          <a:lstStyle/>
          <a:p>
            <a:r>
              <a:rPr lang="en-US" dirty="0" smtClean="0"/>
              <a:t>Negative Feedback</a:t>
            </a:r>
            <a:endParaRPr lang="en-US" dirty="0"/>
          </a:p>
        </p:txBody>
      </p:sp>
      <p:sp>
        <p:nvSpPr>
          <p:cNvPr id="3" name="Content Placeholder 2"/>
          <p:cNvSpPr>
            <a:spLocks noGrp="1"/>
          </p:cNvSpPr>
          <p:nvPr>
            <p:ph idx="1"/>
          </p:nvPr>
        </p:nvSpPr>
        <p:spPr>
          <a:xfrm>
            <a:off x="1066800" y="1524000"/>
            <a:ext cx="6777317" cy="3508977"/>
          </a:xfrm>
        </p:spPr>
        <p:txBody>
          <a:bodyPr>
            <a:normAutofit fontScale="92500"/>
          </a:bodyPr>
          <a:lstStyle/>
          <a:p>
            <a:r>
              <a:rPr lang="en-US" dirty="0" smtClean="0"/>
              <a:t>Glands within the endocrine system that stimulate the release of a hormone from another gland are eventually shut off.</a:t>
            </a:r>
          </a:p>
          <a:p>
            <a:r>
              <a:rPr lang="en-US" dirty="0" smtClean="0"/>
              <a:t>Hormone imbalance is avoided by negative feedback mechanism.</a:t>
            </a:r>
          </a:p>
          <a:p>
            <a:r>
              <a:rPr lang="en-US" dirty="0" smtClean="0"/>
              <a:t>An example: When the body has enough thyroid hormone in the blood, T4 "feeds back" to the hypothalamus and pituitary and causes a decrease in secretion of TRH and TSH. </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dirty="0" smtClean="0"/>
              <a:t>Endocrine glands</a:t>
            </a:r>
            <a:endParaRPr lang="en-US" dirty="0"/>
          </a:p>
        </p:txBody>
      </p:sp>
      <p:sp>
        <p:nvSpPr>
          <p:cNvPr id="3" name="Content Placeholder 2"/>
          <p:cNvSpPr>
            <a:spLocks noGrp="1"/>
          </p:cNvSpPr>
          <p:nvPr>
            <p:ph idx="1"/>
          </p:nvPr>
        </p:nvSpPr>
        <p:spPr>
          <a:xfrm>
            <a:off x="990600" y="1524000"/>
            <a:ext cx="5257800" cy="4114800"/>
          </a:xfrm>
        </p:spPr>
        <p:txBody>
          <a:bodyPr/>
          <a:lstStyle/>
          <a:p>
            <a:r>
              <a:rPr lang="en-US" dirty="0" smtClean="0"/>
              <a:t>Endocrine glands produce one of the most important hormone- insulin.</a:t>
            </a:r>
          </a:p>
          <a:p>
            <a:r>
              <a:rPr lang="en-US" dirty="0" smtClean="0"/>
              <a:t>Insulin helps glucose intakes buy transferring it from the blood to the cells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5814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56" y="152400"/>
            <a:ext cx="7024744" cy="1143000"/>
          </a:xfrm>
        </p:spPr>
        <p:txBody>
          <a:bodyPr/>
          <a:lstStyle/>
          <a:p>
            <a:r>
              <a:rPr lang="en-US" altLang="ko-KR" dirty="0" smtClean="0"/>
              <a:t>Type I and Type II Diabetes</a:t>
            </a:r>
            <a:endParaRPr lang="ko-KR" altLang="en-US" dirty="0"/>
          </a:p>
        </p:txBody>
      </p:sp>
      <p:sp>
        <p:nvSpPr>
          <p:cNvPr id="3" name="Content Placeholder 2"/>
          <p:cNvSpPr>
            <a:spLocks noGrp="1"/>
          </p:cNvSpPr>
          <p:nvPr>
            <p:ph idx="1"/>
          </p:nvPr>
        </p:nvSpPr>
        <p:spPr>
          <a:xfrm>
            <a:off x="854122" y="1219768"/>
            <a:ext cx="7086600" cy="3048000"/>
          </a:xfrm>
        </p:spPr>
        <p:txBody>
          <a:bodyPr>
            <a:normAutofit fontScale="85000" lnSpcReduction="20000"/>
          </a:bodyPr>
          <a:lstStyle/>
          <a:p>
            <a:r>
              <a:rPr lang="en-US" altLang="ko-KR" dirty="0" smtClean="0"/>
              <a:t>Type I- pancreas little or no insulin, and the body’s immune system destroy the pancreatic cells that produce insulin.</a:t>
            </a:r>
          </a:p>
          <a:p>
            <a:r>
              <a:rPr lang="en-US" altLang="ko-KR" dirty="0" smtClean="0"/>
              <a:t>Type II- the body does not produce enough insulin to fit its needs.</a:t>
            </a:r>
          </a:p>
          <a:p>
            <a:r>
              <a:rPr lang="en-US" altLang="ko-KR" dirty="0" smtClean="0"/>
              <a:t>Symptoms- sugar in urine, extreme thirst, frequent urination, lethargy, increased appetite, sweet smelled sweat.</a:t>
            </a:r>
          </a:p>
          <a:p>
            <a:r>
              <a:rPr lang="en-US" altLang="ko-KR" dirty="0" smtClean="0"/>
              <a:t>Incidence rates of both forms have increased in the past 30 years.</a:t>
            </a:r>
          </a:p>
          <a:p>
            <a:r>
              <a:rPr lang="en-US" altLang="ko-KR" dirty="0" smtClean="0"/>
              <a:t>Inject insulin, drug treatment</a:t>
            </a:r>
            <a:endParaRPr lang="ko-KR" altLang="en-US" dirty="0"/>
          </a:p>
        </p:txBody>
      </p:sp>
      <p:pic>
        <p:nvPicPr>
          <p:cNvPr id="2050" name="Picture 2" descr="http://t3.gstatic.com/images?q=tbn:ANd9GcTISwyYMGWjECClmtXVJS9WPfAN7VK8aBB3QxwvS6SMWpFYV8gj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274590"/>
            <a:ext cx="3886200" cy="215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096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altLang="ko-KR" dirty="0">
                <a:latin typeface="Times New Roman" pitchFamily="18" charset="0"/>
                <a:cs typeface="Times New Roman" pitchFamily="18" charset="0"/>
              </a:rPr>
              <a:t>Hyperthyroidism</a:t>
            </a:r>
            <a:endParaRPr lang="ko-KR" altLang="en-US" dirty="0"/>
          </a:p>
        </p:txBody>
      </p:sp>
      <p:sp>
        <p:nvSpPr>
          <p:cNvPr id="3" name="Content Placeholder 2"/>
          <p:cNvSpPr>
            <a:spLocks noGrp="1"/>
          </p:cNvSpPr>
          <p:nvPr>
            <p:ph idx="1"/>
          </p:nvPr>
        </p:nvSpPr>
        <p:spPr>
          <a:xfrm>
            <a:off x="990600" y="1600200"/>
            <a:ext cx="6777317" cy="3508977"/>
          </a:xfrm>
        </p:spPr>
        <p:txBody>
          <a:bodyPr>
            <a:normAutofit fontScale="92500" lnSpcReduction="10000"/>
          </a:bodyPr>
          <a:lstStyle/>
          <a:p>
            <a:r>
              <a:rPr lang="en-US" altLang="ko-KR" dirty="0">
                <a:latin typeface="+mj-lt"/>
                <a:cs typeface="Times New Roman" pitchFamily="18" charset="0"/>
              </a:rPr>
              <a:t>The thyroid gland produces too much thyroid hormone. </a:t>
            </a:r>
          </a:p>
          <a:p>
            <a:r>
              <a:rPr lang="en-US" altLang="ko-KR" dirty="0" smtClean="0"/>
              <a:t>Symptoms- </a:t>
            </a:r>
            <a:r>
              <a:rPr lang="en-US" altLang="ko-KR" dirty="0"/>
              <a:t> may feel nervous, moody, weak, or </a:t>
            </a:r>
            <a:r>
              <a:rPr lang="en-US" altLang="ko-KR" dirty="0" smtClean="0"/>
              <a:t>tired, lose weight, be sweaty, lose hair, and have trouble breathing.</a:t>
            </a:r>
          </a:p>
          <a:p>
            <a:r>
              <a:rPr lang="en-US" altLang="ko-KR" dirty="0">
                <a:latin typeface="+mj-lt"/>
                <a:cs typeface="Times New Roman" pitchFamily="18" charset="0"/>
              </a:rPr>
              <a:t>The incidence of hyperthyroidism is less than 1%</a:t>
            </a:r>
          </a:p>
          <a:p>
            <a:r>
              <a:rPr lang="en-US" altLang="ko-KR" dirty="0" smtClean="0"/>
              <a:t>Treatments include </a:t>
            </a:r>
            <a:r>
              <a:rPr lang="en-US" altLang="ko-KR" dirty="0"/>
              <a:t>r</a:t>
            </a:r>
            <a:r>
              <a:rPr lang="en-US" altLang="ko-KR" dirty="0" smtClean="0"/>
              <a:t>adioactive </a:t>
            </a:r>
            <a:r>
              <a:rPr lang="en-US" altLang="ko-KR" dirty="0"/>
              <a:t>iodine and </a:t>
            </a:r>
            <a:r>
              <a:rPr lang="en-US" altLang="ko-KR" dirty="0" err="1"/>
              <a:t>antithyroid</a:t>
            </a:r>
            <a:r>
              <a:rPr lang="en-US" altLang="ko-KR" dirty="0"/>
              <a:t> </a:t>
            </a:r>
            <a:r>
              <a:rPr lang="en-US" altLang="ko-KR" dirty="0" smtClean="0"/>
              <a:t>medicine, and surgical removal of the thyroid gland.</a:t>
            </a:r>
            <a:endParaRPr lang="ko-KR" altLang="en-US" dirty="0"/>
          </a:p>
        </p:txBody>
      </p:sp>
      <p:pic>
        <p:nvPicPr>
          <p:cNvPr id="3074" name="Picture 2" descr="http://img.webmd.com/dtmcms/live/webmd/consumer_assets/site_images/media/medical/hw/endo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492099"/>
            <a:ext cx="2433121" cy="192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1832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24744" cy="1143000"/>
          </a:xfrm>
        </p:spPr>
        <p:txBody>
          <a:bodyPr/>
          <a:lstStyle/>
          <a:p>
            <a:r>
              <a:rPr lang="en-US" dirty="0" smtClean="0"/>
              <a:t>Sources</a:t>
            </a:r>
            <a:endParaRPr lang="en-US" dirty="0"/>
          </a:p>
        </p:txBody>
      </p:sp>
      <p:sp>
        <p:nvSpPr>
          <p:cNvPr id="3" name="Content Placeholder 2"/>
          <p:cNvSpPr>
            <a:spLocks noGrp="1"/>
          </p:cNvSpPr>
          <p:nvPr>
            <p:ph idx="1"/>
          </p:nvPr>
        </p:nvSpPr>
        <p:spPr>
          <a:xfrm>
            <a:off x="990600" y="1600200"/>
            <a:ext cx="6777317" cy="3508977"/>
          </a:xfrm>
        </p:spPr>
        <p:txBody>
          <a:bodyPr>
            <a:normAutofit fontScale="92500" lnSpcReduction="20000"/>
          </a:bodyPr>
          <a:lstStyle/>
          <a:p>
            <a:r>
              <a:rPr lang="en-US" dirty="0">
                <a:hlinkClick r:id="rId2"/>
              </a:rPr>
              <a:t>http://</a:t>
            </a:r>
            <a:r>
              <a:rPr lang="en-US" dirty="0" smtClean="0">
                <a:hlinkClick r:id="rId2"/>
              </a:rPr>
              <a:t>www.merckmanuals.com/home/hormonal_and_metabolic_disorders/biology_of_the_endocrine_system/endocrine_function.html</a:t>
            </a:r>
            <a:endParaRPr lang="en-US" dirty="0" smtClean="0"/>
          </a:p>
          <a:p>
            <a:r>
              <a:rPr lang="en-US" dirty="0" smtClean="0">
                <a:hlinkClick r:id="rId3"/>
              </a:rPr>
              <a:t>http://www.hormone.org/Endo101/page3.cfm</a:t>
            </a:r>
            <a:endParaRPr lang="en-US" dirty="0" smtClean="0"/>
          </a:p>
          <a:p>
            <a:r>
              <a:rPr lang="en-US" altLang="ko-KR" dirty="0">
                <a:hlinkClick r:id="rId4"/>
              </a:rPr>
              <a:t>http://</a:t>
            </a:r>
            <a:r>
              <a:rPr lang="en-US" altLang="ko-KR" dirty="0" smtClean="0">
                <a:hlinkClick r:id="rId4"/>
              </a:rPr>
              <a:t>www.jdrf.org/index.cfm?page_id=103442#types&amp;mkwid=sQ5bULZoO&amp;pcrid=16575034910</a:t>
            </a:r>
            <a:endParaRPr lang="en-US" altLang="ko-KR" dirty="0" smtClean="0"/>
          </a:p>
          <a:p>
            <a:r>
              <a:rPr lang="en-US" altLang="ko-KR" dirty="0">
                <a:hlinkClick r:id="rId5"/>
              </a:rPr>
              <a:t>http://www.webmd.com/a-to-z-guides/hyperthyroidism-topic-overview</a:t>
            </a:r>
            <a:endParaRPr lang="en-US" dirty="0" smtClean="0"/>
          </a:p>
          <a:p>
            <a:r>
              <a:rPr lang="en-US" dirty="0" smtClean="0"/>
              <a:t>Google pictures</a:t>
            </a:r>
          </a:p>
          <a:p>
            <a:endParaRPr lang="en-US" dirty="0" smtClean="0"/>
          </a:p>
          <a:p>
            <a:endParaRPr lang="en-US" dirty="0"/>
          </a:p>
        </p:txBody>
      </p:sp>
    </p:spTree>
    <p:extLst>
      <p:ext uri="{BB962C8B-B14F-4D97-AF65-F5344CB8AC3E}">
        <p14:creationId xmlns:p14="http://schemas.microsoft.com/office/powerpoint/2010/main" val="8534440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altLang="ko-KR" dirty="0" smtClean="0"/>
              <a:t>Reproductive System</a:t>
            </a:r>
            <a:endParaRPr lang="ko-KR" altLang="en-US" dirty="0"/>
          </a:p>
        </p:txBody>
      </p:sp>
      <p:sp>
        <p:nvSpPr>
          <p:cNvPr id="3" name="Content Placeholder 2"/>
          <p:cNvSpPr>
            <a:spLocks noGrp="1"/>
          </p:cNvSpPr>
          <p:nvPr>
            <p:ph idx="1"/>
          </p:nvPr>
        </p:nvSpPr>
        <p:spPr>
          <a:xfrm>
            <a:off x="990600" y="1371600"/>
            <a:ext cx="6777317" cy="3508977"/>
          </a:xfrm>
        </p:spPr>
        <p:txBody>
          <a:bodyPr/>
          <a:lstStyle/>
          <a:p>
            <a:r>
              <a:rPr lang="en-US" altLang="ko-KR" dirty="0" smtClean="0"/>
              <a:t>Function- to procreate and continue the survival of the species. Genes are transferred from one individual to the other.</a:t>
            </a:r>
            <a:endParaRPr lang="ko-KR" altLang="en-US" dirty="0"/>
          </a:p>
        </p:txBody>
      </p:sp>
      <p:pic>
        <p:nvPicPr>
          <p:cNvPr id="4098" name="Picture 2" descr="http://t2.gstatic.com/images?q=tbn:ANd9GcQQtxIyVcMyUdHuwEebXs9ZmWipPPGQx4LM9-Jke0pKyAg_On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200400"/>
            <a:ext cx="4271318" cy="290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5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lstStyle/>
          <a:p>
            <a:r>
              <a:rPr lang="en-US" altLang="ko-KR" dirty="0" smtClean="0"/>
              <a:t>Digestive Organs</a:t>
            </a:r>
            <a:endParaRPr lang="ko-KR" altLang="en-US" dirty="0"/>
          </a:p>
        </p:txBody>
      </p:sp>
      <p:sp>
        <p:nvSpPr>
          <p:cNvPr id="3" name="Content Placeholder 2"/>
          <p:cNvSpPr>
            <a:spLocks noGrp="1"/>
          </p:cNvSpPr>
          <p:nvPr>
            <p:ph idx="1"/>
          </p:nvPr>
        </p:nvSpPr>
        <p:spPr>
          <a:xfrm>
            <a:off x="1043608" y="1700808"/>
            <a:ext cx="6777317" cy="3508977"/>
          </a:xfrm>
        </p:spPr>
        <p:txBody>
          <a:bodyPr/>
          <a:lstStyle/>
          <a:p>
            <a:r>
              <a:rPr lang="en-US" altLang="ko-KR" dirty="0" smtClean="0"/>
              <a:t>Small Intestine- 3 parts: </a:t>
            </a:r>
            <a:r>
              <a:rPr lang="en-US" altLang="ko-KR" dirty="0"/>
              <a:t> the duodenum, jejunum, and </a:t>
            </a:r>
            <a:r>
              <a:rPr lang="en-US" altLang="ko-KR" dirty="0" smtClean="0"/>
              <a:t>ileum. Duodenum is responsible for continuous breaking-down process, while jejunum and ileum are responsible for absorbing nutrients into the blood stream.</a:t>
            </a:r>
            <a:endParaRPr lang="ko-KR" alt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0748" y="3553419"/>
            <a:ext cx="3666780" cy="293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7921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143000"/>
          </a:xfrm>
        </p:spPr>
        <p:txBody>
          <a:bodyPr>
            <a:normAutofit fontScale="90000"/>
          </a:bodyPr>
          <a:lstStyle/>
          <a:p>
            <a:r>
              <a:rPr lang="en-US" altLang="ko-KR" dirty="0" smtClean="0"/>
              <a:t>Sexual Reproduction vs. Asexual Reproduction</a:t>
            </a:r>
            <a:endParaRPr lang="ko-KR" altLang="en-US" dirty="0"/>
          </a:p>
        </p:txBody>
      </p:sp>
      <p:sp>
        <p:nvSpPr>
          <p:cNvPr id="3" name="Content Placeholder 2"/>
          <p:cNvSpPr>
            <a:spLocks noGrp="1"/>
          </p:cNvSpPr>
          <p:nvPr>
            <p:ph idx="1"/>
          </p:nvPr>
        </p:nvSpPr>
        <p:spPr>
          <a:xfrm>
            <a:off x="1066800" y="1828800"/>
            <a:ext cx="6777317" cy="3508977"/>
          </a:xfrm>
        </p:spPr>
        <p:txBody>
          <a:bodyPr/>
          <a:lstStyle/>
          <a:p>
            <a:r>
              <a:rPr lang="en-US" altLang="ko-KR" dirty="0" smtClean="0"/>
              <a:t>Sexual- a male and a female sex cells fertilize to form a unique being.</a:t>
            </a:r>
          </a:p>
          <a:p>
            <a:r>
              <a:rPr lang="en-US" altLang="ko-KR" dirty="0" smtClean="0"/>
              <a:t>Asexual- an organism clones itself.</a:t>
            </a:r>
          </a:p>
          <a:p>
            <a:r>
              <a:rPr lang="en-US" altLang="ko-KR" dirty="0" smtClean="0"/>
              <a:t>Hydras, sponges, and planarians are examples of animals that reproduce by asexual reproduction.</a:t>
            </a:r>
            <a:endParaRPr lang="ko-KR" altLang="en-US" dirty="0"/>
          </a:p>
        </p:txBody>
      </p:sp>
      <p:pic>
        <p:nvPicPr>
          <p:cNvPr id="5122" name="Picture 2" descr="http://t0.gstatic.com/images?q=tbn:ANd9GcSUyrNGSgLYg_qIAwkKGIV2BrUomGwXgOG4iW3j9TAnwf1lwaY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962400"/>
            <a:ext cx="3143105" cy="239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6755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
            <a:ext cx="7024744" cy="1143000"/>
          </a:xfrm>
        </p:spPr>
        <p:txBody>
          <a:bodyPr/>
          <a:lstStyle/>
          <a:p>
            <a:r>
              <a:rPr lang="en-US" altLang="ko-KR" dirty="0" smtClean="0"/>
              <a:t>Spermatogenesis</a:t>
            </a:r>
            <a:endParaRPr lang="ko-KR" altLang="en-US" dirty="0"/>
          </a:p>
        </p:txBody>
      </p:sp>
      <p:sp>
        <p:nvSpPr>
          <p:cNvPr id="3" name="Content Placeholder 2"/>
          <p:cNvSpPr>
            <a:spLocks noGrp="1"/>
          </p:cNvSpPr>
          <p:nvPr>
            <p:ph idx="1"/>
          </p:nvPr>
        </p:nvSpPr>
        <p:spPr>
          <a:xfrm>
            <a:off x="304800" y="1371600"/>
            <a:ext cx="4876800" cy="5334000"/>
          </a:xfrm>
        </p:spPr>
        <p:txBody>
          <a:bodyPr>
            <a:normAutofit fontScale="92500" lnSpcReduction="20000"/>
          </a:bodyPr>
          <a:lstStyle/>
          <a:p>
            <a:r>
              <a:rPr lang="en-US" altLang="ko-KR" dirty="0" smtClean="0"/>
              <a:t>Rounded </a:t>
            </a:r>
            <a:r>
              <a:rPr lang="en-US" altLang="ko-KR" dirty="0"/>
              <a:t>immature sperm cells undergo successive mitotic and meiotic divisions (</a:t>
            </a:r>
            <a:r>
              <a:rPr lang="en-US" altLang="ko-KR" dirty="0" err="1"/>
              <a:t>spermatocytogenesis</a:t>
            </a:r>
            <a:r>
              <a:rPr lang="en-US" altLang="ko-KR" dirty="0"/>
              <a:t>) and a metamorphic change (</a:t>
            </a:r>
            <a:r>
              <a:rPr lang="en-US" altLang="ko-KR" dirty="0" err="1"/>
              <a:t>spermiogenesis</a:t>
            </a:r>
            <a:r>
              <a:rPr lang="en-US" altLang="ko-KR" dirty="0"/>
              <a:t>) to produce spermatozoa</a:t>
            </a:r>
            <a:r>
              <a:rPr lang="en-US" altLang="ko-KR" dirty="0" smtClean="0"/>
              <a:t>.</a:t>
            </a:r>
          </a:p>
          <a:p>
            <a:r>
              <a:rPr lang="en-US" altLang="ko-KR" dirty="0"/>
              <a:t>During </a:t>
            </a:r>
            <a:r>
              <a:rPr lang="en-US" altLang="ko-KR" dirty="0" err="1"/>
              <a:t>spermatocytogenesis</a:t>
            </a:r>
            <a:r>
              <a:rPr lang="en-US" altLang="ko-KR" dirty="0"/>
              <a:t> primitive cells called </a:t>
            </a:r>
            <a:r>
              <a:rPr lang="en-US" altLang="ko-KR" dirty="0" err="1"/>
              <a:t>spermatogonia</a:t>
            </a:r>
            <a:r>
              <a:rPr lang="en-US" altLang="ko-KR" dirty="0"/>
              <a:t> proliferate by </a:t>
            </a:r>
            <a:r>
              <a:rPr lang="en-US" altLang="ko-KR" dirty="0" smtClean="0"/>
              <a:t>mitosis. Mitosis </a:t>
            </a:r>
            <a:r>
              <a:rPr lang="en-US" altLang="ko-KR" dirty="0"/>
              <a:t>ends when a B </a:t>
            </a:r>
            <a:r>
              <a:rPr lang="en-US" altLang="ko-KR" dirty="0" err="1"/>
              <a:t>spermatogonium</a:t>
            </a:r>
            <a:r>
              <a:rPr lang="en-US" altLang="ko-KR" dirty="0"/>
              <a:t> yields two primary spermatocytes</a:t>
            </a:r>
            <a:r>
              <a:rPr lang="en-US" altLang="ko-KR" dirty="0" smtClean="0"/>
              <a:t>.</a:t>
            </a:r>
          </a:p>
          <a:p>
            <a:r>
              <a:rPr lang="en-US" altLang="ko-KR" dirty="0" err="1"/>
              <a:t>Spermiogenesis</a:t>
            </a:r>
            <a:r>
              <a:rPr lang="en-US" altLang="ko-KR" dirty="0"/>
              <a:t> involves nuclear condensation, formation of the </a:t>
            </a:r>
            <a:r>
              <a:rPr lang="en-US" altLang="ko-KR" dirty="0" err="1"/>
              <a:t>acrosomal</a:t>
            </a:r>
            <a:r>
              <a:rPr lang="en-US" altLang="ko-KR" dirty="0"/>
              <a:t> cap, and development of a tail.</a:t>
            </a:r>
            <a:endParaRPr lang="en-US" altLang="ko-KR" dirty="0" smtClean="0"/>
          </a:p>
        </p:txBody>
      </p:sp>
      <p:pic>
        <p:nvPicPr>
          <p:cNvPr id="5122" name="Picture 2" descr="C:\Users\Myung Ha\Desktop\2012-04-30_01-19-20_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718564" y="1920238"/>
            <a:ext cx="6191933" cy="311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0522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024744" cy="1143000"/>
          </a:xfrm>
        </p:spPr>
        <p:txBody>
          <a:bodyPr/>
          <a:lstStyle/>
          <a:p>
            <a:r>
              <a:rPr lang="en-US" altLang="ko-KR" dirty="0" smtClean="0"/>
              <a:t>Oogenesis</a:t>
            </a:r>
            <a:endParaRPr lang="ko-KR" altLang="en-US" dirty="0"/>
          </a:p>
        </p:txBody>
      </p:sp>
      <p:sp>
        <p:nvSpPr>
          <p:cNvPr id="3" name="Content Placeholder 2"/>
          <p:cNvSpPr>
            <a:spLocks noGrp="1"/>
          </p:cNvSpPr>
          <p:nvPr>
            <p:ph idx="1"/>
          </p:nvPr>
        </p:nvSpPr>
        <p:spPr>
          <a:xfrm>
            <a:off x="533401" y="1066800"/>
            <a:ext cx="5105400" cy="5486400"/>
          </a:xfrm>
        </p:spPr>
        <p:txBody>
          <a:bodyPr>
            <a:normAutofit fontScale="92500" lnSpcReduction="20000"/>
          </a:bodyPr>
          <a:lstStyle/>
          <a:p>
            <a:r>
              <a:rPr lang="en-US" altLang="ko-KR" dirty="0" err="1"/>
              <a:t>Oogonial</a:t>
            </a:r>
            <a:r>
              <a:rPr lang="en-US" altLang="ko-KR" dirty="0"/>
              <a:t> transformation into oocytes (</a:t>
            </a:r>
            <a:r>
              <a:rPr lang="en-US" altLang="ko-KR" dirty="0" err="1"/>
              <a:t>oocytogenesis</a:t>
            </a:r>
            <a:r>
              <a:rPr lang="en-US" altLang="ko-KR" dirty="0"/>
              <a:t>) is completed either before or shortly after birth</a:t>
            </a:r>
            <a:r>
              <a:rPr lang="en-US" altLang="ko-KR" dirty="0" smtClean="0"/>
              <a:t>.</a:t>
            </a:r>
            <a:endParaRPr lang="en-US" altLang="ko-KR" dirty="0"/>
          </a:p>
          <a:p>
            <a:r>
              <a:rPr lang="en-US" altLang="ko-KR" dirty="0"/>
              <a:t>Oogenesis is the process in which the primary oocyte turns to an ovum undergoing meiosis</a:t>
            </a:r>
            <a:r>
              <a:rPr lang="en-US" altLang="ko-KR" dirty="0" smtClean="0"/>
              <a:t>.</a:t>
            </a:r>
          </a:p>
          <a:p>
            <a:r>
              <a:rPr lang="en-US" altLang="ko-KR" dirty="0" err="1" smtClean="0"/>
              <a:t>Primay</a:t>
            </a:r>
            <a:r>
              <a:rPr lang="en-US" altLang="ko-KR" dirty="0" smtClean="0"/>
              <a:t> oocyte undergo meiosis I to produce secondary oocyte and the first polar body.</a:t>
            </a:r>
          </a:p>
          <a:p>
            <a:r>
              <a:rPr lang="en-US" altLang="ko-KR" dirty="0" smtClean="0"/>
              <a:t>The haploid secondary oocyte undergo meiosis II to produce </a:t>
            </a:r>
            <a:r>
              <a:rPr lang="en-US" altLang="ko-KR" dirty="0" err="1" smtClean="0"/>
              <a:t>ootid</a:t>
            </a:r>
            <a:r>
              <a:rPr lang="en-US" altLang="ko-KR" dirty="0" smtClean="0"/>
              <a:t> and a polar body. The first polar body undergo meiosis II as well producing 2 polar bodies.</a:t>
            </a:r>
            <a:endParaRPr lang="en-US" altLang="ko-KR" dirty="0"/>
          </a:p>
          <a:p>
            <a:r>
              <a:rPr lang="en-US" altLang="ko-KR" dirty="0" smtClean="0"/>
              <a:t>Three polar bodies eventually degenerate and the </a:t>
            </a:r>
            <a:r>
              <a:rPr lang="en-US" altLang="ko-KR" dirty="0" err="1" smtClean="0"/>
              <a:t>ootid</a:t>
            </a:r>
            <a:r>
              <a:rPr lang="en-US" altLang="ko-KR" dirty="0" smtClean="0"/>
              <a:t> eventually becomes the ovum.</a:t>
            </a:r>
            <a:endParaRPr lang="ko-KR" altLang="en-US" dirty="0"/>
          </a:p>
        </p:txBody>
      </p:sp>
      <p:pic>
        <p:nvPicPr>
          <p:cNvPr id="6146" name="Picture 2" descr="C:\Users\Myung Ha\Desktop\2012-04-30_01-19-02_4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512951" y="2020199"/>
            <a:ext cx="5418600" cy="305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4751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490910" cy="875264"/>
          </a:xfrm>
        </p:spPr>
        <p:txBody>
          <a:bodyPr>
            <a:normAutofit fontScale="90000"/>
          </a:bodyPr>
          <a:lstStyle/>
          <a:p>
            <a:r>
              <a:rPr lang="en-US" altLang="ko-KR" dirty="0" smtClean="0"/>
              <a:t>Menstrual cycle vs. Estrous cycle</a:t>
            </a:r>
            <a:endParaRPr lang="ko-KR" altLang="en-US" dirty="0"/>
          </a:p>
        </p:txBody>
      </p:sp>
      <p:sp>
        <p:nvSpPr>
          <p:cNvPr id="3" name="Content Placeholder 2"/>
          <p:cNvSpPr>
            <a:spLocks noGrp="1"/>
          </p:cNvSpPr>
          <p:nvPr>
            <p:ph idx="1"/>
          </p:nvPr>
        </p:nvSpPr>
        <p:spPr>
          <a:xfrm>
            <a:off x="990600" y="1524000"/>
            <a:ext cx="6853517" cy="4648200"/>
          </a:xfrm>
        </p:spPr>
        <p:txBody>
          <a:bodyPr>
            <a:normAutofit fontScale="92500" lnSpcReduction="10000"/>
          </a:bodyPr>
          <a:lstStyle/>
          <a:p>
            <a:r>
              <a:rPr lang="en-US" altLang="ko-KR" dirty="0" smtClean="0"/>
              <a:t>Humans and the great apes follow menstrual cycle while rest of the mammals follow the estrous cycle.</a:t>
            </a:r>
          </a:p>
          <a:p>
            <a:r>
              <a:rPr lang="en-US" altLang="ko-KR" dirty="0"/>
              <a:t>An estrous cycle is the period from one ovulation to the next</a:t>
            </a:r>
            <a:r>
              <a:rPr lang="en-US" altLang="ko-KR" dirty="0" smtClean="0"/>
              <a:t>.</a:t>
            </a:r>
          </a:p>
          <a:p>
            <a:r>
              <a:rPr lang="en-US" altLang="ko-KR" dirty="0"/>
              <a:t>Most mammals reabsorb their uterine lining if they go through a fertility cycle without becoming </a:t>
            </a:r>
            <a:r>
              <a:rPr lang="en-US" altLang="ko-KR" dirty="0" smtClean="0"/>
              <a:t>pregnant, but humans shed </a:t>
            </a:r>
            <a:r>
              <a:rPr lang="en-US" altLang="ko-KR" dirty="0"/>
              <a:t>the lining of her </a:t>
            </a:r>
            <a:r>
              <a:rPr lang="en-US" altLang="ko-KR" dirty="0" smtClean="0"/>
              <a:t>uterus.</a:t>
            </a:r>
          </a:p>
          <a:p>
            <a:r>
              <a:rPr lang="en-US" altLang="ko-KR" dirty="0" smtClean="0"/>
              <a:t>Animals following estrous cycle get sexually active during the estrous phase while animals following the menstrual cycle can be sexual anytime.</a:t>
            </a:r>
            <a:endParaRPr lang="ko-KR" altLang="en-US" dirty="0"/>
          </a:p>
        </p:txBody>
      </p:sp>
    </p:spTree>
    <p:extLst>
      <p:ext uri="{BB962C8B-B14F-4D97-AF65-F5344CB8AC3E}">
        <p14:creationId xmlns:p14="http://schemas.microsoft.com/office/powerpoint/2010/main" val="37284122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lstStyle/>
          <a:p>
            <a:r>
              <a:rPr lang="en-US" altLang="ko-KR" dirty="0" smtClean="0"/>
              <a:t>Menstrual Cycle</a:t>
            </a:r>
            <a:endParaRPr lang="ko-KR" altLang="en-US" dirty="0"/>
          </a:p>
        </p:txBody>
      </p:sp>
      <p:sp>
        <p:nvSpPr>
          <p:cNvPr id="3" name="Content Placeholder 2"/>
          <p:cNvSpPr>
            <a:spLocks noGrp="1"/>
          </p:cNvSpPr>
          <p:nvPr>
            <p:ph idx="1"/>
          </p:nvPr>
        </p:nvSpPr>
        <p:spPr>
          <a:xfrm>
            <a:off x="1066800" y="1676400"/>
            <a:ext cx="6777317" cy="4648200"/>
          </a:xfrm>
        </p:spPr>
        <p:txBody>
          <a:bodyPr>
            <a:normAutofit fontScale="85000" lnSpcReduction="10000"/>
          </a:bodyPr>
          <a:lstStyle/>
          <a:p>
            <a:r>
              <a:rPr lang="en-US" altLang="ko-KR" dirty="0" smtClean="0"/>
              <a:t>Menstrual cycle- 28days</a:t>
            </a:r>
          </a:p>
          <a:p>
            <a:r>
              <a:rPr lang="en-US" altLang="ko-KR" dirty="0" smtClean="0"/>
              <a:t>Uterine cycle- shedding of endometrium to prepare for a new egg.</a:t>
            </a:r>
          </a:p>
          <a:p>
            <a:r>
              <a:rPr lang="en-US" altLang="ko-KR" dirty="0" smtClean="0"/>
              <a:t>Ovarian cycle- (follicular phase)follicle stimulating hormones(FSH) stimulate the linings of uterus to grow. The follicles release estrogen to create a new endometrium.</a:t>
            </a:r>
          </a:p>
          <a:p>
            <a:r>
              <a:rPr lang="en-US" altLang="ko-KR" dirty="0" smtClean="0"/>
              <a:t>Ovarian cycle- (luteal phase) ovaries form the corpus </a:t>
            </a:r>
            <a:r>
              <a:rPr lang="en-US" altLang="ko-KR" dirty="0" err="1" smtClean="0"/>
              <a:t>luteum</a:t>
            </a:r>
            <a:r>
              <a:rPr lang="en-US" altLang="ko-KR" dirty="0" smtClean="0"/>
              <a:t> and release progesterone to facilitate uterus for implantation of the blastocyst.</a:t>
            </a:r>
          </a:p>
          <a:p>
            <a:r>
              <a:rPr lang="en-US" altLang="ko-KR" dirty="0" smtClean="0"/>
              <a:t>If there is no fertilization, menstruation occurs and the egg is lost.</a:t>
            </a:r>
          </a:p>
          <a:p>
            <a:r>
              <a:rPr lang="en-US" altLang="ko-KR" dirty="0" smtClean="0"/>
              <a:t>Negative feedback </a:t>
            </a:r>
            <a:r>
              <a:rPr lang="en-US" altLang="ko-KR" dirty="0" err="1" smtClean="0"/>
              <a:t>mech</a:t>
            </a:r>
            <a:r>
              <a:rPr lang="en-US" altLang="ko-KR" dirty="0" smtClean="0"/>
              <a:t>- menstrual cycle is regulated by fertilization and certain amount of hormones.</a:t>
            </a:r>
            <a:endParaRPr lang="ko-KR" altLang="en-US" dirty="0"/>
          </a:p>
        </p:txBody>
      </p:sp>
    </p:spTree>
    <p:extLst>
      <p:ext uri="{BB962C8B-B14F-4D97-AF65-F5344CB8AC3E}">
        <p14:creationId xmlns:p14="http://schemas.microsoft.com/office/powerpoint/2010/main" val="4632263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1143000"/>
          </a:xfrm>
        </p:spPr>
        <p:txBody>
          <a:bodyPr/>
          <a:lstStyle/>
          <a:p>
            <a:r>
              <a:rPr lang="en-US" altLang="ko-KR" dirty="0" smtClean="0"/>
              <a:t>Development</a:t>
            </a:r>
            <a:endParaRPr lang="ko-KR" altLang="en-US" dirty="0"/>
          </a:p>
        </p:txBody>
      </p:sp>
      <p:sp>
        <p:nvSpPr>
          <p:cNvPr id="3" name="Content Placeholder 2"/>
          <p:cNvSpPr>
            <a:spLocks noGrp="1"/>
          </p:cNvSpPr>
          <p:nvPr>
            <p:ph idx="1"/>
          </p:nvPr>
        </p:nvSpPr>
        <p:spPr>
          <a:xfrm>
            <a:off x="1066800" y="1520223"/>
            <a:ext cx="6777317" cy="3508977"/>
          </a:xfrm>
        </p:spPr>
        <p:txBody>
          <a:bodyPr/>
          <a:lstStyle/>
          <a:p>
            <a:r>
              <a:rPr lang="en-US" altLang="ko-KR" dirty="0" smtClean="0"/>
              <a:t>During development, the fertilized egg divides into different cells which results in different organs and organ systems. These systems come together to form an organism.</a:t>
            </a:r>
          </a:p>
          <a:p>
            <a:endParaRPr lang="ko-KR"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352799"/>
            <a:ext cx="41021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4581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9906000" cy="685800"/>
          </a:xfrm>
        </p:spPr>
        <p:txBody>
          <a:bodyPr>
            <a:normAutofit fontScale="90000"/>
          </a:bodyPr>
          <a:lstStyle/>
          <a:p>
            <a:r>
              <a:rPr lang="en-US" altLang="ko-KR" dirty="0" smtClean="0"/>
              <a:t>Cleavage, gastrulation and Organogenesis</a:t>
            </a:r>
            <a:endParaRPr lang="ko-KR" altLang="en-US" dirty="0"/>
          </a:p>
        </p:txBody>
      </p:sp>
      <p:sp>
        <p:nvSpPr>
          <p:cNvPr id="3" name="Content Placeholder 2"/>
          <p:cNvSpPr>
            <a:spLocks noGrp="1"/>
          </p:cNvSpPr>
          <p:nvPr>
            <p:ph idx="1"/>
          </p:nvPr>
        </p:nvSpPr>
        <p:spPr>
          <a:xfrm>
            <a:off x="914400" y="1600200"/>
            <a:ext cx="6853517" cy="4572000"/>
          </a:xfrm>
        </p:spPr>
        <p:txBody>
          <a:bodyPr>
            <a:normAutofit fontScale="85000" lnSpcReduction="10000"/>
          </a:bodyPr>
          <a:lstStyle/>
          <a:p>
            <a:r>
              <a:rPr lang="en-US" altLang="ko-KR" dirty="0"/>
              <a:t>The early cell divisions of the fertilized egg are called cleavage</a:t>
            </a:r>
            <a:r>
              <a:rPr lang="en-US" altLang="ko-KR" dirty="0" smtClean="0"/>
              <a:t>.</a:t>
            </a:r>
          </a:p>
          <a:p>
            <a:r>
              <a:rPr lang="en-US" altLang="ko-KR" dirty="0"/>
              <a:t>The fertilized egg divides into two daughter cells called </a:t>
            </a:r>
            <a:r>
              <a:rPr lang="en-US" altLang="ko-KR" dirty="0" err="1" smtClean="0"/>
              <a:t>blastomeres</a:t>
            </a:r>
            <a:r>
              <a:rPr lang="en-US" altLang="ko-KR" dirty="0" smtClean="0"/>
              <a:t>.</a:t>
            </a:r>
          </a:p>
          <a:p>
            <a:r>
              <a:rPr lang="en-US" altLang="ko-KR" dirty="0" smtClean="0"/>
              <a:t>These </a:t>
            </a:r>
            <a:r>
              <a:rPr lang="en-US" altLang="ko-KR" dirty="0" err="1" smtClean="0"/>
              <a:t>blastomeres</a:t>
            </a:r>
            <a:r>
              <a:rPr lang="en-US" altLang="ko-KR" dirty="0" smtClean="0"/>
              <a:t> then divide into eight, sixteen, and so on.</a:t>
            </a:r>
          </a:p>
          <a:p>
            <a:r>
              <a:rPr lang="en-US" altLang="ko-KR" dirty="0" smtClean="0"/>
              <a:t>Eventually, these cells form a multicellular embryo.</a:t>
            </a:r>
          </a:p>
          <a:p>
            <a:r>
              <a:rPr lang="en-US" altLang="ko-KR" dirty="0" smtClean="0"/>
              <a:t>The embryo then rearranges itself to a solid ball of blastopores called </a:t>
            </a:r>
            <a:r>
              <a:rPr lang="en-US" altLang="ko-KR" dirty="0" err="1" smtClean="0"/>
              <a:t>morula</a:t>
            </a:r>
            <a:r>
              <a:rPr lang="en-US" altLang="ko-KR" dirty="0" smtClean="0"/>
              <a:t>.</a:t>
            </a:r>
          </a:p>
          <a:p>
            <a:r>
              <a:rPr lang="en-US" altLang="ko-KR" dirty="0" smtClean="0"/>
              <a:t>Then the </a:t>
            </a:r>
            <a:r>
              <a:rPr lang="en-US" altLang="ko-KR" dirty="0" err="1" smtClean="0"/>
              <a:t>morula</a:t>
            </a:r>
            <a:r>
              <a:rPr lang="en-US" altLang="ko-KR" dirty="0" smtClean="0"/>
              <a:t> rearranges itself to a single layered cell with fluid-filled central cavity to form a blastula.</a:t>
            </a:r>
          </a:p>
          <a:p>
            <a:r>
              <a:rPr lang="en-US" altLang="ko-KR" dirty="0" smtClean="0"/>
              <a:t>During gastrulation, blastula at a point of blastopore starts folding in resulting in a gastrula, a double-layer cup of cells.</a:t>
            </a:r>
            <a:endParaRPr lang="ko-KR" altLang="en-US" dirty="0"/>
          </a:p>
        </p:txBody>
      </p:sp>
    </p:spTree>
    <p:extLst>
      <p:ext uri="{BB962C8B-B14F-4D97-AF65-F5344CB8AC3E}">
        <p14:creationId xmlns:p14="http://schemas.microsoft.com/office/powerpoint/2010/main" val="11479284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10134600" cy="685800"/>
          </a:xfrm>
        </p:spPr>
        <p:txBody>
          <a:bodyPr>
            <a:normAutofit fontScale="90000"/>
          </a:bodyPr>
          <a:lstStyle/>
          <a:p>
            <a:r>
              <a:rPr lang="en-US" altLang="ko-KR" dirty="0" smtClean="0"/>
              <a:t>Cleavage, gastrulation and Organogenesis</a:t>
            </a:r>
            <a:endParaRPr lang="ko-KR" altLang="en-US" dirty="0"/>
          </a:p>
        </p:txBody>
      </p:sp>
      <p:sp>
        <p:nvSpPr>
          <p:cNvPr id="3" name="Content Placeholder 2"/>
          <p:cNvSpPr>
            <a:spLocks noGrp="1"/>
          </p:cNvSpPr>
          <p:nvPr>
            <p:ph idx="1"/>
          </p:nvPr>
        </p:nvSpPr>
        <p:spPr>
          <a:xfrm>
            <a:off x="914400" y="1600200"/>
            <a:ext cx="6853517" cy="4572000"/>
          </a:xfrm>
        </p:spPr>
        <p:txBody>
          <a:bodyPr>
            <a:normAutofit fontScale="92500" lnSpcReduction="20000"/>
          </a:bodyPr>
          <a:lstStyle/>
          <a:p>
            <a:r>
              <a:rPr lang="en-US" altLang="ko-KR" dirty="0" smtClean="0"/>
              <a:t>Gastrula contains three layers in most animals- endoderm, mesoderm, and ectoderm.</a:t>
            </a:r>
          </a:p>
          <a:p>
            <a:r>
              <a:rPr lang="en-US" altLang="ko-KR" dirty="0" smtClean="0"/>
              <a:t>These layers go through organogenesis to from different organs and organ systems.</a:t>
            </a:r>
          </a:p>
          <a:p>
            <a:r>
              <a:rPr lang="en-US" altLang="ko-KR" dirty="0" smtClean="0"/>
              <a:t>Endoderm- the inner layer which differentiate into </a:t>
            </a:r>
            <a:r>
              <a:rPr lang="en-US" altLang="ko-KR" dirty="0"/>
              <a:t>the cells lining the digestive and respiratory systems, the liver, gallbladder, and pancreas</a:t>
            </a:r>
            <a:r>
              <a:rPr lang="en-US" altLang="ko-KR" dirty="0" smtClean="0"/>
              <a:t>.</a:t>
            </a:r>
          </a:p>
          <a:p>
            <a:r>
              <a:rPr lang="en-US" altLang="ko-KR" dirty="0" smtClean="0"/>
              <a:t>Mesoderm- the middle layer which differentiate into </a:t>
            </a:r>
            <a:r>
              <a:rPr lang="en-US" altLang="ko-KR" dirty="0"/>
              <a:t>muscles, blood, blood vessels, heart, spleen, reproductive organs, and kidneys</a:t>
            </a:r>
            <a:r>
              <a:rPr lang="en-US" altLang="ko-KR" dirty="0" smtClean="0"/>
              <a:t>.</a:t>
            </a:r>
          </a:p>
          <a:p>
            <a:r>
              <a:rPr lang="en-US" altLang="ko-KR" dirty="0" smtClean="0"/>
              <a:t>Ectoderm- the most outer layer which differentiate into brain, spinal cord, epidermis, and other outer structures.</a:t>
            </a:r>
          </a:p>
          <a:p>
            <a:endParaRPr lang="ko-KR" altLang="en-US" dirty="0"/>
          </a:p>
        </p:txBody>
      </p:sp>
    </p:spTree>
    <p:extLst>
      <p:ext uri="{BB962C8B-B14F-4D97-AF65-F5344CB8AC3E}">
        <p14:creationId xmlns:p14="http://schemas.microsoft.com/office/powerpoint/2010/main" val="35628472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49"/>
            <a:ext cx="7024744" cy="1143000"/>
          </a:xfrm>
        </p:spPr>
        <p:txBody>
          <a:bodyPr/>
          <a:lstStyle/>
          <a:p>
            <a:r>
              <a:rPr lang="en-US" altLang="ko-KR" dirty="0" smtClean="0"/>
              <a:t>Ovarian Cancer</a:t>
            </a:r>
            <a:endParaRPr lang="ko-KR" altLang="en-US" dirty="0"/>
          </a:p>
        </p:txBody>
      </p:sp>
      <p:sp>
        <p:nvSpPr>
          <p:cNvPr id="3" name="Content Placeholder 2"/>
          <p:cNvSpPr>
            <a:spLocks noGrp="1"/>
          </p:cNvSpPr>
          <p:nvPr>
            <p:ph idx="1"/>
          </p:nvPr>
        </p:nvSpPr>
        <p:spPr>
          <a:xfrm>
            <a:off x="838200" y="1066800"/>
            <a:ext cx="7696200" cy="3886200"/>
          </a:xfrm>
        </p:spPr>
        <p:txBody>
          <a:bodyPr>
            <a:normAutofit fontScale="92500" lnSpcReduction="20000"/>
          </a:bodyPr>
          <a:lstStyle/>
          <a:p>
            <a:r>
              <a:rPr lang="en-US" altLang="ko-KR" dirty="0"/>
              <a:t>Ovarian cancer occurs when cells in the ovary grow and divide uncontrollably</a:t>
            </a:r>
            <a:r>
              <a:rPr lang="en-US" altLang="ko-KR" dirty="0" smtClean="0"/>
              <a:t>.</a:t>
            </a:r>
          </a:p>
          <a:p>
            <a:r>
              <a:rPr lang="en-US" altLang="ko-KR" dirty="0" smtClean="0"/>
              <a:t>Symptoms may include general </a:t>
            </a:r>
            <a:r>
              <a:rPr lang="en-US" altLang="ko-KR" dirty="0"/>
              <a:t>abdominal discomfort and/or </a:t>
            </a:r>
            <a:r>
              <a:rPr lang="en-US" altLang="ko-KR" dirty="0" smtClean="0"/>
              <a:t>pain, nausea</a:t>
            </a:r>
            <a:r>
              <a:rPr lang="en-US" altLang="ko-KR" dirty="0"/>
              <a:t>, diarrhea, constipation and frequent </a:t>
            </a:r>
            <a:r>
              <a:rPr lang="en-US" altLang="ko-KR" dirty="0" smtClean="0"/>
              <a:t>urination,</a:t>
            </a:r>
            <a:r>
              <a:rPr lang="en-US" altLang="ko-KR" dirty="0"/>
              <a:t> </a:t>
            </a:r>
            <a:r>
              <a:rPr lang="en-US" altLang="ko-KR" dirty="0" smtClean="0"/>
              <a:t>loss of appetite, feeling </a:t>
            </a:r>
            <a:r>
              <a:rPr lang="en-US" altLang="ko-KR" dirty="0"/>
              <a:t>of fullness even after a light </a:t>
            </a:r>
            <a:r>
              <a:rPr lang="en-US" altLang="ko-KR" dirty="0" smtClean="0"/>
              <a:t>meal,</a:t>
            </a:r>
            <a:r>
              <a:rPr lang="en-US" altLang="ko-KR" dirty="0"/>
              <a:t> </a:t>
            </a:r>
            <a:r>
              <a:rPr lang="en-US" altLang="ko-KR" dirty="0" smtClean="0"/>
              <a:t>weight </a:t>
            </a:r>
            <a:r>
              <a:rPr lang="en-US" altLang="ko-KR" dirty="0"/>
              <a:t>gain or loss with no known </a:t>
            </a:r>
            <a:r>
              <a:rPr lang="en-US" altLang="ko-KR" dirty="0" smtClean="0"/>
              <a:t>reason, abnormal </a:t>
            </a:r>
            <a:r>
              <a:rPr lang="en-US" altLang="ko-KR" dirty="0"/>
              <a:t>bleeding from the vagina may occur as a late </a:t>
            </a:r>
            <a:r>
              <a:rPr lang="en-US" altLang="ko-KR" dirty="0" smtClean="0"/>
              <a:t>symptom.</a:t>
            </a:r>
            <a:endParaRPr lang="en-US" altLang="ko-KR" dirty="0"/>
          </a:p>
          <a:p>
            <a:r>
              <a:rPr lang="en-US" altLang="ko-KR" dirty="0" smtClean="0"/>
              <a:t>One in every 67 female have ovarian cancer.</a:t>
            </a:r>
          </a:p>
          <a:p>
            <a:r>
              <a:rPr lang="en-US" altLang="ko-KR" dirty="0" smtClean="0"/>
              <a:t>Treatments include surgery, chemotherapy, and radiation.</a:t>
            </a:r>
            <a:endParaRPr lang="ko-KR" altLang="en-US" dirty="0"/>
          </a:p>
        </p:txBody>
      </p:sp>
      <p:pic>
        <p:nvPicPr>
          <p:cNvPr id="3074" name="Picture 2" descr="https://encrypted-tbn2.google.com/images?q=tbn:ANd9GcSnlchZG_pKUtCN8bawPU2ticQSTbHPgb9EUoIF2Z0d5ipbiGWu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286250"/>
            <a:ext cx="24384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5449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24744" cy="1143000"/>
          </a:xfrm>
        </p:spPr>
        <p:txBody>
          <a:bodyPr/>
          <a:lstStyle/>
          <a:p>
            <a:r>
              <a:rPr lang="en-US" altLang="ko-KR" dirty="0" smtClean="0"/>
              <a:t>Testicular Cancer</a:t>
            </a:r>
            <a:endParaRPr lang="ko-KR" altLang="en-US" dirty="0"/>
          </a:p>
        </p:txBody>
      </p:sp>
      <p:sp>
        <p:nvSpPr>
          <p:cNvPr id="3" name="Content Placeholder 2"/>
          <p:cNvSpPr>
            <a:spLocks noGrp="1"/>
          </p:cNvSpPr>
          <p:nvPr>
            <p:ph idx="1"/>
          </p:nvPr>
        </p:nvSpPr>
        <p:spPr>
          <a:xfrm>
            <a:off x="685800" y="1295400"/>
            <a:ext cx="6248399" cy="4495800"/>
          </a:xfrm>
        </p:spPr>
        <p:txBody>
          <a:bodyPr>
            <a:normAutofit fontScale="92500"/>
          </a:bodyPr>
          <a:lstStyle/>
          <a:p>
            <a:r>
              <a:rPr lang="en-US" altLang="ko-KR" dirty="0"/>
              <a:t>More than 90% of cancers of the testicle develop in special cells known as germ </a:t>
            </a:r>
            <a:r>
              <a:rPr lang="en-US" altLang="ko-KR" dirty="0" smtClean="0"/>
              <a:t>cells which produce sperm cells.</a:t>
            </a:r>
          </a:p>
          <a:p>
            <a:r>
              <a:rPr lang="en-US" altLang="ko-KR" dirty="0" smtClean="0"/>
              <a:t>Most testicular cancer contain different cancerous tumors.</a:t>
            </a:r>
          </a:p>
          <a:p>
            <a:r>
              <a:rPr lang="en-US" altLang="ko-KR" dirty="0"/>
              <a:t>Testicular cancer is not common; a man's lifetime chance of getting it is about 1 in 270</a:t>
            </a:r>
            <a:r>
              <a:rPr lang="en-US" altLang="ko-KR" dirty="0" smtClean="0"/>
              <a:t>.</a:t>
            </a:r>
          </a:p>
          <a:p>
            <a:r>
              <a:rPr lang="en-US" altLang="ko-KR" dirty="0" smtClean="0"/>
              <a:t>Symptoms may include painless or uncomfortable lump in their testicle.</a:t>
            </a:r>
          </a:p>
          <a:p>
            <a:r>
              <a:rPr lang="en-US" altLang="ko-KR" dirty="0" smtClean="0"/>
              <a:t>Treatments include chemotherapy and surgery.</a:t>
            </a:r>
            <a:endParaRPr lang="ko-KR" altLang="en-US" dirty="0"/>
          </a:p>
        </p:txBody>
      </p:sp>
      <p:pic>
        <p:nvPicPr>
          <p:cNvPr id="2050" name="Picture 2" descr="https://encrypted-tbn0.google.com/images?q=tbn:ANd9GcQ6Q13Zffb28Ijy10iC5R3oM0eGxlzr0G6ZfwEvLK_FTalrORrB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481015"/>
            <a:ext cx="1700019" cy="164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13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660" y="260648"/>
            <a:ext cx="7024744" cy="1143000"/>
          </a:xfrm>
        </p:spPr>
        <p:txBody>
          <a:bodyPr/>
          <a:lstStyle/>
          <a:p>
            <a:r>
              <a:rPr lang="en-US" altLang="ko-KR" dirty="0" smtClean="0"/>
              <a:t>Digestive Organs</a:t>
            </a:r>
            <a:endParaRPr lang="ko-KR" altLang="en-US" dirty="0"/>
          </a:p>
        </p:txBody>
      </p:sp>
      <p:sp>
        <p:nvSpPr>
          <p:cNvPr id="3" name="Content Placeholder 2"/>
          <p:cNvSpPr>
            <a:spLocks noGrp="1"/>
          </p:cNvSpPr>
          <p:nvPr>
            <p:ph idx="1"/>
          </p:nvPr>
        </p:nvSpPr>
        <p:spPr>
          <a:xfrm>
            <a:off x="971600" y="1268760"/>
            <a:ext cx="6777317" cy="3250813"/>
          </a:xfrm>
        </p:spPr>
        <p:txBody>
          <a:bodyPr>
            <a:normAutofit fontScale="92500" lnSpcReduction="10000"/>
          </a:bodyPr>
          <a:lstStyle/>
          <a:p>
            <a:r>
              <a:rPr lang="en-US" altLang="ko-KR" dirty="0" smtClean="0"/>
              <a:t>Large Intestine- consists of </a:t>
            </a:r>
            <a:r>
              <a:rPr lang="en-US" altLang="ko-KR" dirty="0"/>
              <a:t>the cecum, the ascending (right) colon, the transverse (across) colon, the descending (left) colon, and the sigmoid colon, which connects to the rectum</a:t>
            </a:r>
            <a:r>
              <a:rPr lang="en-US" altLang="ko-KR" dirty="0" smtClean="0"/>
              <a:t>. It uses peristalsis to move the feces through the colons. The cecum, ascending, transverse, and descending colons remove water and absorb vitamins synthesized by bacteria in the food debris. Lastly, the sigmoid colon empties the content into the rectum.</a:t>
            </a:r>
            <a:endParaRPr lang="ko-KR" alt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0318" y="4293096"/>
            <a:ext cx="2893983" cy="217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0265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024744" cy="1143000"/>
          </a:xfrm>
        </p:spPr>
        <p:txBody>
          <a:bodyPr>
            <a:normAutofit fontScale="90000"/>
          </a:bodyPr>
          <a:lstStyle/>
          <a:p>
            <a:r>
              <a:rPr lang="en-US" altLang="ko-KR" dirty="0" smtClean="0"/>
              <a:t>Sources</a:t>
            </a:r>
            <a:br>
              <a:rPr lang="en-US" altLang="ko-KR" dirty="0" smtClean="0"/>
            </a:br>
            <a:endParaRPr lang="ko-KR" altLang="en-US" dirty="0"/>
          </a:p>
        </p:txBody>
      </p:sp>
      <p:sp>
        <p:nvSpPr>
          <p:cNvPr id="3" name="Content Placeholder 2"/>
          <p:cNvSpPr>
            <a:spLocks noGrp="1"/>
          </p:cNvSpPr>
          <p:nvPr>
            <p:ph idx="1"/>
          </p:nvPr>
        </p:nvSpPr>
        <p:spPr>
          <a:xfrm>
            <a:off x="1066800" y="1066800"/>
            <a:ext cx="6777317" cy="5410200"/>
          </a:xfrm>
        </p:spPr>
        <p:txBody>
          <a:bodyPr>
            <a:normAutofit fontScale="77500" lnSpcReduction="20000"/>
          </a:bodyPr>
          <a:lstStyle/>
          <a:p>
            <a:r>
              <a:rPr lang="en-US" altLang="ko-KR" dirty="0">
                <a:hlinkClick r:id="rId2"/>
              </a:rPr>
              <a:t>http://www.livestrong.com/article/37137-reproductive-system-functions</a:t>
            </a:r>
            <a:r>
              <a:rPr lang="en-US" altLang="ko-KR" dirty="0" smtClean="0">
                <a:hlinkClick r:id="rId2"/>
              </a:rPr>
              <a:t>/</a:t>
            </a:r>
            <a:endParaRPr lang="en-US" altLang="ko-KR" dirty="0" smtClean="0"/>
          </a:p>
          <a:p>
            <a:r>
              <a:rPr lang="en-US" altLang="ko-KR" dirty="0">
                <a:hlinkClick r:id="rId3"/>
              </a:rPr>
              <a:t>http://</a:t>
            </a:r>
            <a:r>
              <a:rPr lang="en-US" altLang="ko-KR" dirty="0" smtClean="0">
                <a:hlinkClick r:id="rId3"/>
              </a:rPr>
              <a:t>www.biotopics.co.uk/genes1/asexual_and_sexual_reproduction.html</a:t>
            </a:r>
            <a:endParaRPr lang="en-US" altLang="ko-KR" dirty="0" smtClean="0"/>
          </a:p>
          <a:p>
            <a:r>
              <a:rPr lang="en-US" altLang="ko-KR" dirty="0">
                <a:hlinkClick r:id="rId4"/>
              </a:rPr>
              <a:t>http://</a:t>
            </a:r>
            <a:r>
              <a:rPr lang="en-US" altLang="ko-KR" dirty="0" smtClean="0">
                <a:hlinkClick r:id="rId4"/>
              </a:rPr>
              <a:t>www.uwyo.edu/wjm/repro/spermat.htm</a:t>
            </a:r>
            <a:endParaRPr lang="en-US" altLang="ko-KR" dirty="0" smtClean="0"/>
          </a:p>
          <a:p>
            <a:r>
              <a:rPr lang="en-US" altLang="ko-KR" dirty="0">
                <a:hlinkClick r:id="rId5"/>
              </a:rPr>
              <a:t>http://</a:t>
            </a:r>
            <a:r>
              <a:rPr lang="en-US" altLang="ko-KR" dirty="0" smtClean="0">
                <a:hlinkClick r:id="rId5"/>
              </a:rPr>
              <a:t>wiki.answers.com/Q/What_is_oogenesis</a:t>
            </a:r>
            <a:endParaRPr lang="en-US" altLang="ko-KR" dirty="0" smtClean="0"/>
          </a:p>
          <a:p>
            <a:r>
              <a:rPr lang="en-US" altLang="ko-KR" dirty="0">
                <a:hlinkClick r:id="rId6"/>
              </a:rPr>
              <a:t>http://</a:t>
            </a:r>
            <a:r>
              <a:rPr lang="en-US" altLang="ko-KR" dirty="0" smtClean="0">
                <a:hlinkClick r:id="rId6"/>
              </a:rPr>
              <a:t>www.helium.com/items/1992565-difference-between-menstrual-and-estrous-cycles</a:t>
            </a:r>
            <a:endParaRPr lang="en-US" altLang="ko-KR" dirty="0" smtClean="0"/>
          </a:p>
          <a:p>
            <a:r>
              <a:rPr lang="en-US" altLang="ko-KR" dirty="0">
                <a:latin typeface="Times New Roman" pitchFamily="18" charset="0"/>
                <a:cs typeface="Times New Roman" pitchFamily="18" charset="0"/>
                <a:hlinkClick r:id="rId7"/>
              </a:rPr>
              <a:t>http://www.netwellness.org/healthtopics/pregnancy/pregmenstrualcycle.cfm</a:t>
            </a:r>
            <a:endParaRPr lang="en-US" altLang="ko-KR" dirty="0">
              <a:latin typeface="Times New Roman" pitchFamily="18" charset="0"/>
              <a:cs typeface="Times New Roman" pitchFamily="18" charset="0"/>
            </a:endParaRPr>
          </a:p>
          <a:p>
            <a:r>
              <a:rPr lang="en-US" altLang="ko-KR" dirty="0">
                <a:latin typeface="Times New Roman" pitchFamily="18" charset="0"/>
                <a:cs typeface="Times New Roman" pitchFamily="18" charset="0"/>
                <a:hlinkClick r:id="rId8"/>
              </a:rPr>
              <a:t>http://wiki.answers.com/Q/Is_menstrual_cycle_a_feedback_mechanism</a:t>
            </a:r>
            <a:endParaRPr lang="en-US" altLang="ko-KR" dirty="0">
              <a:latin typeface="Times New Roman" pitchFamily="18" charset="0"/>
              <a:cs typeface="Times New Roman" pitchFamily="18" charset="0"/>
            </a:endParaRPr>
          </a:p>
          <a:p>
            <a:r>
              <a:rPr lang="en-US" altLang="ko-KR" dirty="0">
                <a:latin typeface="Times New Roman" pitchFamily="18" charset="0"/>
                <a:cs typeface="Times New Roman" pitchFamily="18" charset="0"/>
                <a:hlinkClick r:id="rId9"/>
              </a:rPr>
              <a:t>http://</a:t>
            </a:r>
            <a:r>
              <a:rPr lang="en-US" altLang="ko-KR" dirty="0" smtClean="0">
                <a:latin typeface="Times New Roman" pitchFamily="18" charset="0"/>
                <a:cs typeface="Times New Roman" pitchFamily="18" charset="0"/>
                <a:hlinkClick r:id="rId9"/>
              </a:rPr>
              <a:t>www.sumanasinc.com/webcontent/animations/content/ovarianuterine.html</a:t>
            </a:r>
            <a:endParaRPr lang="en-US" altLang="ko-KR" dirty="0" smtClean="0">
              <a:latin typeface="Times New Roman" pitchFamily="18" charset="0"/>
              <a:cs typeface="Times New Roman" pitchFamily="18" charset="0"/>
            </a:endParaRPr>
          </a:p>
          <a:p>
            <a:r>
              <a:rPr lang="en-US" altLang="ko-KR" dirty="0">
                <a:hlinkClick r:id="rId10"/>
              </a:rPr>
              <a:t>http://</a:t>
            </a:r>
            <a:r>
              <a:rPr lang="en-US" altLang="ko-KR" dirty="0" smtClean="0">
                <a:hlinkClick r:id="rId10"/>
              </a:rPr>
              <a:t>www.biologyreference.com/Co-Dn/Development.html#b</a:t>
            </a:r>
            <a:endParaRPr lang="en-US" altLang="ko-KR" dirty="0" smtClean="0"/>
          </a:p>
          <a:p>
            <a:r>
              <a:rPr lang="en-US" altLang="ko-KR" dirty="0">
                <a:hlinkClick r:id="rId11"/>
              </a:rPr>
              <a:t>http://</a:t>
            </a:r>
            <a:r>
              <a:rPr lang="en-US" altLang="ko-KR" dirty="0" smtClean="0">
                <a:hlinkClick r:id="rId11"/>
              </a:rPr>
              <a:t>www.idph.state.il.us/about/womenshealth/factsheets/ovarian.htm</a:t>
            </a:r>
            <a:endParaRPr lang="en-US" altLang="ko-KR" dirty="0" smtClean="0"/>
          </a:p>
          <a:p>
            <a:r>
              <a:rPr lang="en-US" altLang="ko-KR" dirty="0">
                <a:hlinkClick r:id="rId12"/>
              </a:rPr>
              <a:t>http://www.idph.state.il.us/cancer/factsheets/testicular.htm</a:t>
            </a:r>
            <a:endParaRPr lang="en-US" altLang="ko-KR" dirty="0" smtClean="0"/>
          </a:p>
          <a:p>
            <a:endParaRPr lang="en-US" altLang="ko-KR" dirty="0" smtClean="0">
              <a:latin typeface="Times New Roman" pitchFamily="18" charset="0"/>
              <a:cs typeface="Times New Roman" pitchFamily="18" charset="0"/>
            </a:endParaRPr>
          </a:p>
          <a:p>
            <a:endParaRPr lang="en-US" altLang="ko-KR" dirty="0">
              <a:latin typeface="Times New Roman" pitchFamily="18" charset="0"/>
              <a:cs typeface="Times New Roman" pitchFamily="18" charset="0"/>
            </a:endParaRPr>
          </a:p>
          <a:p>
            <a:endParaRPr lang="en-US" altLang="ko-KR" dirty="0" smtClean="0"/>
          </a:p>
          <a:p>
            <a:endParaRPr lang="en-US" altLang="ko-KR" dirty="0" smtClean="0"/>
          </a:p>
          <a:p>
            <a:endParaRPr lang="ko-KR" altLang="en-US" dirty="0"/>
          </a:p>
        </p:txBody>
      </p:sp>
    </p:spTree>
    <p:extLst>
      <p:ext uri="{BB962C8B-B14F-4D97-AF65-F5344CB8AC3E}">
        <p14:creationId xmlns:p14="http://schemas.microsoft.com/office/powerpoint/2010/main" val="5951481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1143000"/>
          </a:xfrm>
        </p:spPr>
        <p:txBody>
          <a:bodyPr/>
          <a:lstStyle/>
          <a:p>
            <a:r>
              <a:rPr lang="en-US" altLang="ko-KR" dirty="0" smtClean="0"/>
              <a:t>Nervous System</a:t>
            </a:r>
            <a:endParaRPr lang="ko-KR" altLang="en-US" dirty="0"/>
          </a:p>
        </p:txBody>
      </p:sp>
      <p:sp>
        <p:nvSpPr>
          <p:cNvPr id="3" name="Content Placeholder 2"/>
          <p:cNvSpPr>
            <a:spLocks noGrp="1"/>
          </p:cNvSpPr>
          <p:nvPr>
            <p:ph idx="1"/>
          </p:nvPr>
        </p:nvSpPr>
        <p:spPr>
          <a:xfrm>
            <a:off x="1066800" y="1219200"/>
            <a:ext cx="6777317" cy="3508977"/>
          </a:xfrm>
        </p:spPr>
        <p:txBody>
          <a:bodyPr/>
          <a:lstStyle/>
          <a:p>
            <a:r>
              <a:rPr lang="en-US" altLang="ko-KR" dirty="0">
                <a:latin typeface="+mj-lt"/>
                <a:cs typeface="Times New Roman" pitchFamily="18" charset="0"/>
              </a:rPr>
              <a:t>The function of the nervous system is to coordinate and send signals from one cell to another and from one part of the body to </a:t>
            </a:r>
            <a:r>
              <a:rPr lang="en-US" altLang="ko-KR" dirty="0" smtClean="0">
                <a:latin typeface="+mj-lt"/>
                <a:cs typeface="Times New Roman" pitchFamily="18" charset="0"/>
              </a:rPr>
              <a:t>others.</a:t>
            </a:r>
          </a:p>
          <a:p>
            <a:endParaRPr lang="ko-KR" altLang="en-US" dirty="0">
              <a:latin typeface="+mj-lt"/>
            </a:endParaRPr>
          </a:p>
        </p:txBody>
      </p:sp>
      <p:pic>
        <p:nvPicPr>
          <p:cNvPr id="4098" name="Picture 2" descr="https://encrypted-tbn1.google.com/images?q=tbn:ANd9GcS3D1Olb8JHlyaYAj6IeQp4DeMIvZYRI0nIlpS-Eql3gpyvpfV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428626"/>
            <a:ext cx="3124200" cy="405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5020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altLang="ko-KR" dirty="0" smtClean="0"/>
              <a:t>Central Nervous System</a:t>
            </a:r>
            <a:endParaRPr lang="ko-KR" altLang="en-US" dirty="0"/>
          </a:p>
        </p:txBody>
      </p:sp>
      <p:sp>
        <p:nvSpPr>
          <p:cNvPr id="3" name="Content Placeholder 2"/>
          <p:cNvSpPr>
            <a:spLocks noGrp="1"/>
          </p:cNvSpPr>
          <p:nvPr>
            <p:ph idx="1"/>
          </p:nvPr>
        </p:nvSpPr>
        <p:spPr>
          <a:xfrm>
            <a:off x="609601" y="1447800"/>
            <a:ext cx="5638799" cy="5029200"/>
          </a:xfrm>
        </p:spPr>
        <p:txBody>
          <a:bodyPr>
            <a:normAutofit fontScale="92500" lnSpcReduction="20000"/>
          </a:bodyPr>
          <a:lstStyle/>
          <a:p>
            <a:r>
              <a:rPr lang="en-US" altLang="ko-KR" dirty="0" smtClean="0"/>
              <a:t>CNS serve </a:t>
            </a:r>
            <a:r>
              <a:rPr lang="en-US" altLang="ko-KR" dirty="0"/>
              <a:t>as the main "processing center" for the entire nervous system, and control all the workings of </a:t>
            </a:r>
            <a:r>
              <a:rPr lang="en-US" altLang="ko-KR" dirty="0" smtClean="0"/>
              <a:t>the </a:t>
            </a:r>
            <a:r>
              <a:rPr lang="en-US" altLang="ko-KR" dirty="0"/>
              <a:t>body</a:t>
            </a:r>
            <a:r>
              <a:rPr lang="en-US" altLang="ko-KR" dirty="0" smtClean="0"/>
              <a:t>.</a:t>
            </a:r>
          </a:p>
          <a:p>
            <a:r>
              <a:rPr lang="en-US" altLang="ko-KR" dirty="0" smtClean="0"/>
              <a:t>Composes of the brain and the spinal cord.</a:t>
            </a:r>
          </a:p>
          <a:p>
            <a:r>
              <a:rPr lang="en-US" altLang="ko-KR" dirty="0" smtClean="0"/>
              <a:t>Spinal cord- </a:t>
            </a:r>
            <a:r>
              <a:rPr lang="en-US" altLang="ko-KR" dirty="0"/>
              <a:t>conducts sensory information from </a:t>
            </a:r>
            <a:r>
              <a:rPr lang="en-US" altLang="ko-KR" dirty="0" smtClean="0"/>
              <a:t>the peripheral nervous system and motor information from the brain to our body.</a:t>
            </a:r>
          </a:p>
          <a:p>
            <a:r>
              <a:rPr lang="en-US" altLang="ko-KR" dirty="0" smtClean="0"/>
              <a:t>Brain- </a:t>
            </a:r>
            <a:r>
              <a:rPr lang="en-US" altLang="ko-KR" dirty="0"/>
              <a:t>receives sensory input from the spinal cord as well as from its own </a:t>
            </a:r>
            <a:r>
              <a:rPr lang="en-US" altLang="ko-KR" dirty="0" smtClean="0"/>
              <a:t>nerves and processes </a:t>
            </a:r>
            <a:r>
              <a:rPr lang="en-US" altLang="ko-KR" dirty="0"/>
              <a:t>its various sensory inputs and </a:t>
            </a:r>
            <a:r>
              <a:rPr lang="en-US" altLang="ko-KR" dirty="0" smtClean="0"/>
              <a:t>initiates appropriate/coordinated motor </a:t>
            </a:r>
            <a:r>
              <a:rPr lang="en-US" altLang="ko-KR" dirty="0"/>
              <a:t>outputs.</a:t>
            </a:r>
            <a:endParaRPr lang="en-US" altLang="ko-KR" dirty="0" smtClean="0"/>
          </a:p>
          <a:p>
            <a:endParaRPr lang="en-US" altLang="ko-KR" dirty="0" smtClean="0"/>
          </a:p>
        </p:txBody>
      </p:sp>
      <p:pic>
        <p:nvPicPr>
          <p:cNvPr id="1026" name="Picture 2" descr="https://encrypted-tbn2.google.com/images?q=tbn:ANd9GcRrtYkBDp-_ihNnTUOWBViavgNjDFNIoWW6RQlVBmErFH4-Uj7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596788"/>
            <a:ext cx="2362200" cy="457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1926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1143000"/>
          </a:xfrm>
        </p:spPr>
        <p:txBody>
          <a:bodyPr/>
          <a:lstStyle/>
          <a:p>
            <a:r>
              <a:rPr lang="en-US" altLang="ko-KR" dirty="0" smtClean="0"/>
              <a:t>Peripheral Nervous System</a:t>
            </a:r>
            <a:endParaRPr lang="ko-KR" altLang="en-US" dirty="0"/>
          </a:p>
        </p:txBody>
      </p:sp>
      <p:sp>
        <p:nvSpPr>
          <p:cNvPr id="3" name="Content Placeholder 2"/>
          <p:cNvSpPr>
            <a:spLocks noGrp="1"/>
          </p:cNvSpPr>
          <p:nvPr>
            <p:ph idx="1"/>
          </p:nvPr>
        </p:nvSpPr>
        <p:spPr>
          <a:xfrm>
            <a:off x="533400" y="1219200"/>
            <a:ext cx="6096000" cy="5257800"/>
          </a:xfrm>
        </p:spPr>
        <p:txBody>
          <a:bodyPr>
            <a:normAutofit fontScale="85000" lnSpcReduction="20000"/>
          </a:bodyPr>
          <a:lstStyle/>
          <a:p>
            <a:r>
              <a:rPr lang="en-US" altLang="ko-KR" dirty="0" smtClean="0"/>
              <a:t>Sensory Nervous cells- </a:t>
            </a:r>
            <a:r>
              <a:rPr lang="en-US" altLang="ko-KR" dirty="0"/>
              <a:t>send information to the CNS from internal organs or from external stimuli</a:t>
            </a:r>
            <a:r>
              <a:rPr lang="en-US" altLang="ko-KR" dirty="0" smtClean="0"/>
              <a:t>.</a:t>
            </a:r>
          </a:p>
          <a:p>
            <a:r>
              <a:rPr lang="en-US" altLang="ko-KR" dirty="0"/>
              <a:t>Motor nervous system </a:t>
            </a:r>
            <a:r>
              <a:rPr lang="en-US" altLang="ko-KR" dirty="0" smtClean="0"/>
              <a:t>cells- send information </a:t>
            </a:r>
            <a:r>
              <a:rPr lang="en-US" altLang="ko-KR" dirty="0"/>
              <a:t>from the CNS to organs, muscles, and glands</a:t>
            </a:r>
            <a:r>
              <a:rPr lang="en-US" altLang="ko-KR" dirty="0" smtClean="0"/>
              <a:t>. It divides into somatic and automatic nervous system.</a:t>
            </a:r>
          </a:p>
          <a:p>
            <a:r>
              <a:rPr lang="en-US" altLang="ko-KR" dirty="0" smtClean="0"/>
              <a:t>Somatic Nervous </a:t>
            </a:r>
            <a:r>
              <a:rPr lang="en-US" altLang="ko-KR" dirty="0"/>
              <a:t>S</a:t>
            </a:r>
            <a:r>
              <a:rPr lang="en-US" altLang="ko-KR" dirty="0" smtClean="0"/>
              <a:t>ystem- </a:t>
            </a:r>
            <a:r>
              <a:rPr lang="en-US" altLang="ko-KR" dirty="0"/>
              <a:t>controls skeletal muscle as well as external sensory organs such as the skin. </a:t>
            </a:r>
            <a:r>
              <a:rPr lang="en-US" altLang="ko-KR" dirty="0" smtClean="0"/>
              <a:t>This system is voluntary- controlled consciously.</a:t>
            </a:r>
          </a:p>
          <a:p>
            <a:r>
              <a:rPr lang="en-US" altLang="ko-KR" dirty="0" smtClean="0"/>
              <a:t>Automatic Nervous System- </a:t>
            </a:r>
            <a:r>
              <a:rPr lang="en-US" altLang="ko-KR" dirty="0"/>
              <a:t>controls involuntary muscles, such as smooth and cardiac muscle</a:t>
            </a:r>
            <a:r>
              <a:rPr lang="en-US" altLang="ko-KR" dirty="0" smtClean="0"/>
              <a:t>. It is divided into parasympathetic and sympathetic divisions.</a:t>
            </a:r>
          </a:p>
          <a:p>
            <a:r>
              <a:rPr lang="en-US" altLang="ko-KR" dirty="0" smtClean="0"/>
              <a:t>Parasympathetic-</a:t>
            </a:r>
            <a:r>
              <a:rPr lang="en-US" altLang="ko-KR" dirty="0"/>
              <a:t>controls activities that conserve energy expenditures.</a:t>
            </a:r>
            <a:r>
              <a:rPr lang="en-US" altLang="ko-KR" dirty="0" smtClean="0"/>
              <a:t> </a:t>
            </a:r>
          </a:p>
          <a:p>
            <a:r>
              <a:rPr lang="en-US" altLang="ko-KR" dirty="0" smtClean="0"/>
              <a:t>Sympathetic- controls </a:t>
            </a:r>
            <a:r>
              <a:rPr lang="en-US" altLang="ko-KR" dirty="0"/>
              <a:t>activities that increase energy expenditures.</a:t>
            </a:r>
          </a:p>
          <a:p>
            <a:endParaRPr lang="en-US" altLang="ko-KR" dirty="0" smtClean="0"/>
          </a:p>
          <a:p>
            <a:endParaRPr lang="ko-KR" altLang="en-US" dirty="0"/>
          </a:p>
        </p:txBody>
      </p:sp>
      <p:pic>
        <p:nvPicPr>
          <p:cNvPr id="2050" name="Picture 2" descr="https://encrypted-tbn3.google.com/images?q=tbn:ANd9GcT08bJoV0TQjtYCJMfqB9itEiKjsu-m9AQtzSsIjEx0It5w2Qx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6181" y="1600200"/>
            <a:ext cx="2013145"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624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811" y="228600"/>
            <a:ext cx="7024744" cy="1143000"/>
          </a:xfrm>
        </p:spPr>
        <p:txBody>
          <a:bodyPr/>
          <a:lstStyle/>
          <a:p>
            <a:r>
              <a:rPr lang="en-US" altLang="ko-KR" dirty="0" smtClean="0"/>
              <a:t>Neuron Structure</a:t>
            </a:r>
            <a:endParaRPr lang="ko-KR" altLang="en-US" dirty="0"/>
          </a:p>
        </p:txBody>
      </p:sp>
      <p:sp>
        <p:nvSpPr>
          <p:cNvPr id="3" name="Content Placeholder 2"/>
          <p:cNvSpPr>
            <a:spLocks noGrp="1"/>
          </p:cNvSpPr>
          <p:nvPr>
            <p:ph idx="1"/>
          </p:nvPr>
        </p:nvSpPr>
        <p:spPr/>
        <p:txBody>
          <a:bodyPr/>
          <a:lstStyle/>
          <a:p>
            <a:endParaRPr lang="ko-KR" altLang="en-US"/>
          </a:p>
        </p:txBody>
      </p:sp>
      <p:pic>
        <p:nvPicPr>
          <p:cNvPr id="7170" name="Picture 2" descr="C:\Users\Myung Ha\Desktop\2012-04-30_01-20-49_9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970218" y="-217615"/>
            <a:ext cx="5257802" cy="828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62234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24744" cy="1143000"/>
          </a:xfrm>
        </p:spPr>
        <p:txBody>
          <a:bodyPr/>
          <a:lstStyle/>
          <a:p>
            <a:r>
              <a:rPr lang="en-US" altLang="ko-KR" dirty="0" smtClean="0"/>
              <a:t>Simple Reflex Arc</a:t>
            </a:r>
            <a:endParaRPr lang="ko-KR" altLang="en-US" dirty="0"/>
          </a:p>
        </p:txBody>
      </p:sp>
      <p:sp>
        <p:nvSpPr>
          <p:cNvPr id="3" name="Content Placeholder 2"/>
          <p:cNvSpPr>
            <a:spLocks noGrp="1"/>
          </p:cNvSpPr>
          <p:nvPr>
            <p:ph idx="1"/>
          </p:nvPr>
        </p:nvSpPr>
        <p:spPr>
          <a:xfrm>
            <a:off x="838200" y="1295400"/>
            <a:ext cx="7543800" cy="2514600"/>
          </a:xfrm>
        </p:spPr>
        <p:txBody>
          <a:bodyPr>
            <a:normAutofit fontScale="85000" lnSpcReduction="20000"/>
          </a:bodyPr>
          <a:lstStyle/>
          <a:p>
            <a:r>
              <a:rPr lang="en-US" altLang="ko-KR" dirty="0"/>
              <a:t>The simple reflex is a type of behavior that protects higher forms of animal life and </a:t>
            </a:r>
            <a:r>
              <a:rPr lang="en-US" altLang="ko-KR" dirty="0" smtClean="0"/>
              <a:t>has </a:t>
            </a:r>
            <a:r>
              <a:rPr lang="en-US" altLang="ko-KR" dirty="0"/>
              <a:t>survival </a:t>
            </a:r>
            <a:r>
              <a:rPr lang="en-US" altLang="ko-KR" dirty="0" smtClean="0"/>
              <a:t>value.</a:t>
            </a:r>
          </a:p>
          <a:p>
            <a:r>
              <a:rPr lang="en-US" altLang="ko-KR" dirty="0" smtClean="0"/>
              <a:t>It is a spinal event, but the brain still receives the sensory input.</a:t>
            </a:r>
          </a:p>
          <a:p>
            <a:r>
              <a:rPr lang="en-US" altLang="ko-KR" dirty="0" smtClean="0"/>
              <a:t>An example would be moving the finger away after touching something hot.</a:t>
            </a:r>
          </a:p>
          <a:p>
            <a:r>
              <a:rPr lang="en-US" altLang="ko-KR" dirty="0" smtClean="0"/>
              <a:t>Sequence: stimulus-&gt; nerve ending-&gt; sensory neurons-&gt; spinal cord-&gt; synapse-&gt; interneuron-&gt; synapse-&gt; motor neuron-&gt; nerve ending-&gt; response.</a:t>
            </a:r>
            <a:endParaRPr lang="ko-KR" altLang="en-US" dirty="0"/>
          </a:p>
        </p:txBody>
      </p:sp>
      <p:pic>
        <p:nvPicPr>
          <p:cNvPr id="8194" name="Picture 2" descr="C:\Users\Myung Ha\Desktop\2012-04-30_01-17-53_5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145264" y="1564349"/>
            <a:ext cx="2835275" cy="716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17186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024744" cy="1143000"/>
          </a:xfrm>
        </p:spPr>
        <p:txBody>
          <a:bodyPr/>
          <a:lstStyle/>
          <a:p>
            <a:r>
              <a:rPr lang="en-US" altLang="ko-KR" dirty="0" smtClean="0"/>
              <a:t>The Brain</a:t>
            </a:r>
            <a:endParaRPr lang="ko-KR" altLang="en-US" dirty="0"/>
          </a:p>
        </p:txBody>
      </p:sp>
      <p:sp>
        <p:nvSpPr>
          <p:cNvPr id="3" name="Content Placeholder 2"/>
          <p:cNvSpPr>
            <a:spLocks noGrp="1"/>
          </p:cNvSpPr>
          <p:nvPr>
            <p:ph idx="1"/>
          </p:nvPr>
        </p:nvSpPr>
        <p:spPr>
          <a:xfrm>
            <a:off x="533400" y="1143000"/>
            <a:ext cx="5029201" cy="5181600"/>
          </a:xfrm>
        </p:spPr>
        <p:txBody>
          <a:bodyPr>
            <a:normAutofit fontScale="70000" lnSpcReduction="20000"/>
          </a:bodyPr>
          <a:lstStyle/>
          <a:p>
            <a:r>
              <a:rPr lang="en-US" altLang="ko-KR" dirty="0" smtClean="0"/>
              <a:t>Cerebral hemispheres- contains grey matter which perform high level functions.</a:t>
            </a:r>
          </a:p>
          <a:p>
            <a:r>
              <a:rPr lang="en-US" altLang="ko-KR" dirty="0" smtClean="0"/>
              <a:t>Sensations are interpreted, movements are made, memories are stored and retrieved, and judgments are made.</a:t>
            </a:r>
          </a:p>
          <a:p>
            <a:r>
              <a:rPr lang="en-US" altLang="ko-KR" dirty="0" smtClean="0"/>
              <a:t>Diencephalon- contains left and right thalamus which relays the sensory and motor information to cerebrum.</a:t>
            </a:r>
          </a:p>
          <a:p>
            <a:r>
              <a:rPr lang="en-US" altLang="ko-KR" dirty="0" smtClean="0"/>
              <a:t>It also contains hypothalamus which functions to regulate involuntary functions such as water balance, appetite, and temperature.</a:t>
            </a:r>
          </a:p>
          <a:p>
            <a:r>
              <a:rPr lang="en-US" altLang="ko-KR" dirty="0" smtClean="0"/>
              <a:t>Brain stem- contains the midbrain which functions to control the reflex tracking movements of the head, neck, and eyes based on stimuli received from the eyes and ears.</a:t>
            </a:r>
          </a:p>
          <a:p>
            <a:r>
              <a:rPr lang="en-US" altLang="ko-KR" dirty="0" smtClean="0"/>
              <a:t>It also contains pons and medulla oblongata which controls heart rate, breathing, and blood pressure.</a:t>
            </a:r>
          </a:p>
          <a:p>
            <a:r>
              <a:rPr lang="en-US" altLang="ko-KR" dirty="0">
                <a:latin typeface="+mj-lt"/>
                <a:cs typeface="Times New Roman" pitchFamily="18" charset="0"/>
              </a:rPr>
              <a:t>Cerebellum coordinates movement, balance, and coordination.</a:t>
            </a:r>
          </a:p>
          <a:p>
            <a:endParaRPr lang="en-US" altLang="ko-KR" dirty="0" smtClean="0"/>
          </a:p>
        </p:txBody>
      </p:sp>
      <p:pic>
        <p:nvPicPr>
          <p:cNvPr id="9218" name="Picture 2" descr="C:\Users\Myung Ha\Desktop\2012-04-30_01-18-43_8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236663" y="2011737"/>
            <a:ext cx="5783072" cy="3131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30225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024744" cy="1143000"/>
          </a:xfrm>
        </p:spPr>
        <p:txBody>
          <a:bodyPr/>
          <a:lstStyle/>
          <a:p>
            <a:r>
              <a:rPr lang="en-US" altLang="ko-KR" dirty="0" smtClean="0"/>
              <a:t>Nerve Impulse</a:t>
            </a:r>
            <a:endParaRPr lang="ko-KR" altLang="en-US" dirty="0"/>
          </a:p>
        </p:txBody>
      </p:sp>
      <p:sp>
        <p:nvSpPr>
          <p:cNvPr id="3" name="Content Placeholder 2"/>
          <p:cNvSpPr>
            <a:spLocks noGrp="1"/>
          </p:cNvSpPr>
          <p:nvPr>
            <p:ph idx="1"/>
          </p:nvPr>
        </p:nvSpPr>
        <p:spPr>
          <a:xfrm>
            <a:off x="609600" y="1371600"/>
            <a:ext cx="5410200" cy="5181600"/>
          </a:xfrm>
        </p:spPr>
        <p:txBody>
          <a:bodyPr>
            <a:normAutofit fontScale="70000" lnSpcReduction="20000"/>
          </a:bodyPr>
          <a:lstStyle/>
          <a:p>
            <a:r>
              <a:rPr lang="en-US" altLang="ko-KR" dirty="0" smtClean="0"/>
              <a:t>In the beginning, Na+ is on the outside, K+ is on the inside of the neuron’s membrane. Na+/K+ pumps creates polarized membrane potential also called the resting potential.</a:t>
            </a:r>
          </a:p>
          <a:p>
            <a:r>
              <a:rPr lang="en-US" altLang="ko-KR" dirty="0"/>
              <a:t>When a stimulus reaches a resting neuron, the gated ion channels on the resting neuron's membrane </a:t>
            </a:r>
            <a:r>
              <a:rPr lang="en-US" altLang="ko-KR" dirty="0" smtClean="0"/>
              <a:t>open </a:t>
            </a:r>
            <a:r>
              <a:rPr lang="en-US" altLang="ko-KR" dirty="0"/>
              <a:t>and allow the Na+ </a:t>
            </a:r>
            <a:r>
              <a:rPr lang="en-US" altLang="ko-KR" dirty="0" smtClean="0"/>
              <a:t>to </a:t>
            </a:r>
            <a:r>
              <a:rPr lang="en-US" altLang="ko-KR" dirty="0"/>
              <a:t>go </a:t>
            </a:r>
            <a:r>
              <a:rPr lang="en-US" altLang="ko-KR" dirty="0" smtClean="0"/>
              <a:t>into </a:t>
            </a:r>
            <a:r>
              <a:rPr lang="en-US" altLang="ko-KR" dirty="0"/>
              <a:t>the cell. </a:t>
            </a:r>
            <a:r>
              <a:rPr lang="en-US" altLang="ko-KR" dirty="0" smtClean="0"/>
              <a:t>As this happens, neurons become depolarized.</a:t>
            </a:r>
            <a:r>
              <a:rPr lang="en-US" altLang="ko-KR" dirty="0"/>
              <a:t> </a:t>
            </a:r>
            <a:r>
              <a:rPr lang="en-US" altLang="ko-KR" dirty="0" smtClean="0"/>
              <a:t>However if </a:t>
            </a:r>
            <a:r>
              <a:rPr lang="en-US" altLang="ko-KR" dirty="0"/>
              <a:t>the stimulus goes above the threshold level, more gated ion channels open and allow more Na+ inside the cell</a:t>
            </a:r>
            <a:r>
              <a:rPr lang="en-US" altLang="ko-KR" dirty="0" smtClean="0"/>
              <a:t>.</a:t>
            </a:r>
          </a:p>
          <a:p>
            <a:r>
              <a:rPr lang="en-US" altLang="ko-KR" dirty="0"/>
              <a:t>After the inside of the cell becomes </a:t>
            </a:r>
            <a:r>
              <a:rPr lang="en-US" altLang="ko-KR" dirty="0" smtClean="0"/>
              <a:t>full </a:t>
            </a:r>
            <a:r>
              <a:rPr lang="en-US" altLang="ko-KR" dirty="0"/>
              <a:t>with Na+, the gated ion channels on the inside of the membrane open to allow the K+ to move to the outside of the membrane. </a:t>
            </a:r>
            <a:r>
              <a:rPr lang="en-US" altLang="ko-KR" dirty="0" smtClean="0"/>
              <a:t>This allows repolarization with ions in the opposite positions of the beginning.</a:t>
            </a:r>
          </a:p>
          <a:p>
            <a:r>
              <a:rPr lang="en-US" altLang="ko-KR" dirty="0">
                <a:latin typeface="+mj-lt"/>
                <a:cs typeface="Times New Roman" pitchFamily="18" charset="0"/>
              </a:rPr>
              <a:t>The refractory period begins as ion channels pump K+ ions back inside and Na+ ions outside. </a:t>
            </a:r>
            <a:r>
              <a:rPr lang="en-US" altLang="ko-KR" dirty="0" smtClean="0">
                <a:latin typeface="+mj-lt"/>
                <a:cs typeface="Times New Roman" pitchFamily="18" charset="0"/>
              </a:rPr>
              <a:t>The </a:t>
            </a:r>
            <a:r>
              <a:rPr lang="en-US" altLang="ko-KR" dirty="0">
                <a:latin typeface="+mj-lt"/>
                <a:cs typeface="Times New Roman" pitchFamily="18" charset="0"/>
              </a:rPr>
              <a:t>neuron can’t respond to any stimuli </a:t>
            </a:r>
            <a:r>
              <a:rPr lang="en-US" altLang="ko-KR" dirty="0" smtClean="0">
                <a:latin typeface="+mj-lt"/>
                <a:cs typeface="Times New Roman" pitchFamily="18" charset="0"/>
              </a:rPr>
              <a:t>during this period.</a:t>
            </a:r>
            <a:endParaRPr lang="en-US" altLang="ko-KR" dirty="0">
              <a:latin typeface="+mj-lt"/>
              <a:cs typeface="Times New Roman" pitchFamily="18" charset="0"/>
            </a:endParaRPr>
          </a:p>
          <a:p>
            <a:endParaRPr lang="ko-KR" altLang="en-US" dirty="0"/>
          </a:p>
        </p:txBody>
      </p:sp>
      <p:pic>
        <p:nvPicPr>
          <p:cNvPr id="1026" name="Picture 2" descr="https://encrypted-tbn2.google.com/images?q=tbn:ANd9GcRBaW-CxybJKX4M-IyS3t8x77NLY1ePjWRh9PJew77YF5iI7OFX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905000"/>
            <a:ext cx="2743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74212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024744" cy="1143000"/>
          </a:xfrm>
        </p:spPr>
        <p:txBody>
          <a:bodyPr/>
          <a:lstStyle/>
          <a:p>
            <a:r>
              <a:rPr lang="en-US" altLang="ko-KR" dirty="0" smtClean="0"/>
              <a:t>Neurotransmitters</a:t>
            </a:r>
            <a:endParaRPr lang="ko-KR" altLang="en-US" dirty="0"/>
          </a:p>
        </p:txBody>
      </p:sp>
      <p:sp>
        <p:nvSpPr>
          <p:cNvPr id="3" name="Content Placeholder 2"/>
          <p:cNvSpPr>
            <a:spLocks noGrp="1"/>
          </p:cNvSpPr>
          <p:nvPr>
            <p:ph idx="1"/>
          </p:nvPr>
        </p:nvSpPr>
        <p:spPr>
          <a:xfrm>
            <a:off x="990600" y="1447800"/>
            <a:ext cx="6777317" cy="3508977"/>
          </a:xfrm>
        </p:spPr>
        <p:txBody>
          <a:bodyPr/>
          <a:lstStyle/>
          <a:p>
            <a:r>
              <a:rPr lang="en-US" altLang="ko-KR" dirty="0" smtClean="0"/>
              <a:t>Neurotransmitters carry information across synapses from one neuron to the other.</a:t>
            </a:r>
          </a:p>
          <a:p>
            <a:r>
              <a:rPr lang="en-US" altLang="ko-KR" dirty="0" smtClean="0">
                <a:latin typeface="+mj-lt"/>
                <a:cs typeface="Times New Roman" pitchFamily="18" charset="0"/>
              </a:rPr>
              <a:t>Axon </a:t>
            </a:r>
            <a:r>
              <a:rPr lang="en-US" altLang="ko-KR" dirty="0">
                <a:latin typeface="+mj-lt"/>
                <a:cs typeface="Times New Roman" pitchFamily="18" charset="0"/>
              </a:rPr>
              <a:t>terminals release neurotransmitters from a pump that is received by receptors on the dendrites of another </a:t>
            </a:r>
            <a:r>
              <a:rPr lang="en-US" altLang="ko-KR" dirty="0" smtClean="0">
                <a:latin typeface="+mj-lt"/>
                <a:cs typeface="Times New Roman" pitchFamily="18" charset="0"/>
              </a:rPr>
              <a:t>neuron.</a:t>
            </a:r>
          </a:p>
          <a:p>
            <a:r>
              <a:rPr lang="en-US" altLang="ko-KR" dirty="0" smtClean="0"/>
              <a:t>Several </a:t>
            </a:r>
            <a:r>
              <a:rPr lang="en-US" altLang="ko-KR" dirty="0"/>
              <a:t>neurotransmitters play a role in the way we behave, learn, the way we feel, and sleep.</a:t>
            </a:r>
          </a:p>
          <a:p>
            <a:endParaRPr lang="ko-KR" altLang="en-US" dirty="0">
              <a:latin typeface="+mj-lt"/>
            </a:endParaRPr>
          </a:p>
        </p:txBody>
      </p:sp>
      <p:pic>
        <p:nvPicPr>
          <p:cNvPr id="2050" name="Picture 2" descr="https://encrypted-tbn3.google.com/images?q=tbn:ANd9GcQ0PmiVzJSIiK9ca-Z0uiD4aFnNnEzsBfFdRVfCrfuIRzY5bd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275773"/>
            <a:ext cx="2057400" cy="217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61638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altLang="ko-KR" dirty="0" smtClean="0"/>
              <a:t>Parkinson’s Disease</a:t>
            </a:r>
            <a:endParaRPr lang="ko-KR" altLang="en-US" dirty="0"/>
          </a:p>
        </p:txBody>
      </p:sp>
      <p:sp>
        <p:nvSpPr>
          <p:cNvPr id="3" name="Content Placeholder 2"/>
          <p:cNvSpPr>
            <a:spLocks noGrp="1"/>
          </p:cNvSpPr>
          <p:nvPr>
            <p:ph idx="1"/>
          </p:nvPr>
        </p:nvSpPr>
        <p:spPr>
          <a:xfrm>
            <a:off x="550459" y="1447800"/>
            <a:ext cx="5316941" cy="4800600"/>
          </a:xfrm>
        </p:spPr>
        <p:txBody>
          <a:bodyPr>
            <a:normAutofit lnSpcReduction="10000"/>
          </a:bodyPr>
          <a:lstStyle/>
          <a:p>
            <a:r>
              <a:rPr lang="en-US" altLang="ko-KR" dirty="0"/>
              <a:t>Parkinson's disease is a degenerative disease of the nervous </a:t>
            </a:r>
            <a:r>
              <a:rPr lang="en-US" altLang="ko-KR" dirty="0" smtClean="0"/>
              <a:t>system.</a:t>
            </a:r>
          </a:p>
          <a:p>
            <a:r>
              <a:rPr lang="en-US" altLang="ko-KR" dirty="0" smtClean="0"/>
              <a:t>Symptoms include tremor, stiffness in muscles and joints, slowness in initiating movement, poor balance and other movements.</a:t>
            </a:r>
          </a:p>
          <a:p>
            <a:r>
              <a:rPr lang="en-US" altLang="ko-KR" dirty="0" smtClean="0"/>
              <a:t>One in every 500 people get Parkinson’s.</a:t>
            </a:r>
          </a:p>
          <a:p>
            <a:r>
              <a:rPr lang="en-US" altLang="ko-KR" dirty="0" smtClean="0"/>
              <a:t>It is incurable but the progression would be slowed down by drug treatment.</a:t>
            </a:r>
            <a:endParaRPr lang="ko-KR" altLang="en-US" dirty="0"/>
          </a:p>
        </p:txBody>
      </p:sp>
      <p:pic>
        <p:nvPicPr>
          <p:cNvPr id="3074" name="Picture 2" descr="https://encrypted-tbn0.google.com/images?q=tbn:ANd9GcSVsEnxSOrb2LYBv1fn-13z_NeVEQqEhYF7IDxsro5opX7Vnd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1" y="1803651"/>
            <a:ext cx="2847974" cy="347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2273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1394</TotalTime>
  <Words>5657</Words>
  <Application>Microsoft Office PowerPoint</Application>
  <PresentationFormat>On-screen Show (4:3)</PresentationFormat>
  <Paragraphs>538</Paragraphs>
  <Slides>117</Slides>
  <Notes>1</Notes>
  <HiddenSlides>0</HiddenSlides>
  <MMClips>0</MMClips>
  <ScaleCrop>false</ScaleCrop>
  <HeadingPairs>
    <vt:vector size="4" baseType="variant">
      <vt:variant>
        <vt:lpstr>Theme</vt:lpstr>
      </vt:variant>
      <vt:variant>
        <vt:i4>1</vt:i4>
      </vt:variant>
      <vt:variant>
        <vt:lpstr>Slide Titles</vt:lpstr>
      </vt:variant>
      <vt:variant>
        <vt:i4>117</vt:i4>
      </vt:variant>
    </vt:vector>
  </HeadingPairs>
  <TitlesOfParts>
    <vt:vector size="118" baseType="lpstr">
      <vt:lpstr>Austin</vt:lpstr>
      <vt:lpstr>Human Body System Project</vt:lpstr>
      <vt:lpstr>Table of Contents</vt:lpstr>
      <vt:lpstr>Digestive System</vt:lpstr>
      <vt:lpstr>Digestive Organs</vt:lpstr>
      <vt:lpstr>Digestive Organs</vt:lpstr>
      <vt:lpstr>Digestive Organs</vt:lpstr>
      <vt:lpstr>Digestive Organs</vt:lpstr>
      <vt:lpstr>Digestive Organs</vt:lpstr>
      <vt:lpstr>Digestive Organs</vt:lpstr>
      <vt:lpstr>Digestive Organs</vt:lpstr>
      <vt:lpstr>Digestive Organs</vt:lpstr>
      <vt:lpstr>Digestive Organs (Accessory)</vt:lpstr>
      <vt:lpstr>Digestive Organs (Accessory)</vt:lpstr>
      <vt:lpstr>Digestive Organs (Accessory)</vt:lpstr>
      <vt:lpstr>Digestive Organs (Accessory)</vt:lpstr>
      <vt:lpstr>Digestive Organs</vt:lpstr>
      <vt:lpstr>Why break down large food molecules?</vt:lpstr>
      <vt:lpstr>Why use so much enzymes?</vt:lpstr>
      <vt:lpstr>Physical Digestion</vt:lpstr>
      <vt:lpstr>Chemical Digestion</vt:lpstr>
      <vt:lpstr>Carbohydrate</vt:lpstr>
      <vt:lpstr>Protein</vt:lpstr>
      <vt:lpstr>Lipid</vt:lpstr>
      <vt:lpstr>DRAWING!!</vt:lpstr>
      <vt:lpstr>Disorders</vt:lpstr>
      <vt:lpstr>Disorders</vt:lpstr>
      <vt:lpstr>Circulatory System</vt:lpstr>
      <vt:lpstr>Arteries</vt:lpstr>
      <vt:lpstr>Capillaries</vt:lpstr>
      <vt:lpstr>Veins</vt:lpstr>
      <vt:lpstr>The Route</vt:lpstr>
      <vt:lpstr>The Blood</vt:lpstr>
      <vt:lpstr>Erythrocytes</vt:lpstr>
      <vt:lpstr>Closed Circulatory System</vt:lpstr>
      <vt:lpstr>Open Circulatory System</vt:lpstr>
      <vt:lpstr>Fish</vt:lpstr>
      <vt:lpstr>Amphibians</vt:lpstr>
      <vt:lpstr>Reptiles</vt:lpstr>
      <vt:lpstr>Mammals</vt:lpstr>
      <vt:lpstr>Disorders</vt:lpstr>
      <vt:lpstr>Disorders</vt:lpstr>
      <vt:lpstr>Sources</vt:lpstr>
      <vt:lpstr>Respiratory System</vt:lpstr>
      <vt:lpstr>Alveoli</vt:lpstr>
      <vt:lpstr>Transportation of CO2 and O2</vt:lpstr>
      <vt:lpstr>Pathway of air</vt:lpstr>
      <vt:lpstr>Inhalation</vt:lpstr>
      <vt:lpstr>Exhalation</vt:lpstr>
      <vt:lpstr>Sources</vt:lpstr>
      <vt:lpstr>Excretory System</vt:lpstr>
      <vt:lpstr>Nitrogenous wastes</vt:lpstr>
      <vt:lpstr>Ammonia</vt:lpstr>
      <vt:lpstr>Urea</vt:lpstr>
      <vt:lpstr>Uric Acid</vt:lpstr>
      <vt:lpstr>Nephron</vt:lpstr>
      <vt:lpstr>Filtration</vt:lpstr>
      <vt:lpstr>Reabsorption</vt:lpstr>
      <vt:lpstr>Secretion</vt:lpstr>
      <vt:lpstr>Excretion</vt:lpstr>
      <vt:lpstr>Disorders</vt:lpstr>
      <vt:lpstr>Disorders</vt:lpstr>
      <vt:lpstr>Sources</vt:lpstr>
      <vt:lpstr>Immune System</vt:lpstr>
      <vt:lpstr>Major Organs</vt:lpstr>
      <vt:lpstr>Recognition of pathogens</vt:lpstr>
      <vt:lpstr>Active vs. Passive</vt:lpstr>
      <vt:lpstr>Humoral vs. Cell Mediated </vt:lpstr>
      <vt:lpstr>B-lymphocytes and T-lymphocytes</vt:lpstr>
      <vt:lpstr>Antibiotics</vt:lpstr>
      <vt:lpstr>Disorders- Allergy</vt:lpstr>
      <vt:lpstr>Disorders- HIV/AIDS</vt:lpstr>
      <vt:lpstr>Sources</vt:lpstr>
      <vt:lpstr>Endocrine System</vt:lpstr>
      <vt:lpstr>Negative Feedback</vt:lpstr>
      <vt:lpstr>Endocrine glands</vt:lpstr>
      <vt:lpstr>Type I and Type II Diabetes</vt:lpstr>
      <vt:lpstr>Hyperthyroidism</vt:lpstr>
      <vt:lpstr>Sources</vt:lpstr>
      <vt:lpstr>Reproductive System</vt:lpstr>
      <vt:lpstr>Sexual Reproduction vs. Asexual Reproduction</vt:lpstr>
      <vt:lpstr>Spermatogenesis</vt:lpstr>
      <vt:lpstr>Oogenesis</vt:lpstr>
      <vt:lpstr>Menstrual cycle vs. Estrous cycle</vt:lpstr>
      <vt:lpstr>Menstrual Cycle</vt:lpstr>
      <vt:lpstr>Development</vt:lpstr>
      <vt:lpstr>Cleavage, gastrulation and Organogenesis</vt:lpstr>
      <vt:lpstr>Cleavage, gastrulation and Organogenesis</vt:lpstr>
      <vt:lpstr>Ovarian Cancer</vt:lpstr>
      <vt:lpstr>Testicular Cancer</vt:lpstr>
      <vt:lpstr>Sources </vt:lpstr>
      <vt:lpstr>Nervous System</vt:lpstr>
      <vt:lpstr>Central Nervous System</vt:lpstr>
      <vt:lpstr>Peripheral Nervous System</vt:lpstr>
      <vt:lpstr>Neuron Structure</vt:lpstr>
      <vt:lpstr>Simple Reflex Arc</vt:lpstr>
      <vt:lpstr>The Brain</vt:lpstr>
      <vt:lpstr>Nerve Impulse</vt:lpstr>
      <vt:lpstr>Neurotransmitters</vt:lpstr>
      <vt:lpstr>Parkinson’s Disease</vt:lpstr>
      <vt:lpstr>Huntington’s Disease</vt:lpstr>
      <vt:lpstr>Sources</vt:lpstr>
      <vt:lpstr>Senses</vt:lpstr>
      <vt:lpstr>Sensory Receptors</vt:lpstr>
      <vt:lpstr>Rhodopsin</vt:lpstr>
      <vt:lpstr>Sources</vt:lpstr>
      <vt:lpstr>Muscular System</vt:lpstr>
      <vt:lpstr>Three Types of Muscle Tissue</vt:lpstr>
      <vt:lpstr>Skeletal Muscle Contraction</vt:lpstr>
      <vt:lpstr>Myotonic Muscular Dystrophy</vt:lpstr>
      <vt:lpstr>Muscle Cramp</vt:lpstr>
      <vt:lpstr>Sources</vt:lpstr>
      <vt:lpstr>Skeletal System</vt:lpstr>
      <vt:lpstr>Human Movement</vt:lpstr>
      <vt:lpstr>Exoskeleton</vt:lpstr>
      <vt:lpstr>Endoskeleton</vt:lpstr>
      <vt:lpstr>Hydrostatic Skeleton</vt:lpstr>
      <vt:lpstr>Sources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Body System Project</dc:title>
  <dc:creator>Myung Ha</dc:creator>
  <cp:lastModifiedBy>Myung Ha</cp:lastModifiedBy>
  <cp:revision>135</cp:revision>
  <dcterms:created xsi:type="dcterms:W3CDTF">2012-02-24T01:27:48Z</dcterms:created>
  <dcterms:modified xsi:type="dcterms:W3CDTF">2012-04-30T06:59:54Z</dcterms:modified>
</cp:coreProperties>
</file>