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D2D08-1D7F-40E2-83B2-314D4960D50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2EC139-D692-49FA-8663-09FE992E7D36}">
      <dgm:prSet phldrT="[Text]"/>
      <dgm:spPr/>
      <dgm:t>
        <a:bodyPr/>
        <a:lstStyle/>
        <a:p>
          <a:r>
            <a:rPr lang="en-US" dirty="0" smtClean="0"/>
            <a:t>Asexual Reproduction</a:t>
          </a:r>
          <a:endParaRPr lang="en-US" dirty="0"/>
        </a:p>
      </dgm:t>
    </dgm:pt>
    <dgm:pt modelId="{F34BA352-246D-4E2A-9643-9A93842DFB6D}" type="parTrans" cxnId="{D4327C06-C349-423F-BC5A-A58D9B6E6EFD}">
      <dgm:prSet/>
      <dgm:spPr/>
      <dgm:t>
        <a:bodyPr/>
        <a:lstStyle/>
        <a:p>
          <a:endParaRPr lang="en-US"/>
        </a:p>
      </dgm:t>
    </dgm:pt>
    <dgm:pt modelId="{D4E50414-32AE-412C-9BF3-40034D50A65F}" type="sibTrans" cxnId="{D4327C06-C349-423F-BC5A-A58D9B6E6EFD}">
      <dgm:prSet/>
      <dgm:spPr/>
      <dgm:t>
        <a:bodyPr/>
        <a:lstStyle/>
        <a:p>
          <a:endParaRPr lang="en-US"/>
        </a:p>
      </dgm:t>
    </dgm:pt>
    <dgm:pt modelId="{ACFD575E-E604-460B-9F69-CE4063FB47CF}">
      <dgm:prSet phldrT="[Text]" custT="1"/>
      <dgm:spPr/>
      <dgm:t>
        <a:bodyPr/>
        <a:lstStyle/>
        <a:p>
          <a:r>
            <a:rPr lang="en-US" sz="1200" b="0" i="0" dirty="0" smtClean="0"/>
            <a:t>In asexual reproduction, one individual produces offspring that are genetically identical to itself. These offspring are produced by mitosis. Common forms of asexual reproduction include:</a:t>
          </a:r>
          <a:endParaRPr lang="en-US" sz="1200" dirty="0"/>
        </a:p>
      </dgm:t>
    </dgm:pt>
    <dgm:pt modelId="{09891031-B1D0-47E8-A176-3BBE26B9D783}" type="parTrans" cxnId="{1839C441-BA67-4096-8CAF-7F74B75AEA3B}">
      <dgm:prSet/>
      <dgm:spPr/>
      <dgm:t>
        <a:bodyPr/>
        <a:lstStyle/>
        <a:p>
          <a:endParaRPr lang="en-US"/>
        </a:p>
      </dgm:t>
    </dgm:pt>
    <dgm:pt modelId="{70CFAB11-C8CD-463A-8129-72F55F2DEF9C}" type="sibTrans" cxnId="{1839C441-BA67-4096-8CAF-7F74B75AEA3B}">
      <dgm:prSet/>
      <dgm:spPr/>
      <dgm:t>
        <a:bodyPr/>
        <a:lstStyle/>
        <a:p>
          <a:endParaRPr lang="en-US"/>
        </a:p>
      </dgm:t>
    </dgm:pt>
    <dgm:pt modelId="{2D2C297C-E9B3-4C0C-8FCD-7E46464E5F8E}">
      <dgm:prSet phldrT="[Text]"/>
      <dgm:spPr/>
      <dgm:t>
        <a:bodyPr/>
        <a:lstStyle/>
        <a:p>
          <a:r>
            <a:rPr lang="en-US" dirty="0" smtClean="0"/>
            <a:t>Sexual Reproduction</a:t>
          </a:r>
          <a:endParaRPr lang="en-US" dirty="0"/>
        </a:p>
      </dgm:t>
    </dgm:pt>
    <dgm:pt modelId="{8137767E-4145-47BD-9E62-C2B905E34EF1}" type="parTrans" cxnId="{3AC2514F-E46E-42DD-A0FB-F77C3C13B6CF}">
      <dgm:prSet/>
      <dgm:spPr/>
      <dgm:t>
        <a:bodyPr/>
        <a:lstStyle/>
        <a:p>
          <a:endParaRPr lang="en-US"/>
        </a:p>
      </dgm:t>
    </dgm:pt>
    <dgm:pt modelId="{5F881486-92B7-4983-8BDC-F428A7B2A681}" type="sibTrans" cxnId="{3AC2514F-E46E-42DD-A0FB-F77C3C13B6CF}">
      <dgm:prSet/>
      <dgm:spPr/>
      <dgm:t>
        <a:bodyPr/>
        <a:lstStyle/>
        <a:p>
          <a:endParaRPr lang="en-US"/>
        </a:p>
      </dgm:t>
    </dgm:pt>
    <dgm:pt modelId="{45933EF6-B3C9-4B5C-9409-AC4F3B116D4C}">
      <dgm:prSet phldrT="[Text]" custT="1"/>
      <dgm:spPr/>
      <dgm:t>
        <a:bodyPr/>
        <a:lstStyle/>
        <a:p>
          <a:r>
            <a:rPr lang="en-US" sz="1200" b="0" i="0" dirty="0" smtClean="0"/>
            <a:t>In sexual reproduction, two individuals produce offspring that have genetic characteristics from both parents. Sexual reproduction introduces new gene combinations in a population.</a:t>
          </a:r>
          <a:r>
            <a:rPr lang="en-US" sz="1200" dirty="0" smtClean="0"/>
            <a:t/>
          </a:r>
          <a:br>
            <a:rPr lang="en-US" sz="1200" dirty="0" smtClean="0"/>
          </a:br>
          <a:r>
            <a:rPr lang="en-US" sz="1200" b="1" i="0" dirty="0" smtClean="0"/>
            <a:t>Gametes</a:t>
          </a:r>
          <a:endParaRPr lang="en-US" sz="1200" dirty="0"/>
        </a:p>
      </dgm:t>
    </dgm:pt>
    <dgm:pt modelId="{785D296F-81EE-419B-8B14-9F9827F199B8}" type="parTrans" cxnId="{55AF021C-8ED1-4BC8-BA39-3136FDF9A0AE}">
      <dgm:prSet/>
      <dgm:spPr/>
      <dgm:t>
        <a:bodyPr/>
        <a:lstStyle/>
        <a:p>
          <a:endParaRPr lang="en-US"/>
        </a:p>
      </dgm:t>
    </dgm:pt>
    <dgm:pt modelId="{814A59B8-6747-4996-A3EF-325BA901E267}" type="sibTrans" cxnId="{55AF021C-8ED1-4BC8-BA39-3136FDF9A0AE}">
      <dgm:prSet/>
      <dgm:spPr/>
      <dgm:t>
        <a:bodyPr/>
        <a:lstStyle/>
        <a:p>
          <a:endParaRPr lang="en-US"/>
        </a:p>
      </dgm:t>
    </dgm:pt>
    <dgm:pt modelId="{2EE7C1C2-CD2D-4C54-A725-2046D43FB0C3}">
      <dgm:prSet custT="1"/>
      <dgm:spPr/>
      <dgm:t>
        <a:bodyPr/>
        <a:lstStyle/>
        <a:p>
          <a:r>
            <a:rPr lang="en-US" sz="1200" b="0" i="0" dirty="0" smtClean="0"/>
            <a:t>In this form of asexual reproduction, an offspring grows out of the body of the parent.</a:t>
          </a:r>
          <a:br>
            <a:rPr lang="en-US" sz="1200" b="0" i="0" dirty="0" smtClean="0"/>
          </a:br>
          <a:r>
            <a:rPr lang="en-US" sz="1200" b="0" i="0" dirty="0" smtClean="0"/>
            <a:t>Example: hydras</a:t>
          </a:r>
          <a:br>
            <a:rPr lang="en-US" sz="1200" b="0" i="0" dirty="0" smtClean="0"/>
          </a:br>
          <a:r>
            <a:rPr lang="en-US" sz="1200" b="1" i="0" dirty="0" smtClean="0"/>
            <a:t>Fragmentation</a:t>
          </a:r>
          <a:endParaRPr lang="en-US" sz="1200" b="0" i="0" dirty="0"/>
        </a:p>
      </dgm:t>
    </dgm:pt>
    <dgm:pt modelId="{B8059512-CC28-4C07-BD92-CB67388111D2}" type="parTrans" cxnId="{55CE3A1F-8D92-42F6-96CF-A392E12A6146}">
      <dgm:prSet/>
      <dgm:spPr/>
      <dgm:t>
        <a:bodyPr/>
        <a:lstStyle/>
        <a:p>
          <a:endParaRPr lang="en-US"/>
        </a:p>
      </dgm:t>
    </dgm:pt>
    <dgm:pt modelId="{0AD1E41D-5278-4889-8682-8A2EEFCD45ED}" type="sibTrans" cxnId="{55CE3A1F-8D92-42F6-96CF-A392E12A6146}">
      <dgm:prSet/>
      <dgm:spPr/>
      <dgm:t>
        <a:bodyPr/>
        <a:lstStyle/>
        <a:p>
          <a:endParaRPr lang="en-US"/>
        </a:p>
      </dgm:t>
    </dgm:pt>
    <dgm:pt modelId="{326AE7C4-D9C8-47E9-B712-B5A73AAC95BF}">
      <dgm:prSet custT="1"/>
      <dgm:spPr/>
      <dgm:t>
        <a:bodyPr/>
        <a:lstStyle/>
        <a:p>
          <a:r>
            <a:rPr lang="en-US" sz="1200" b="0" i="0" dirty="0" smtClean="0"/>
            <a:t>In this type of reproduction, the body of the parent breaks into distinct pieces, each of which is capable of further development</a:t>
          </a:r>
          <a:br>
            <a:rPr lang="en-US" sz="1200" b="0" i="0" dirty="0" smtClean="0"/>
          </a:br>
          <a:r>
            <a:rPr lang="en-US" sz="1200" b="0" i="0" dirty="0" smtClean="0"/>
            <a:t>Example: planarians</a:t>
          </a:r>
          <a:endParaRPr lang="en-US" sz="1200" b="0" i="0" dirty="0"/>
        </a:p>
      </dgm:t>
    </dgm:pt>
    <dgm:pt modelId="{0EBBC00B-D9A6-4616-B014-31BE5B0E90DE}" type="parTrans" cxnId="{31211C56-F3A5-45C7-B343-6F01E32ED419}">
      <dgm:prSet/>
      <dgm:spPr/>
      <dgm:t>
        <a:bodyPr/>
        <a:lstStyle/>
        <a:p>
          <a:endParaRPr lang="en-US"/>
        </a:p>
      </dgm:t>
    </dgm:pt>
    <dgm:pt modelId="{BE8524A5-831F-4608-884F-B37FB609FAAB}" type="sibTrans" cxnId="{31211C56-F3A5-45C7-B343-6F01E32ED419}">
      <dgm:prSet/>
      <dgm:spPr/>
      <dgm:t>
        <a:bodyPr/>
        <a:lstStyle/>
        <a:p>
          <a:endParaRPr lang="en-US"/>
        </a:p>
      </dgm:t>
    </dgm:pt>
    <dgm:pt modelId="{2DFAA637-3A81-4B5F-BAEC-CE9362E37249}">
      <dgm:prSet custT="1"/>
      <dgm:spPr/>
      <dgm:t>
        <a:bodyPr/>
        <a:lstStyle/>
        <a:p>
          <a:r>
            <a:rPr lang="en-US" sz="1200" b="1" i="0" dirty="0" smtClean="0"/>
            <a:t>Regeneration</a:t>
          </a:r>
          <a:endParaRPr lang="en-US" sz="1200" b="0" i="0" dirty="0"/>
        </a:p>
      </dgm:t>
    </dgm:pt>
    <dgm:pt modelId="{535D2490-8F25-4C3F-8298-BF1362CA6FFA}" type="parTrans" cxnId="{51A31192-7108-4C78-9BC5-D9F1460EE448}">
      <dgm:prSet/>
      <dgm:spPr/>
      <dgm:t>
        <a:bodyPr/>
        <a:lstStyle/>
        <a:p>
          <a:endParaRPr lang="en-US"/>
        </a:p>
      </dgm:t>
    </dgm:pt>
    <dgm:pt modelId="{DA061821-B758-4647-9065-10A9E335007B}" type="sibTrans" cxnId="{51A31192-7108-4C78-9BC5-D9F1460EE448}">
      <dgm:prSet/>
      <dgm:spPr/>
      <dgm:t>
        <a:bodyPr/>
        <a:lstStyle/>
        <a:p>
          <a:endParaRPr lang="en-US"/>
        </a:p>
      </dgm:t>
    </dgm:pt>
    <dgm:pt modelId="{2832EBD4-F83A-4844-8E03-EED1D4981FB1}">
      <dgm:prSet custT="1"/>
      <dgm:spPr/>
      <dgm:t>
        <a:bodyPr/>
        <a:lstStyle/>
        <a:p>
          <a:r>
            <a:rPr lang="en-US" sz="1200" b="0" i="0" dirty="0" smtClean="0"/>
            <a:t>In regeneration, if a piece of a parent is detached, it can grow and develop into a completely new individual.</a:t>
          </a:r>
          <a:br>
            <a:rPr lang="en-US" sz="1200" b="0" i="0" dirty="0" smtClean="0"/>
          </a:br>
          <a:r>
            <a:rPr lang="en-US" sz="1200" b="0" i="0" dirty="0" smtClean="0"/>
            <a:t>Example: Echinoderms</a:t>
          </a:r>
          <a:endParaRPr lang="en-US" sz="1200" b="0" i="0" dirty="0"/>
        </a:p>
      </dgm:t>
    </dgm:pt>
    <dgm:pt modelId="{8192CB24-18B8-4031-B4D8-304CA689BE81}" type="parTrans" cxnId="{5979E608-74FC-44C5-AEF1-CE26BD900E94}">
      <dgm:prSet/>
      <dgm:spPr/>
      <dgm:t>
        <a:bodyPr/>
        <a:lstStyle/>
        <a:p>
          <a:endParaRPr lang="en-US"/>
        </a:p>
      </dgm:t>
    </dgm:pt>
    <dgm:pt modelId="{04D0AC7D-A0FE-440A-B2A8-DB52178268BF}" type="sibTrans" cxnId="{5979E608-74FC-44C5-AEF1-CE26BD900E94}">
      <dgm:prSet/>
      <dgm:spPr/>
      <dgm:t>
        <a:bodyPr/>
        <a:lstStyle/>
        <a:p>
          <a:endParaRPr lang="en-US"/>
        </a:p>
      </dgm:t>
    </dgm:pt>
    <dgm:pt modelId="{43EF7663-C2AB-4EE3-9EE8-264D5824A1AD}">
      <dgm:prSet phldrT="[Text]" custT="1"/>
      <dgm:spPr/>
      <dgm:t>
        <a:bodyPr/>
        <a:lstStyle/>
        <a:p>
          <a:r>
            <a:rPr lang="en-US" sz="1200" b="1" i="0" dirty="0" smtClean="0"/>
            <a:t>Budding</a:t>
          </a:r>
          <a:endParaRPr lang="en-US" sz="1200" dirty="0"/>
        </a:p>
      </dgm:t>
    </dgm:pt>
    <dgm:pt modelId="{17802967-4E02-497C-84D5-F10F96AD147C}" type="parTrans" cxnId="{C2EBD87C-6A2C-4F7D-89F7-99DE6BC65480}">
      <dgm:prSet/>
      <dgm:spPr/>
      <dgm:t>
        <a:bodyPr/>
        <a:lstStyle/>
        <a:p>
          <a:endParaRPr lang="en-US"/>
        </a:p>
      </dgm:t>
    </dgm:pt>
    <dgm:pt modelId="{08B6F8C6-487E-4BCD-A645-1FF883B1DFD6}" type="sibTrans" cxnId="{C2EBD87C-6A2C-4F7D-89F7-99DE6BC65480}">
      <dgm:prSet/>
      <dgm:spPr/>
      <dgm:t>
        <a:bodyPr/>
        <a:lstStyle/>
        <a:p>
          <a:endParaRPr lang="en-US"/>
        </a:p>
      </dgm:t>
    </dgm:pt>
    <dgm:pt modelId="{8FEC40DD-3C04-4585-8B92-E8CFD40A3C5D}">
      <dgm:prSet custT="1"/>
      <dgm:spPr/>
      <dgm:t>
        <a:bodyPr/>
        <a:lstStyle/>
        <a:p>
          <a:r>
            <a:rPr lang="en-US" sz="1200" b="0" i="0" dirty="0" smtClean="0"/>
            <a:t>Asexual reproduction is advantageous in a table environment, with organisms that are </a:t>
          </a:r>
          <a:r>
            <a:rPr lang="en-US" sz="1200" b="0" i="0" dirty="0" err="1" smtClean="0"/>
            <a:t>nonmotile</a:t>
          </a:r>
          <a:r>
            <a:rPr lang="en-US" sz="1200" b="0" i="0" dirty="0" smtClean="0"/>
            <a:t> or that would otherwise have to waste resources on finding a mate.</a:t>
          </a:r>
          <a:endParaRPr lang="en-US" sz="1200" b="0" i="0" dirty="0"/>
        </a:p>
      </dgm:t>
    </dgm:pt>
    <dgm:pt modelId="{9798DEB2-C3CA-4446-8407-93CFF6DF28E2}" type="parTrans" cxnId="{B8550CA3-FCEA-455C-9BAE-FDA12D2762FE}">
      <dgm:prSet/>
      <dgm:spPr/>
      <dgm:t>
        <a:bodyPr/>
        <a:lstStyle/>
        <a:p>
          <a:endParaRPr lang="en-US"/>
        </a:p>
      </dgm:t>
    </dgm:pt>
    <dgm:pt modelId="{FFA31A8B-7DA1-4B82-ACDB-4F1C577EFF03}" type="sibTrans" cxnId="{B8550CA3-FCEA-455C-9BAE-FDA12D2762FE}">
      <dgm:prSet/>
      <dgm:spPr/>
      <dgm:t>
        <a:bodyPr/>
        <a:lstStyle/>
        <a:p>
          <a:endParaRPr lang="en-US"/>
        </a:p>
      </dgm:t>
    </dgm:pt>
    <dgm:pt modelId="{F4D0F745-A2D6-4810-BD23-FDCFC517F8E2}">
      <dgm:prSet custT="1"/>
      <dgm:spPr/>
      <dgm:t>
        <a:bodyPr/>
        <a:lstStyle/>
        <a:p>
          <a:r>
            <a:rPr lang="en-US" sz="1200" b="0" i="0" dirty="0" smtClean="0"/>
            <a:t>In animals, during the process of sexual reproduction two haploid gametes fuse to form a zygote. Gametes are produced by a type of cell division called meiosis.</a:t>
          </a:r>
          <a:r>
            <a:rPr lang="en-US" sz="1200" dirty="0" smtClean="0"/>
            <a:t/>
          </a:r>
          <a:br>
            <a:rPr lang="en-US" sz="1200" dirty="0" smtClean="0"/>
          </a:br>
          <a:r>
            <a:rPr lang="en-US" sz="500" dirty="0" smtClean="0"/>
            <a:t/>
          </a:r>
          <a:br>
            <a:rPr lang="en-US" sz="500" dirty="0" smtClean="0"/>
          </a:br>
          <a:endParaRPr lang="en-US" sz="500" dirty="0"/>
        </a:p>
      </dgm:t>
    </dgm:pt>
    <dgm:pt modelId="{B2B49101-5EF6-411D-9557-34BDA88FCD9A}" type="parTrans" cxnId="{3737BF01-8943-4959-938F-2E706529F183}">
      <dgm:prSet/>
      <dgm:spPr/>
      <dgm:t>
        <a:bodyPr/>
        <a:lstStyle/>
        <a:p>
          <a:endParaRPr lang="en-US"/>
        </a:p>
      </dgm:t>
    </dgm:pt>
    <dgm:pt modelId="{6993F16E-11DC-4BB6-880E-67F0856FCEBD}" type="sibTrans" cxnId="{3737BF01-8943-4959-938F-2E706529F183}">
      <dgm:prSet/>
      <dgm:spPr/>
      <dgm:t>
        <a:bodyPr/>
        <a:lstStyle/>
        <a:p>
          <a:endParaRPr lang="en-US"/>
        </a:p>
      </dgm:t>
    </dgm:pt>
    <dgm:pt modelId="{AEFB71EC-AAF4-4019-BB8C-418F36F374BA}" type="pres">
      <dgm:prSet presAssocID="{28DD2D08-1D7F-40E2-83B2-314D4960D500}" presName="Name0" presStyleCnt="0">
        <dgm:presLayoutVars>
          <dgm:dir/>
          <dgm:animLvl val="lvl"/>
          <dgm:resizeHandles val="exact"/>
        </dgm:presLayoutVars>
      </dgm:prSet>
      <dgm:spPr/>
    </dgm:pt>
    <dgm:pt modelId="{17C02F2B-E962-4EFB-8997-E677C24EA256}" type="pres">
      <dgm:prSet presAssocID="{F12EC139-D692-49FA-8663-09FE992E7D36}" presName="linNode" presStyleCnt="0"/>
      <dgm:spPr/>
    </dgm:pt>
    <dgm:pt modelId="{08A2D2EF-8ED2-4881-9916-B45497D3BDB5}" type="pres">
      <dgm:prSet presAssocID="{F12EC139-D692-49FA-8663-09FE992E7D36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CFD64-CD43-4E05-BACF-1B7CDD5BA1CB}" type="pres">
      <dgm:prSet presAssocID="{F12EC139-D692-49FA-8663-09FE992E7D36}" presName="bracket" presStyleLbl="parChTrans1D1" presStyleIdx="0" presStyleCnt="2"/>
      <dgm:spPr/>
    </dgm:pt>
    <dgm:pt modelId="{B8288419-9A59-4EE3-BFD8-7805092C7DBD}" type="pres">
      <dgm:prSet presAssocID="{F12EC139-D692-49FA-8663-09FE992E7D36}" presName="spH" presStyleCnt="0"/>
      <dgm:spPr/>
    </dgm:pt>
    <dgm:pt modelId="{E8AFF583-D414-42EB-AB47-B69E8465D3A4}" type="pres">
      <dgm:prSet presAssocID="{F12EC139-D692-49FA-8663-09FE992E7D36}" presName="desTx" presStyleLbl="node1" presStyleIdx="0" presStyleCnt="2" custScaleX="110062" custScaleY="101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17C76-83B1-4407-9467-A8B3D8BB9BA8}" type="pres">
      <dgm:prSet presAssocID="{D4E50414-32AE-412C-9BF3-40034D50A65F}" presName="spV" presStyleCnt="0"/>
      <dgm:spPr/>
    </dgm:pt>
    <dgm:pt modelId="{2EB23056-4C7D-4105-A25D-E8D6AA78DFEE}" type="pres">
      <dgm:prSet presAssocID="{2D2C297C-E9B3-4C0C-8FCD-7E46464E5F8E}" presName="linNode" presStyleCnt="0"/>
      <dgm:spPr/>
    </dgm:pt>
    <dgm:pt modelId="{D99DBD26-4D6C-49FC-9707-FE190B608A77}" type="pres">
      <dgm:prSet presAssocID="{2D2C297C-E9B3-4C0C-8FCD-7E46464E5F8E}" presName="parTx" presStyleLbl="revTx" presStyleIdx="1" presStyleCnt="2">
        <dgm:presLayoutVars>
          <dgm:chMax val="1"/>
          <dgm:bulletEnabled val="1"/>
        </dgm:presLayoutVars>
      </dgm:prSet>
      <dgm:spPr/>
    </dgm:pt>
    <dgm:pt modelId="{16117123-61D8-41D4-9EDD-484BC2A0D1AB}" type="pres">
      <dgm:prSet presAssocID="{2D2C297C-E9B3-4C0C-8FCD-7E46464E5F8E}" presName="bracket" presStyleLbl="parChTrans1D1" presStyleIdx="1" presStyleCnt="2"/>
      <dgm:spPr/>
    </dgm:pt>
    <dgm:pt modelId="{F282625B-5BE6-4076-BE51-1605DA75F34D}" type="pres">
      <dgm:prSet presAssocID="{2D2C297C-E9B3-4C0C-8FCD-7E46464E5F8E}" presName="spH" presStyleCnt="0"/>
      <dgm:spPr/>
    </dgm:pt>
    <dgm:pt modelId="{2FA3102E-4535-4177-83ED-AD13A2920764}" type="pres">
      <dgm:prSet presAssocID="{2D2C297C-E9B3-4C0C-8FCD-7E46464E5F8E}" presName="desTx" presStyleLbl="node1" presStyleIdx="1" presStyleCnt="2" custScaleX="109514" custScaleY="112857" custLinFactNeighborX="29778" custLinFactNeighborY="1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79E608-74FC-44C5-AEF1-CE26BD900E94}" srcId="{F12EC139-D692-49FA-8663-09FE992E7D36}" destId="{2832EBD4-F83A-4844-8E03-EED1D4981FB1}" srcOrd="5" destOrd="0" parTransId="{8192CB24-18B8-4031-B4D8-304CA689BE81}" sibTransId="{04D0AC7D-A0FE-440A-B2A8-DB52178268BF}"/>
    <dgm:cxn modelId="{51A31192-7108-4C78-9BC5-D9F1460EE448}" srcId="{F12EC139-D692-49FA-8663-09FE992E7D36}" destId="{2DFAA637-3A81-4B5F-BAEC-CE9362E37249}" srcOrd="4" destOrd="0" parTransId="{535D2490-8F25-4C3F-8298-BF1362CA6FFA}" sibTransId="{DA061821-B758-4647-9065-10A9E335007B}"/>
    <dgm:cxn modelId="{83F8EF8C-FB92-4D55-AAA3-C01D1A3E53DC}" type="presOf" srcId="{326AE7C4-D9C8-47E9-B712-B5A73AAC95BF}" destId="{E8AFF583-D414-42EB-AB47-B69E8465D3A4}" srcOrd="0" destOrd="3" presId="urn:diagrams.loki3.com/BracketList+Icon"/>
    <dgm:cxn modelId="{55AF021C-8ED1-4BC8-BA39-3136FDF9A0AE}" srcId="{2D2C297C-E9B3-4C0C-8FCD-7E46464E5F8E}" destId="{45933EF6-B3C9-4B5C-9409-AC4F3B116D4C}" srcOrd="0" destOrd="0" parTransId="{785D296F-81EE-419B-8B14-9F9827F199B8}" sibTransId="{814A59B8-6747-4996-A3EF-325BA901E267}"/>
    <dgm:cxn modelId="{F248DC73-215F-4598-B04A-377A2B8A8375}" type="presOf" srcId="{2DFAA637-3A81-4B5F-BAEC-CE9362E37249}" destId="{E8AFF583-D414-42EB-AB47-B69E8465D3A4}" srcOrd="0" destOrd="4" presId="urn:diagrams.loki3.com/BracketList+Icon"/>
    <dgm:cxn modelId="{1839C441-BA67-4096-8CAF-7F74B75AEA3B}" srcId="{F12EC139-D692-49FA-8663-09FE992E7D36}" destId="{ACFD575E-E604-460B-9F69-CE4063FB47CF}" srcOrd="0" destOrd="0" parTransId="{09891031-B1D0-47E8-A176-3BBE26B9D783}" sibTransId="{70CFAB11-C8CD-463A-8129-72F55F2DEF9C}"/>
    <dgm:cxn modelId="{55CE3A1F-8D92-42F6-96CF-A392E12A6146}" srcId="{F12EC139-D692-49FA-8663-09FE992E7D36}" destId="{2EE7C1C2-CD2D-4C54-A725-2046D43FB0C3}" srcOrd="2" destOrd="0" parTransId="{B8059512-CC28-4C07-BD92-CB67388111D2}" sibTransId="{0AD1E41D-5278-4889-8682-8A2EEFCD45ED}"/>
    <dgm:cxn modelId="{31211C56-F3A5-45C7-B343-6F01E32ED419}" srcId="{F12EC139-D692-49FA-8663-09FE992E7D36}" destId="{326AE7C4-D9C8-47E9-B712-B5A73AAC95BF}" srcOrd="3" destOrd="0" parTransId="{0EBBC00B-D9A6-4616-B014-31BE5B0E90DE}" sibTransId="{BE8524A5-831F-4608-884F-B37FB609FAAB}"/>
    <dgm:cxn modelId="{3AC2514F-E46E-42DD-A0FB-F77C3C13B6CF}" srcId="{28DD2D08-1D7F-40E2-83B2-314D4960D500}" destId="{2D2C297C-E9B3-4C0C-8FCD-7E46464E5F8E}" srcOrd="1" destOrd="0" parTransId="{8137767E-4145-47BD-9E62-C2B905E34EF1}" sibTransId="{5F881486-92B7-4983-8BDC-F428A7B2A681}"/>
    <dgm:cxn modelId="{C2EBD87C-6A2C-4F7D-89F7-99DE6BC65480}" srcId="{F12EC139-D692-49FA-8663-09FE992E7D36}" destId="{43EF7663-C2AB-4EE3-9EE8-264D5824A1AD}" srcOrd="1" destOrd="0" parTransId="{17802967-4E02-497C-84D5-F10F96AD147C}" sibTransId="{08B6F8C6-487E-4BCD-A645-1FF883B1DFD6}"/>
    <dgm:cxn modelId="{15042A52-13DF-41BD-A0CC-5A456DD0BE1D}" type="presOf" srcId="{ACFD575E-E604-460B-9F69-CE4063FB47CF}" destId="{E8AFF583-D414-42EB-AB47-B69E8465D3A4}" srcOrd="0" destOrd="0" presId="urn:diagrams.loki3.com/BracketList+Icon"/>
    <dgm:cxn modelId="{C4225EFD-8941-4126-93D3-82BF9CEAAAC2}" type="presOf" srcId="{F4D0F745-A2D6-4810-BD23-FDCFC517F8E2}" destId="{2FA3102E-4535-4177-83ED-AD13A2920764}" srcOrd="0" destOrd="1" presId="urn:diagrams.loki3.com/BracketList+Icon"/>
    <dgm:cxn modelId="{1933D155-9FAA-4A86-B4BD-917277CC02C3}" type="presOf" srcId="{28DD2D08-1D7F-40E2-83B2-314D4960D500}" destId="{AEFB71EC-AAF4-4019-BB8C-418F36F374BA}" srcOrd="0" destOrd="0" presId="urn:diagrams.loki3.com/BracketList+Icon"/>
    <dgm:cxn modelId="{D4327C06-C349-423F-BC5A-A58D9B6E6EFD}" srcId="{28DD2D08-1D7F-40E2-83B2-314D4960D500}" destId="{F12EC139-D692-49FA-8663-09FE992E7D36}" srcOrd="0" destOrd="0" parTransId="{F34BA352-246D-4E2A-9643-9A93842DFB6D}" sibTransId="{D4E50414-32AE-412C-9BF3-40034D50A65F}"/>
    <dgm:cxn modelId="{D70B1E7A-A866-4182-A514-4654E4336821}" type="presOf" srcId="{F12EC139-D692-49FA-8663-09FE992E7D36}" destId="{08A2D2EF-8ED2-4881-9916-B45497D3BDB5}" srcOrd="0" destOrd="0" presId="urn:diagrams.loki3.com/BracketList+Icon"/>
    <dgm:cxn modelId="{DF6A9E12-FD77-490A-B4F4-805D03519D2F}" type="presOf" srcId="{43EF7663-C2AB-4EE3-9EE8-264D5824A1AD}" destId="{E8AFF583-D414-42EB-AB47-B69E8465D3A4}" srcOrd="0" destOrd="1" presId="urn:diagrams.loki3.com/BracketList+Icon"/>
    <dgm:cxn modelId="{95B08762-E13E-4E3A-A4F5-7A7596FE504B}" type="presOf" srcId="{2832EBD4-F83A-4844-8E03-EED1D4981FB1}" destId="{E8AFF583-D414-42EB-AB47-B69E8465D3A4}" srcOrd="0" destOrd="5" presId="urn:diagrams.loki3.com/BracketList+Icon"/>
    <dgm:cxn modelId="{3737BF01-8943-4959-938F-2E706529F183}" srcId="{2D2C297C-E9B3-4C0C-8FCD-7E46464E5F8E}" destId="{F4D0F745-A2D6-4810-BD23-FDCFC517F8E2}" srcOrd="1" destOrd="0" parTransId="{B2B49101-5EF6-411D-9557-34BDA88FCD9A}" sibTransId="{6993F16E-11DC-4BB6-880E-67F0856FCEBD}"/>
    <dgm:cxn modelId="{1E076497-0B6F-4284-AB49-C75C2798A5A8}" type="presOf" srcId="{8FEC40DD-3C04-4585-8B92-E8CFD40A3C5D}" destId="{E8AFF583-D414-42EB-AB47-B69E8465D3A4}" srcOrd="0" destOrd="6" presId="urn:diagrams.loki3.com/BracketList+Icon"/>
    <dgm:cxn modelId="{1DF3A3E1-9796-4DFA-B3BD-708410A1EAAD}" type="presOf" srcId="{2EE7C1C2-CD2D-4C54-A725-2046D43FB0C3}" destId="{E8AFF583-D414-42EB-AB47-B69E8465D3A4}" srcOrd="0" destOrd="2" presId="urn:diagrams.loki3.com/BracketList+Icon"/>
    <dgm:cxn modelId="{8AEAF277-D403-4E53-B225-2A86AC5F146A}" type="presOf" srcId="{45933EF6-B3C9-4B5C-9409-AC4F3B116D4C}" destId="{2FA3102E-4535-4177-83ED-AD13A2920764}" srcOrd="0" destOrd="0" presId="urn:diagrams.loki3.com/BracketList+Icon"/>
    <dgm:cxn modelId="{B8550CA3-FCEA-455C-9BAE-FDA12D2762FE}" srcId="{F12EC139-D692-49FA-8663-09FE992E7D36}" destId="{8FEC40DD-3C04-4585-8B92-E8CFD40A3C5D}" srcOrd="6" destOrd="0" parTransId="{9798DEB2-C3CA-4446-8407-93CFF6DF28E2}" sibTransId="{FFA31A8B-7DA1-4B82-ACDB-4F1C577EFF03}"/>
    <dgm:cxn modelId="{12C2B051-2566-4E08-8A64-1BAA63D4B99C}" type="presOf" srcId="{2D2C297C-E9B3-4C0C-8FCD-7E46464E5F8E}" destId="{D99DBD26-4D6C-49FC-9707-FE190B608A77}" srcOrd="0" destOrd="0" presId="urn:diagrams.loki3.com/BracketList+Icon"/>
    <dgm:cxn modelId="{32E8D460-F2AB-4B65-B50F-9AFBDDEA61C7}" type="presParOf" srcId="{AEFB71EC-AAF4-4019-BB8C-418F36F374BA}" destId="{17C02F2B-E962-4EFB-8997-E677C24EA256}" srcOrd="0" destOrd="0" presId="urn:diagrams.loki3.com/BracketList+Icon"/>
    <dgm:cxn modelId="{7CC49BA4-49EF-45A3-9248-B2E8773D3DE6}" type="presParOf" srcId="{17C02F2B-E962-4EFB-8997-E677C24EA256}" destId="{08A2D2EF-8ED2-4881-9916-B45497D3BDB5}" srcOrd="0" destOrd="0" presId="urn:diagrams.loki3.com/BracketList+Icon"/>
    <dgm:cxn modelId="{F7EE7111-38FD-4839-B529-3BC4A0E73436}" type="presParOf" srcId="{17C02F2B-E962-4EFB-8997-E677C24EA256}" destId="{1C6CFD64-CD43-4E05-BACF-1B7CDD5BA1CB}" srcOrd="1" destOrd="0" presId="urn:diagrams.loki3.com/BracketList+Icon"/>
    <dgm:cxn modelId="{E739AD7A-E9DC-464D-BA3D-7BDA43077F69}" type="presParOf" srcId="{17C02F2B-E962-4EFB-8997-E677C24EA256}" destId="{B8288419-9A59-4EE3-BFD8-7805092C7DBD}" srcOrd="2" destOrd="0" presId="urn:diagrams.loki3.com/BracketList+Icon"/>
    <dgm:cxn modelId="{FE7C0CFF-2612-4F82-BF64-153654935442}" type="presParOf" srcId="{17C02F2B-E962-4EFB-8997-E677C24EA256}" destId="{E8AFF583-D414-42EB-AB47-B69E8465D3A4}" srcOrd="3" destOrd="0" presId="urn:diagrams.loki3.com/BracketList+Icon"/>
    <dgm:cxn modelId="{CAB87D5C-95E5-4CF9-AB30-EE41828561C7}" type="presParOf" srcId="{AEFB71EC-AAF4-4019-BB8C-418F36F374BA}" destId="{01E17C76-83B1-4407-9467-A8B3D8BB9BA8}" srcOrd="1" destOrd="0" presId="urn:diagrams.loki3.com/BracketList+Icon"/>
    <dgm:cxn modelId="{6D4B67C9-C0CC-4F74-9B63-159BD5B54AC4}" type="presParOf" srcId="{AEFB71EC-AAF4-4019-BB8C-418F36F374BA}" destId="{2EB23056-4C7D-4105-A25D-E8D6AA78DFEE}" srcOrd="2" destOrd="0" presId="urn:diagrams.loki3.com/BracketList+Icon"/>
    <dgm:cxn modelId="{AF6DBC74-5AB5-4DBB-9462-4C6B3B884507}" type="presParOf" srcId="{2EB23056-4C7D-4105-A25D-E8D6AA78DFEE}" destId="{D99DBD26-4D6C-49FC-9707-FE190B608A77}" srcOrd="0" destOrd="0" presId="urn:diagrams.loki3.com/BracketList+Icon"/>
    <dgm:cxn modelId="{C5B7C1B2-0525-4860-8A52-0655B149FC33}" type="presParOf" srcId="{2EB23056-4C7D-4105-A25D-E8D6AA78DFEE}" destId="{16117123-61D8-41D4-9EDD-484BC2A0D1AB}" srcOrd="1" destOrd="0" presId="urn:diagrams.loki3.com/BracketList+Icon"/>
    <dgm:cxn modelId="{87AFB8C9-F311-4360-AF47-D8FAF84231A6}" type="presParOf" srcId="{2EB23056-4C7D-4105-A25D-E8D6AA78DFEE}" destId="{F282625B-5BE6-4076-BE51-1605DA75F34D}" srcOrd="2" destOrd="0" presId="urn:diagrams.loki3.com/BracketList+Icon"/>
    <dgm:cxn modelId="{864E0D24-58FF-4B19-9414-489884E12C00}" type="presParOf" srcId="{2EB23056-4C7D-4105-A25D-E8D6AA78DFEE}" destId="{2FA3102E-4535-4177-83ED-AD13A292076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734BA1-6930-44E6-8496-93716CF0B53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FA926-EB93-4F04-A264-F1C93CB70CEF}">
      <dgm:prSet phldrT="[Text]" custT="1"/>
      <dgm:spPr/>
      <dgm:t>
        <a:bodyPr/>
        <a:lstStyle/>
        <a:p>
          <a:r>
            <a:rPr lang="en-US" sz="1200" dirty="0" smtClean="0"/>
            <a:t>Estrous Cycle</a:t>
          </a:r>
          <a:endParaRPr lang="en-US" sz="1200" dirty="0"/>
        </a:p>
      </dgm:t>
    </dgm:pt>
    <dgm:pt modelId="{9DB8C152-D49A-4D91-9577-2EA7E0C067C2}" type="parTrans" cxnId="{0556BBE3-8D48-45DC-9353-9557738CB510}">
      <dgm:prSet/>
      <dgm:spPr/>
      <dgm:t>
        <a:bodyPr/>
        <a:lstStyle/>
        <a:p>
          <a:endParaRPr lang="en-US"/>
        </a:p>
      </dgm:t>
    </dgm:pt>
    <dgm:pt modelId="{02CAA02F-AFFA-4CF0-9F99-3C221ABAF3F4}" type="sibTrans" cxnId="{0556BBE3-8D48-45DC-9353-9557738CB510}">
      <dgm:prSet/>
      <dgm:spPr/>
      <dgm:t>
        <a:bodyPr/>
        <a:lstStyle/>
        <a:p>
          <a:endParaRPr lang="en-US"/>
        </a:p>
      </dgm:t>
    </dgm:pt>
    <dgm:pt modelId="{06259A90-BF18-4041-8140-1C27DDA5404C}">
      <dgm:prSet phldrT="[Text]" custT="1"/>
      <dgm:spPr/>
      <dgm:t>
        <a:bodyPr/>
        <a:lstStyle/>
        <a:p>
          <a:r>
            <a:rPr lang="en-US" sz="1200" dirty="0" smtClean="0"/>
            <a:t>occurs in most placental mammals</a:t>
          </a:r>
          <a:endParaRPr lang="en-US" sz="1200" dirty="0"/>
        </a:p>
      </dgm:t>
    </dgm:pt>
    <dgm:pt modelId="{6F3A8BF9-5916-49F2-94F2-27F26B702D5A}" type="parTrans" cxnId="{25D22F50-C6AB-4BF6-8703-477632FFB6DA}">
      <dgm:prSet/>
      <dgm:spPr/>
      <dgm:t>
        <a:bodyPr/>
        <a:lstStyle/>
        <a:p>
          <a:endParaRPr lang="en-US"/>
        </a:p>
      </dgm:t>
    </dgm:pt>
    <dgm:pt modelId="{BAAF950C-4004-4009-828A-47F7E948EECF}" type="sibTrans" cxnId="{25D22F50-C6AB-4BF6-8703-477632FFB6DA}">
      <dgm:prSet/>
      <dgm:spPr/>
      <dgm:t>
        <a:bodyPr/>
        <a:lstStyle/>
        <a:p>
          <a:endParaRPr lang="en-US"/>
        </a:p>
      </dgm:t>
    </dgm:pt>
    <dgm:pt modelId="{91386D5D-6BBE-49E5-A046-0D41F5C55646}">
      <dgm:prSet phldrT="[Text]" custT="1"/>
      <dgm:spPr/>
      <dgm:t>
        <a:bodyPr/>
        <a:lstStyle/>
        <a:p>
          <a:r>
            <a:rPr lang="en-US" sz="1200" dirty="0" smtClean="0"/>
            <a:t>Females are generally only sexually active during the estrous phase of their cycle</a:t>
          </a:r>
          <a:endParaRPr lang="en-US" sz="1200" dirty="0"/>
        </a:p>
      </dgm:t>
    </dgm:pt>
    <dgm:pt modelId="{B467387C-E8AC-4AD2-8733-3F3BF8606ED7}" type="parTrans" cxnId="{D8D47BE2-8010-4627-B48B-86C46642B8B2}">
      <dgm:prSet/>
      <dgm:spPr/>
      <dgm:t>
        <a:bodyPr/>
        <a:lstStyle/>
        <a:p>
          <a:endParaRPr lang="en-US"/>
        </a:p>
      </dgm:t>
    </dgm:pt>
    <dgm:pt modelId="{5B86F8B7-51B9-410C-AE2B-3B34E83E5A25}" type="sibTrans" cxnId="{D8D47BE2-8010-4627-B48B-86C46642B8B2}">
      <dgm:prSet/>
      <dgm:spPr/>
      <dgm:t>
        <a:bodyPr/>
        <a:lstStyle/>
        <a:p>
          <a:endParaRPr lang="en-US"/>
        </a:p>
      </dgm:t>
    </dgm:pt>
    <dgm:pt modelId="{C8E55E78-B6A2-4ECD-A90E-76E577C1772B}">
      <dgm:prSet phldrT="[Text]" custT="1"/>
      <dgm:spPr/>
      <dgm:t>
        <a:bodyPr/>
        <a:lstStyle/>
        <a:p>
          <a:r>
            <a:rPr lang="en-US" sz="1200" dirty="0" smtClean="0"/>
            <a:t>Menstrual Cycle</a:t>
          </a:r>
          <a:endParaRPr lang="en-US" sz="1200" dirty="0"/>
        </a:p>
      </dgm:t>
    </dgm:pt>
    <dgm:pt modelId="{B71AF201-917E-44C5-AC09-A0B2F707796E}" type="parTrans" cxnId="{D027652B-FDB9-491F-A075-5427D1D4DDE7}">
      <dgm:prSet/>
      <dgm:spPr/>
      <dgm:t>
        <a:bodyPr/>
        <a:lstStyle/>
        <a:p>
          <a:endParaRPr lang="en-US"/>
        </a:p>
      </dgm:t>
    </dgm:pt>
    <dgm:pt modelId="{692619FB-E52E-4A5B-A37E-675915D388BB}" type="sibTrans" cxnId="{D027652B-FDB9-491F-A075-5427D1D4DDE7}">
      <dgm:prSet/>
      <dgm:spPr/>
      <dgm:t>
        <a:bodyPr/>
        <a:lstStyle/>
        <a:p>
          <a:endParaRPr lang="en-US"/>
        </a:p>
      </dgm:t>
    </dgm:pt>
    <dgm:pt modelId="{E25F4A0C-AFAA-4EB5-A648-D74CA1FA1AA1}">
      <dgm:prSet phldrT="[Text]" custT="1"/>
      <dgm:spPr/>
      <dgm:t>
        <a:bodyPr/>
        <a:lstStyle/>
        <a:p>
          <a:r>
            <a:rPr lang="en-US" sz="1200" dirty="0" smtClean="0"/>
            <a:t>Occurs in humans, chimpanzees, orangutans, rhesus monkeys, </a:t>
          </a:r>
          <a:endParaRPr lang="en-US" sz="1200" dirty="0"/>
        </a:p>
      </dgm:t>
    </dgm:pt>
    <dgm:pt modelId="{9852A82F-95B9-4F61-9DC6-8338F6133AA9}" type="parTrans" cxnId="{9D51E4E5-EB4C-4107-9E30-755A47B1306B}">
      <dgm:prSet/>
      <dgm:spPr/>
      <dgm:t>
        <a:bodyPr/>
        <a:lstStyle/>
        <a:p>
          <a:endParaRPr lang="en-US"/>
        </a:p>
      </dgm:t>
    </dgm:pt>
    <dgm:pt modelId="{23DE6F43-B9B4-407F-9BB3-A029A206DDB2}" type="sibTrans" cxnId="{9D51E4E5-EB4C-4107-9E30-755A47B1306B}">
      <dgm:prSet/>
      <dgm:spPr/>
      <dgm:t>
        <a:bodyPr/>
        <a:lstStyle/>
        <a:p>
          <a:endParaRPr lang="en-US"/>
        </a:p>
      </dgm:t>
    </dgm:pt>
    <dgm:pt modelId="{B5FC1BB1-90AF-44BE-83B3-F5063D4FD4C8}">
      <dgm:prSet phldrT="[Text]" custT="1"/>
      <dgm:spPr/>
      <dgm:t>
        <a:bodyPr/>
        <a:lstStyle/>
        <a:p>
          <a:r>
            <a:rPr lang="en-US" sz="1200" dirty="0" smtClean="0"/>
            <a:t>Females can be sexually active at any point in their cycle</a:t>
          </a:r>
          <a:endParaRPr lang="en-US" sz="1200" dirty="0"/>
        </a:p>
      </dgm:t>
    </dgm:pt>
    <dgm:pt modelId="{DF164B56-1F82-4152-B295-ECFA9D900F4D}" type="parTrans" cxnId="{A092B68B-CB02-4AF7-BBAC-409F5E4FD4B5}">
      <dgm:prSet/>
      <dgm:spPr/>
      <dgm:t>
        <a:bodyPr/>
        <a:lstStyle/>
        <a:p>
          <a:endParaRPr lang="en-US"/>
        </a:p>
      </dgm:t>
    </dgm:pt>
    <dgm:pt modelId="{1ADBD88E-4DA3-48E0-B9D2-16A833DC44C6}" type="sibTrans" cxnId="{A092B68B-CB02-4AF7-BBAC-409F5E4FD4B5}">
      <dgm:prSet/>
      <dgm:spPr/>
      <dgm:t>
        <a:bodyPr/>
        <a:lstStyle/>
        <a:p>
          <a:endParaRPr lang="en-US"/>
        </a:p>
      </dgm:t>
    </dgm:pt>
    <dgm:pt modelId="{0FF79EEF-7918-4ED3-83D7-6E33DB3CC09D}">
      <dgm:prSet phldrT="[Text]" custT="1"/>
      <dgm:spPr/>
      <dgm:t>
        <a:bodyPr/>
        <a:lstStyle/>
        <a:p>
          <a:r>
            <a:rPr lang="en-US" sz="1200" dirty="0" smtClean="0"/>
            <a:t>No shedding of endometrium. Instead, it is reabsorbed</a:t>
          </a:r>
          <a:endParaRPr lang="en-US" sz="1200" dirty="0"/>
        </a:p>
      </dgm:t>
    </dgm:pt>
    <dgm:pt modelId="{211177E6-8489-4B20-BA25-2107194BBDB3}" type="parTrans" cxnId="{A567638D-9DF7-4294-B1A3-CB99D230BEAC}">
      <dgm:prSet/>
      <dgm:spPr/>
    </dgm:pt>
    <dgm:pt modelId="{89F23EE8-D519-4AC2-BDEF-2BCDBE9E5A07}" type="sibTrans" cxnId="{A567638D-9DF7-4294-B1A3-CB99D230BEAC}">
      <dgm:prSet/>
      <dgm:spPr/>
    </dgm:pt>
    <dgm:pt modelId="{DDED86A3-1710-4A78-94B2-D0D43A2499CA}">
      <dgm:prSet phldrT="[Text]" custT="1"/>
      <dgm:spPr/>
      <dgm:t>
        <a:bodyPr/>
        <a:lstStyle/>
        <a:p>
          <a:r>
            <a:rPr lang="en-US" sz="1200" dirty="0" smtClean="0"/>
            <a:t>Endometrium is shed at the end of each cycle if fertilization does not occur.</a:t>
          </a:r>
          <a:endParaRPr lang="en-US" sz="1200" dirty="0"/>
        </a:p>
      </dgm:t>
    </dgm:pt>
    <dgm:pt modelId="{D71D3C7E-8751-49D8-824A-91128E82B424}" type="parTrans" cxnId="{08774878-6957-48F9-BD5E-87E80BEDDC64}">
      <dgm:prSet/>
      <dgm:spPr/>
    </dgm:pt>
    <dgm:pt modelId="{D7C86531-2951-4FB3-BA39-CFD385C99804}" type="sibTrans" cxnId="{08774878-6957-48F9-BD5E-87E80BEDDC64}">
      <dgm:prSet/>
      <dgm:spPr/>
    </dgm:pt>
    <dgm:pt modelId="{3E36381A-43B3-4B88-8B96-A69C5E230338}" type="pres">
      <dgm:prSet presAssocID="{6D734BA1-6930-44E6-8496-93716CF0B537}" presName="Name0" presStyleCnt="0">
        <dgm:presLayoutVars>
          <dgm:dir/>
          <dgm:animLvl val="lvl"/>
          <dgm:resizeHandles/>
        </dgm:presLayoutVars>
      </dgm:prSet>
      <dgm:spPr/>
    </dgm:pt>
    <dgm:pt modelId="{9791EF85-408B-47AB-8442-D77CC1F6FDF0}" type="pres">
      <dgm:prSet presAssocID="{7F2FA926-EB93-4F04-A264-F1C93CB70CEF}" presName="linNode" presStyleCnt="0"/>
      <dgm:spPr/>
    </dgm:pt>
    <dgm:pt modelId="{693AC879-8513-4060-920D-444958D1166C}" type="pres">
      <dgm:prSet presAssocID="{7F2FA926-EB93-4F04-A264-F1C93CB70CEF}" presName="parentShp" presStyleLbl="node1" presStyleIdx="0" presStyleCnt="2" custScaleX="68750" custScaleY="54862">
        <dgm:presLayoutVars>
          <dgm:bulletEnabled val="1"/>
        </dgm:presLayoutVars>
      </dgm:prSet>
      <dgm:spPr/>
    </dgm:pt>
    <dgm:pt modelId="{A551A543-1380-451F-8C26-F14E17E32F7C}" type="pres">
      <dgm:prSet presAssocID="{7F2FA926-EB93-4F04-A264-F1C93CB70CE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F1F73-55C3-4FCF-827F-21D23F143B7D}" type="pres">
      <dgm:prSet presAssocID="{02CAA02F-AFFA-4CF0-9F99-3C221ABAF3F4}" presName="spacing" presStyleCnt="0"/>
      <dgm:spPr/>
    </dgm:pt>
    <dgm:pt modelId="{3D50144B-B369-4C61-9032-608D7BD93EE3}" type="pres">
      <dgm:prSet presAssocID="{C8E55E78-B6A2-4ECD-A90E-76E577C1772B}" presName="linNode" presStyleCnt="0"/>
      <dgm:spPr/>
    </dgm:pt>
    <dgm:pt modelId="{81A51F9F-07A8-48AD-B628-9186235BE7CE}" type="pres">
      <dgm:prSet presAssocID="{C8E55E78-B6A2-4ECD-A90E-76E577C1772B}" presName="parentShp" presStyleLbl="node1" presStyleIdx="1" presStyleCnt="2" custScaleX="68750" custScaleY="55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1D285-B697-46ED-9CED-B0BEC12207A5}" type="pres">
      <dgm:prSet presAssocID="{C8E55E78-B6A2-4ECD-A90E-76E577C1772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E907D-4594-4580-8385-3B4843458AD6}" type="presOf" srcId="{DDED86A3-1710-4A78-94B2-D0D43A2499CA}" destId="{8B71D285-B697-46ED-9CED-B0BEC12207A5}" srcOrd="0" destOrd="2" presId="urn:microsoft.com/office/officeart/2005/8/layout/vList6"/>
    <dgm:cxn modelId="{08774878-6957-48F9-BD5E-87E80BEDDC64}" srcId="{C8E55E78-B6A2-4ECD-A90E-76E577C1772B}" destId="{DDED86A3-1710-4A78-94B2-D0D43A2499CA}" srcOrd="2" destOrd="0" parTransId="{D71D3C7E-8751-49D8-824A-91128E82B424}" sibTransId="{D7C86531-2951-4FB3-BA39-CFD385C99804}"/>
    <dgm:cxn modelId="{9D51E4E5-EB4C-4107-9E30-755A47B1306B}" srcId="{C8E55E78-B6A2-4ECD-A90E-76E577C1772B}" destId="{E25F4A0C-AFAA-4EB5-A648-D74CA1FA1AA1}" srcOrd="0" destOrd="0" parTransId="{9852A82F-95B9-4F61-9DC6-8338F6133AA9}" sibTransId="{23DE6F43-B9B4-407F-9BB3-A029A206DDB2}"/>
    <dgm:cxn modelId="{B2D995A8-9951-4BF6-AA01-8045DA21E348}" type="presOf" srcId="{6D734BA1-6930-44E6-8496-93716CF0B537}" destId="{3E36381A-43B3-4B88-8B96-A69C5E230338}" srcOrd="0" destOrd="0" presId="urn:microsoft.com/office/officeart/2005/8/layout/vList6"/>
    <dgm:cxn modelId="{D8D47BE2-8010-4627-B48B-86C46642B8B2}" srcId="{7F2FA926-EB93-4F04-A264-F1C93CB70CEF}" destId="{91386D5D-6BBE-49E5-A046-0D41F5C55646}" srcOrd="1" destOrd="0" parTransId="{B467387C-E8AC-4AD2-8733-3F3BF8606ED7}" sibTransId="{5B86F8B7-51B9-410C-AE2B-3B34E83E5A25}"/>
    <dgm:cxn modelId="{D027652B-FDB9-491F-A075-5427D1D4DDE7}" srcId="{6D734BA1-6930-44E6-8496-93716CF0B537}" destId="{C8E55E78-B6A2-4ECD-A90E-76E577C1772B}" srcOrd="1" destOrd="0" parTransId="{B71AF201-917E-44C5-AC09-A0B2F707796E}" sibTransId="{692619FB-E52E-4A5B-A37E-675915D388BB}"/>
    <dgm:cxn modelId="{C619E38E-C61A-48CE-A4D4-1585F41255F3}" type="presOf" srcId="{06259A90-BF18-4041-8140-1C27DDA5404C}" destId="{A551A543-1380-451F-8C26-F14E17E32F7C}" srcOrd="0" destOrd="0" presId="urn:microsoft.com/office/officeart/2005/8/layout/vList6"/>
    <dgm:cxn modelId="{82C8C17A-7F01-4397-9FE9-ADB78A4F2018}" type="presOf" srcId="{91386D5D-6BBE-49E5-A046-0D41F5C55646}" destId="{A551A543-1380-451F-8C26-F14E17E32F7C}" srcOrd="0" destOrd="1" presId="urn:microsoft.com/office/officeart/2005/8/layout/vList6"/>
    <dgm:cxn modelId="{25D22F50-C6AB-4BF6-8703-477632FFB6DA}" srcId="{7F2FA926-EB93-4F04-A264-F1C93CB70CEF}" destId="{06259A90-BF18-4041-8140-1C27DDA5404C}" srcOrd="0" destOrd="0" parTransId="{6F3A8BF9-5916-49F2-94F2-27F26B702D5A}" sibTransId="{BAAF950C-4004-4009-828A-47F7E948EECF}"/>
    <dgm:cxn modelId="{66D675AE-CF38-41CF-8090-E7C8A30044A4}" type="presOf" srcId="{7F2FA926-EB93-4F04-A264-F1C93CB70CEF}" destId="{693AC879-8513-4060-920D-444958D1166C}" srcOrd="0" destOrd="0" presId="urn:microsoft.com/office/officeart/2005/8/layout/vList6"/>
    <dgm:cxn modelId="{CEF4D708-9C9F-44E0-B070-DEFA5651F686}" type="presOf" srcId="{B5FC1BB1-90AF-44BE-83B3-F5063D4FD4C8}" destId="{8B71D285-B697-46ED-9CED-B0BEC12207A5}" srcOrd="0" destOrd="1" presId="urn:microsoft.com/office/officeart/2005/8/layout/vList6"/>
    <dgm:cxn modelId="{A9F9FFCA-A24D-466E-934C-387EFF69FE8B}" type="presOf" srcId="{0FF79EEF-7918-4ED3-83D7-6E33DB3CC09D}" destId="{A551A543-1380-451F-8C26-F14E17E32F7C}" srcOrd="0" destOrd="2" presId="urn:microsoft.com/office/officeart/2005/8/layout/vList6"/>
    <dgm:cxn modelId="{A567638D-9DF7-4294-B1A3-CB99D230BEAC}" srcId="{7F2FA926-EB93-4F04-A264-F1C93CB70CEF}" destId="{0FF79EEF-7918-4ED3-83D7-6E33DB3CC09D}" srcOrd="2" destOrd="0" parTransId="{211177E6-8489-4B20-BA25-2107194BBDB3}" sibTransId="{89F23EE8-D519-4AC2-BDEF-2BCDBE9E5A07}"/>
    <dgm:cxn modelId="{A092B68B-CB02-4AF7-BBAC-409F5E4FD4B5}" srcId="{C8E55E78-B6A2-4ECD-A90E-76E577C1772B}" destId="{B5FC1BB1-90AF-44BE-83B3-F5063D4FD4C8}" srcOrd="1" destOrd="0" parTransId="{DF164B56-1F82-4152-B295-ECFA9D900F4D}" sibTransId="{1ADBD88E-4DA3-48E0-B9D2-16A833DC44C6}"/>
    <dgm:cxn modelId="{0556BBE3-8D48-45DC-9353-9557738CB510}" srcId="{6D734BA1-6930-44E6-8496-93716CF0B537}" destId="{7F2FA926-EB93-4F04-A264-F1C93CB70CEF}" srcOrd="0" destOrd="0" parTransId="{9DB8C152-D49A-4D91-9577-2EA7E0C067C2}" sibTransId="{02CAA02F-AFFA-4CF0-9F99-3C221ABAF3F4}"/>
    <dgm:cxn modelId="{CD47F79F-89AA-4390-93BA-83C901D9C9D4}" type="presOf" srcId="{C8E55E78-B6A2-4ECD-A90E-76E577C1772B}" destId="{81A51F9F-07A8-48AD-B628-9186235BE7CE}" srcOrd="0" destOrd="0" presId="urn:microsoft.com/office/officeart/2005/8/layout/vList6"/>
    <dgm:cxn modelId="{DD09BF5C-B602-4AEE-B6A9-AD5D1113F8A4}" type="presOf" srcId="{E25F4A0C-AFAA-4EB5-A648-D74CA1FA1AA1}" destId="{8B71D285-B697-46ED-9CED-B0BEC12207A5}" srcOrd="0" destOrd="0" presId="urn:microsoft.com/office/officeart/2005/8/layout/vList6"/>
    <dgm:cxn modelId="{DFEF4781-6CC1-43E0-B6AB-AB662DF25524}" type="presParOf" srcId="{3E36381A-43B3-4B88-8B96-A69C5E230338}" destId="{9791EF85-408B-47AB-8442-D77CC1F6FDF0}" srcOrd="0" destOrd="0" presId="urn:microsoft.com/office/officeart/2005/8/layout/vList6"/>
    <dgm:cxn modelId="{0994338B-4412-4189-B670-1687E5DC2985}" type="presParOf" srcId="{9791EF85-408B-47AB-8442-D77CC1F6FDF0}" destId="{693AC879-8513-4060-920D-444958D1166C}" srcOrd="0" destOrd="0" presId="urn:microsoft.com/office/officeart/2005/8/layout/vList6"/>
    <dgm:cxn modelId="{0E963558-C703-4FFC-A29F-AEBAD46876BC}" type="presParOf" srcId="{9791EF85-408B-47AB-8442-D77CC1F6FDF0}" destId="{A551A543-1380-451F-8C26-F14E17E32F7C}" srcOrd="1" destOrd="0" presId="urn:microsoft.com/office/officeart/2005/8/layout/vList6"/>
    <dgm:cxn modelId="{479C7ED5-9708-4E81-9607-01F7A99EB8E8}" type="presParOf" srcId="{3E36381A-43B3-4B88-8B96-A69C5E230338}" destId="{087F1F73-55C3-4FCF-827F-21D23F143B7D}" srcOrd="1" destOrd="0" presId="urn:microsoft.com/office/officeart/2005/8/layout/vList6"/>
    <dgm:cxn modelId="{A36C4B29-21AF-4B31-AAF0-3340D8F68773}" type="presParOf" srcId="{3E36381A-43B3-4B88-8B96-A69C5E230338}" destId="{3D50144B-B369-4C61-9032-608D7BD93EE3}" srcOrd="2" destOrd="0" presId="urn:microsoft.com/office/officeart/2005/8/layout/vList6"/>
    <dgm:cxn modelId="{28598D86-1E52-4B30-A028-D63A58F96663}" type="presParOf" srcId="{3D50144B-B369-4C61-9032-608D7BD93EE3}" destId="{81A51F9F-07A8-48AD-B628-9186235BE7CE}" srcOrd="0" destOrd="0" presId="urn:microsoft.com/office/officeart/2005/8/layout/vList6"/>
    <dgm:cxn modelId="{0DAF2EAA-4792-44A2-882B-B393A768E937}" type="presParOf" srcId="{3D50144B-B369-4C61-9032-608D7BD93EE3}" destId="{8B71D285-B697-46ED-9CED-B0BEC12207A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2D2EF-8ED2-4881-9916-B45497D3BDB5}">
      <dsp:nvSpPr>
        <dsp:cNvPr id="0" name=""/>
        <dsp:cNvSpPr/>
      </dsp:nvSpPr>
      <dsp:spPr>
        <a:xfrm>
          <a:off x="1648" y="2293058"/>
          <a:ext cx="1746572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Asexual Reproduction</a:t>
          </a:r>
          <a:endParaRPr lang="en-US" sz="1700" kern="1200" dirty="0"/>
        </a:p>
      </dsp:txBody>
      <dsp:txXfrm>
        <a:off x="1648" y="2293058"/>
        <a:ext cx="1746572" cy="568012"/>
      </dsp:txXfrm>
    </dsp:sp>
    <dsp:sp modelId="{1C6CFD64-CD43-4E05-BACF-1B7CDD5BA1CB}">
      <dsp:nvSpPr>
        <dsp:cNvPr id="0" name=""/>
        <dsp:cNvSpPr/>
      </dsp:nvSpPr>
      <dsp:spPr>
        <a:xfrm>
          <a:off x="1748220" y="908528"/>
          <a:ext cx="349314" cy="3337073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FF583-D414-42EB-AB47-B69E8465D3A4}">
      <dsp:nvSpPr>
        <dsp:cNvPr id="0" name=""/>
        <dsp:cNvSpPr/>
      </dsp:nvSpPr>
      <dsp:spPr>
        <a:xfrm>
          <a:off x="2237261" y="889707"/>
          <a:ext cx="5228690" cy="3374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In asexual reproduction, one individual produces offspring that are genetically identical to itself. These offspring are produced by mitosis. Common forms of asexual reproduction include: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kern="1200" dirty="0" smtClean="0"/>
            <a:t>Budding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In this form of asexual reproduction, an offspring grows out of the body of the parent.</a:t>
          </a:r>
          <a:br>
            <a:rPr lang="en-US" sz="1200" b="0" i="0" kern="1200" dirty="0" smtClean="0"/>
          </a:br>
          <a:r>
            <a:rPr lang="en-US" sz="1200" b="0" i="0" kern="1200" dirty="0" smtClean="0"/>
            <a:t>Example: hydras</a:t>
          </a:r>
          <a:br>
            <a:rPr lang="en-US" sz="1200" b="0" i="0" kern="1200" dirty="0" smtClean="0"/>
          </a:br>
          <a:r>
            <a:rPr lang="en-US" sz="1200" b="1" i="0" kern="1200" dirty="0" smtClean="0"/>
            <a:t>Fragmentation</a:t>
          </a:r>
          <a:endParaRPr lang="en-US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In this type of reproduction, the body of the parent breaks into distinct pieces, each of which is capable of further development</a:t>
          </a:r>
          <a:br>
            <a:rPr lang="en-US" sz="1200" b="0" i="0" kern="1200" dirty="0" smtClean="0"/>
          </a:br>
          <a:r>
            <a:rPr lang="en-US" sz="1200" b="0" i="0" kern="1200" dirty="0" smtClean="0"/>
            <a:t>Example: planarians</a:t>
          </a:r>
          <a:endParaRPr lang="en-US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kern="1200" dirty="0" smtClean="0"/>
            <a:t>Regeneration</a:t>
          </a:r>
          <a:endParaRPr lang="en-US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In regeneration, if a piece of a parent is detached, it can grow and develop into a completely new individual.</a:t>
          </a:r>
          <a:br>
            <a:rPr lang="en-US" sz="1200" b="0" i="0" kern="1200" dirty="0" smtClean="0"/>
          </a:br>
          <a:r>
            <a:rPr lang="en-US" sz="1200" b="0" i="0" kern="1200" dirty="0" smtClean="0"/>
            <a:t>Example: Echinoderms</a:t>
          </a:r>
          <a:endParaRPr lang="en-US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Asexual reproduction is advantageous in a table environment, with organisms that are </a:t>
          </a:r>
          <a:r>
            <a:rPr lang="en-US" sz="1200" b="0" i="0" kern="1200" dirty="0" err="1" smtClean="0"/>
            <a:t>nonmotile</a:t>
          </a:r>
          <a:r>
            <a:rPr lang="en-US" sz="1200" b="0" i="0" kern="1200" dirty="0" smtClean="0"/>
            <a:t> or that would otherwise have to waste resources on finding a mate.</a:t>
          </a:r>
          <a:endParaRPr lang="en-US" sz="1200" b="0" i="0" kern="1200" dirty="0"/>
        </a:p>
      </dsp:txBody>
      <dsp:txXfrm>
        <a:off x="2237261" y="889707"/>
        <a:ext cx="5228690" cy="3374715"/>
      </dsp:txXfrm>
    </dsp:sp>
    <dsp:sp modelId="{D99DBD26-4D6C-49FC-9707-FE190B608A77}">
      <dsp:nvSpPr>
        <dsp:cNvPr id="0" name=""/>
        <dsp:cNvSpPr/>
      </dsp:nvSpPr>
      <dsp:spPr>
        <a:xfrm>
          <a:off x="1648" y="4862951"/>
          <a:ext cx="1752041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Sexual Reproduction</a:t>
          </a:r>
          <a:endParaRPr lang="en-US" sz="1700" kern="1200" dirty="0"/>
        </a:p>
      </dsp:txBody>
      <dsp:txXfrm>
        <a:off x="1648" y="4862951"/>
        <a:ext cx="1752041" cy="568012"/>
      </dsp:txXfrm>
    </dsp:sp>
    <dsp:sp modelId="{16117123-61D8-41D4-9EDD-484BC2A0D1AB}">
      <dsp:nvSpPr>
        <dsp:cNvPr id="0" name=""/>
        <dsp:cNvSpPr/>
      </dsp:nvSpPr>
      <dsp:spPr>
        <a:xfrm>
          <a:off x="1753690" y="4419191"/>
          <a:ext cx="350408" cy="1455532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3102E-4535-4177-83ED-AD13A2920764}">
      <dsp:nvSpPr>
        <dsp:cNvPr id="0" name=""/>
        <dsp:cNvSpPr/>
      </dsp:nvSpPr>
      <dsp:spPr>
        <a:xfrm>
          <a:off x="2248651" y="4348489"/>
          <a:ext cx="5218948" cy="1642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In sexual reproduction, two individuals produce offspring that have genetic characteristics from both parents. Sexual reproduction introduces new gene combinations in a population.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r>
            <a:rPr lang="en-US" sz="1200" b="1" i="0" kern="1200" dirty="0" smtClean="0"/>
            <a:t>Gametes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/>
            <a:t>In animals, during the process of sexual reproduction two haploid gametes fuse to form a zygote. Gametes are produced by a type of cell division called meiosis.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r>
            <a:rPr lang="en-US" sz="500" kern="1200" dirty="0" smtClean="0"/>
            <a:t/>
          </a:r>
          <a:br>
            <a:rPr lang="en-US" sz="500" kern="1200" dirty="0" smtClean="0"/>
          </a:br>
          <a:endParaRPr lang="en-US" sz="500" kern="1200" dirty="0"/>
        </a:p>
      </dsp:txBody>
      <dsp:txXfrm>
        <a:off x="2248651" y="4348489"/>
        <a:ext cx="5218948" cy="16426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1A543-1380-451F-8C26-F14E17E32F7C}">
      <dsp:nvSpPr>
        <dsp:cNvPr id="0" name=""/>
        <dsp:cNvSpPr/>
      </dsp:nvSpPr>
      <dsp:spPr>
        <a:xfrm>
          <a:off x="2057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occurs in most placental mammals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Females are generally only sexually active during the estrous phase of their cycle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 shedding of endometrium. Instead, it is reabsorbed</a:t>
          </a:r>
          <a:endParaRPr lang="en-US" sz="1200" kern="1200" dirty="0"/>
        </a:p>
      </dsp:txBody>
      <dsp:txXfrm>
        <a:off x="2057400" y="242342"/>
        <a:ext cx="2932063" cy="1451073"/>
      </dsp:txXfrm>
    </dsp:sp>
    <dsp:sp modelId="{693AC879-8513-4060-920D-444958D1166C}">
      <dsp:nvSpPr>
        <dsp:cNvPr id="0" name=""/>
        <dsp:cNvSpPr/>
      </dsp:nvSpPr>
      <dsp:spPr>
        <a:xfrm>
          <a:off x="380999" y="437153"/>
          <a:ext cx="1676400" cy="1061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Estrous Cycle</a:t>
          </a:r>
          <a:endParaRPr lang="en-US" sz="1200" kern="1200" dirty="0"/>
        </a:p>
      </dsp:txBody>
      <dsp:txXfrm>
        <a:off x="432815" y="488969"/>
        <a:ext cx="1572768" cy="957819"/>
      </dsp:txXfrm>
    </dsp:sp>
    <dsp:sp modelId="{8B71D285-B697-46ED-9CED-B0BEC12207A5}">
      <dsp:nvSpPr>
        <dsp:cNvPr id="0" name=""/>
        <dsp:cNvSpPr/>
      </dsp:nvSpPr>
      <dsp:spPr>
        <a:xfrm>
          <a:off x="2057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Occurs in humans, chimpanzees, orangutans, rhesus monkeys,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Females can be sexually active at any point in their cycle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Endometrium is shed at the end of each cycle if fertilization does not occur.</a:t>
          </a:r>
          <a:endParaRPr lang="en-US" sz="1200" kern="1200" dirty="0"/>
        </a:p>
      </dsp:txBody>
      <dsp:txXfrm>
        <a:off x="2057400" y="2370584"/>
        <a:ext cx="2932063" cy="1451073"/>
      </dsp:txXfrm>
    </dsp:sp>
    <dsp:sp modelId="{81A51F9F-07A8-48AD-B628-9186235BE7CE}">
      <dsp:nvSpPr>
        <dsp:cNvPr id="0" name=""/>
        <dsp:cNvSpPr/>
      </dsp:nvSpPr>
      <dsp:spPr>
        <a:xfrm>
          <a:off x="380999" y="2560045"/>
          <a:ext cx="1676400" cy="1072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Menstrual Cycle</a:t>
          </a:r>
          <a:endParaRPr lang="en-US" sz="1200" kern="1200" dirty="0"/>
        </a:p>
      </dsp:txBody>
      <dsp:txXfrm>
        <a:off x="433337" y="2612383"/>
        <a:ext cx="1571724" cy="967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E2E8F3-6189-427C-BEB9-40B48DD216EA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90B3B5-C8E3-4C41-A58E-97B053D5DB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er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m.nih.gov/medlineplus/hpv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rm_layers.png" TargetMode="External"/><Relationship Id="rId3" Type="http://schemas.openxmlformats.org/officeDocument/2006/relationships/hyperlink" Target="http://junk.home.pl/spermatogenesis-process&amp;page=2" TargetMode="External"/><Relationship Id="rId7" Type="http://schemas.openxmlformats.org/officeDocument/2006/relationships/hyperlink" Target="http://www.thefreedictionary.com/morula" TargetMode="External"/><Relationship Id="rId12" Type="http://schemas.openxmlformats.org/officeDocument/2006/relationships/hyperlink" Target="http://www.healthcommunities.com/testicular-cancer/overview.shtml" TargetMode="External"/><Relationship Id="rId2" Type="http://schemas.openxmlformats.org/officeDocument/2006/relationships/hyperlink" Target="http://wallpapers.stillmaza.com/2011/08/very-cute-baby-panda-desktop-wallpaper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bmd.com/baby/guide/understanding-conception" TargetMode="External"/><Relationship Id="rId11" Type="http://schemas.openxmlformats.org/officeDocument/2006/relationships/hyperlink" Target="http://www.livestrong.com/article/90693-diseases-disorders-male-reproductive-system/" TargetMode="External"/><Relationship Id="rId5" Type="http://schemas.openxmlformats.org/officeDocument/2006/relationships/hyperlink" Target="http://www.netwellness.org/healthtopics/pregnancy/pregmenstrualcycle.cfm" TargetMode="External"/><Relationship Id="rId10" Type="http://schemas.openxmlformats.org/officeDocument/2006/relationships/hyperlink" Target="http://www.cancer.gov/cancertopics/causes/hpv/hpv-prevalence0308" TargetMode="External"/><Relationship Id="rId4" Type="http://schemas.openxmlformats.org/officeDocument/2006/relationships/hyperlink" Target="http://biology.about.com/od/basicgenetics/a/aa062708a.htm" TargetMode="External"/><Relationship Id="rId9" Type="http://schemas.openxmlformats.org/officeDocument/2006/relationships/hyperlink" Target="http://www.nlm.nih.gov/medlineplus/cervicalcanc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3.bp.blogspot.com/-g28PH3-aR30/TZHyDxQCl4I/AAAAAAAAANI/-IRQJguOHj0/s1600/Sperm%2Bswim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3505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26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MDc8X6Gcmv4/TltAP11jjLI/AAAAAAAAA4M/05FJNnrLKRs/s1600/Baby-Panda-High-Resolution-Desktop-Wallpapers-www.stillmaza.com%2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7625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991" y="3581400"/>
            <a:ext cx="6777317" cy="3508977"/>
          </a:xfrm>
        </p:spPr>
        <p:txBody>
          <a:bodyPr/>
          <a:lstStyle/>
          <a:p>
            <a:r>
              <a:rPr lang="en-US" dirty="0"/>
              <a:t>The purpose of the reproductive system is to ensure the perpetuation of the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2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6" y="500743"/>
            <a:ext cx="4648165" cy="602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8600" y="8382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Spermatogenesis</a:t>
            </a:r>
            <a:r>
              <a:rPr lang="en-US" sz="1200" dirty="0"/>
              <a:t> is the </a:t>
            </a:r>
            <a:r>
              <a:rPr lang="en-US" sz="1200" dirty="0" smtClean="0"/>
              <a:t>process, which occurs in the seminiferous tubules, </a:t>
            </a:r>
            <a:r>
              <a:rPr lang="en-US" sz="1200" dirty="0"/>
              <a:t>by which male primary </a:t>
            </a:r>
            <a:r>
              <a:rPr lang="en-US" sz="1200" dirty="0" smtClean="0"/>
              <a:t>sperm cells</a:t>
            </a:r>
            <a:r>
              <a:rPr lang="en-US" sz="1200" dirty="0"/>
              <a:t> undergo </a:t>
            </a:r>
            <a:r>
              <a:rPr lang="en-US" sz="1200" dirty="0" smtClean="0"/>
              <a:t>meiosis, </a:t>
            </a:r>
            <a:r>
              <a:rPr lang="en-US" sz="1200" dirty="0"/>
              <a:t>and produce a number of cells termed </a:t>
            </a:r>
            <a:r>
              <a:rPr lang="en-US" sz="1200" dirty="0" err="1" smtClean="0"/>
              <a:t>spermatogonia</a:t>
            </a:r>
            <a:r>
              <a:rPr lang="en-US" sz="1200" dirty="0" smtClean="0"/>
              <a:t>, </a:t>
            </a:r>
            <a:r>
              <a:rPr lang="en-US" sz="1200" dirty="0"/>
              <a:t>from which the </a:t>
            </a:r>
            <a:r>
              <a:rPr lang="en-US" sz="1200" dirty="0" smtClean="0"/>
              <a:t>primary spermatocytes</a:t>
            </a:r>
            <a:r>
              <a:rPr lang="en-US" sz="1200" dirty="0"/>
              <a:t> are derived. Each primary spermatocyte divides into two secondary spermatocytes, and each secondary spermatocyte into two </a:t>
            </a:r>
            <a:r>
              <a:rPr lang="en-US" sz="1200" dirty="0" smtClean="0"/>
              <a:t>spermatids. </a:t>
            </a:r>
            <a:r>
              <a:rPr lang="en-US" sz="1200" dirty="0"/>
              <a:t>These develop into mature spermatozoa, also known as </a:t>
            </a:r>
            <a:r>
              <a:rPr lang="en-US" sz="1200" dirty="0">
                <a:hlinkClick r:id="rId3" tooltip="Sperm"/>
              </a:rPr>
              <a:t>sperm</a:t>
            </a:r>
            <a:r>
              <a:rPr lang="en-US" sz="1200" dirty="0"/>
              <a:t> cells. Thus, the primary spermatocyte gives rise to two cells, the secondary spermatocytes, and the two </a:t>
            </a:r>
            <a:r>
              <a:rPr lang="en-US" sz="1200" dirty="0" smtClean="0"/>
              <a:t>secondary </a:t>
            </a:r>
            <a:r>
              <a:rPr lang="en-US" sz="1200" dirty="0"/>
              <a:t>spermatocytes by their subdivision produce four </a:t>
            </a:r>
            <a:r>
              <a:rPr lang="en-US" sz="1200" dirty="0" smtClean="0"/>
              <a:t>spermatozoa. The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3146524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Just like spermatogenesis, oogenesis involves the formation of haploid cells from an original diploid cell, called a primary oocyte, through meiosis. The female ovaries contain the primary oocytes. </a:t>
            </a:r>
            <a:r>
              <a:rPr lang="en-US" sz="1200" dirty="0" smtClean="0"/>
              <a:t>oogenesis </a:t>
            </a:r>
            <a:r>
              <a:rPr lang="en-US" sz="1200" dirty="0"/>
              <a:t>only leads to the production of one final ovum, or egg cell, from each primary oocyte (in contrast to the four sperm that are generated from every </a:t>
            </a:r>
            <a:r>
              <a:rPr lang="en-US" sz="1200" dirty="0" err="1"/>
              <a:t>spermatogonium</a:t>
            </a:r>
            <a:r>
              <a:rPr lang="en-US" sz="1200" dirty="0"/>
              <a:t>). Of the four daughter cells that are produced when the primary oocyte divides </a:t>
            </a:r>
            <a:r>
              <a:rPr lang="en-US" sz="1200" dirty="0" err="1"/>
              <a:t>meiotically</a:t>
            </a:r>
            <a:r>
              <a:rPr lang="en-US" sz="1200" dirty="0"/>
              <a:t>, three come out much smaller than the fourth. These smaller cells, called polar bodies, eventually disintegrate, leaving only the larger ovum as the final product of oogenesis. </a:t>
            </a:r>
            <a:r>
              <a:rPr lang="en-US" sz="1200" dirty="0" smtClean="0"/>
              <a:t>The unequal division ensures the ovum has enough organelles and cytoplasm to sustain repeated division without much growth following fertilization.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0400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6609077"/>
              </p:ext>
            </p:extLst>
          </p:nvPr>
        </p:nvGraphicFramePr>
        <p:xfrm>
          <a:off x="152400" y="0"/>
          <a:ext cx="7467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537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443929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86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2514" y="685800"/>
            <a:ext cx="7543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The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ovarian cycle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 involves changes in the ovaries, and can be further divided into two phases: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Phase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The 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follicular phase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 (days 1 through 13) is the time from the first day of menstruation until ovulation, when a mature egg is released from the ovary. It's called the follicular phase because growth or maturation of the egg is taking place inside the follicle, a small sac where the egg matures. Ovulation occurs around day 14 of the cycle, in response to a surge of luteinizing hormone (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 when the egg is released from the ovary. </a:t>
            </a:r>
            <a:r>
              <a:rPr lang="en-US" sz="1200" dirty="0" smtClean="0"/>
              <a:t>With </a:t>
            </a:r>
            <a:r>
              <a:rPr lang="en-US" sz="1200" dirty="0"/>
              <a:t>the increase in circulating hormones, the hypothalamus decreases </a:t>
            </a:r>
            <a:r>
              <a:rPr lang="en-US" sz="1200" dirty="0" smtClean="0"/>
              <a:t>its </a:t>
            </a:r>
            <a:r>
              <a:rPr lang="en-US" sz="1200" dirty="0"/>
              <a:t>flow of </a:t>
            </a:r>
            <a:r>
              <a:rPr lang="en-US" sz="1200" b="1" dirty="0" err="1"/>
              <a:t>GnRH</a:t>
            </a:r>
            <a:r>
              <a:rPr lang="en-US" sz="1200" dirty="0"/>
              <a:t> to the anterior pituitary. Therefore, </a:t>
            </a:r>
            <a:r>
              <a:rPr lang="en-US" sz="1200" b="1" dirty="0"/>
              <a:t>FSH</a:t>
            </a:r>
            <a:r>
              <a:rPr lang="en-US" sz="1200" dirty="0"/>
              <a:t> and </a:t>
            </a:r>
            <a:r>
              <a:rPr lang="en-US" sz="1200" b="1" dirty="0"/>
              <a:t>LH</a:t>
            </a:r>
            <a:r>
              <a:rPr lang="en-US" sz="1200" dirty="0"/>
              <a:t> stop being produced. This is called a negative feedback loop</a:t>
            </a:r>
            <a:r>
              <a:rPr lang="en-US" sz="1200" dirty="0" smtClean="0"/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Phase 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The 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luteal phase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 (days 14 through 28) is the time from when the egg is released (ovulation) until the first day of menstruation. The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corpus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luteum</a:t>
            </a:r>
            <a:r>
              <a:rPr lang="en-US" sz="1200" dirty="0" smtClean="0">
                <a:cs typeface="Arial" pitchFamily="34" charset="0"/>
              </a:rPr>
              <a:t>, a structure that grows in the ovary where the mature egg was released,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secretes progesterone which stimulates the thickening of the uterine lining in </a:t>
            </a:r>
            <a:r>
              <a:rPr lang="en-US" sz="1200" dirty="0" smtClean="0">
                <a:cs typeface="Arial" pitchFamily="34" charset="0"/>
              </a:rPr>
              <a:t>preparation for the potential zygote.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The</a:t>
            </a:r>
            <a:r>
              <a:rPr lang="en-US" sz="1200" dirty="0"/>
              <a:t> </a:t>
            </a:r>
            <a:r>
              <a:rPr lang="en-US" sz="1200" b="1" dirty="0"/>
              <a:t>uterine cycle</a:t>
            </a:r>
            <a:r>
              <a:rPr lang="en-US" sz="1200" dirty="0"/>
              <a:t> involves changes in the uterus. It occurs in tandem with the ovarian cycle, and is divided into two phases:</a:t>
            </a:r>
          </a:p>
          <a:p>
            <a:r>
              <a:rPr lang="en-US" sz="1200" b="1" dirty="0"/>
              <a:t>The </a:t>
            </a:r>
            <a:r>
              <a:rPr lang="en-US" sz="1200" b="1" i="1" dirty="0"/>
              <a:t>proliferative phase</a:t>
            </a:r>
            <a:r>
              <a:rPr lang="en-US" sz="1200" dirty="0"/>
              <a:t> (days 5 through 14) is the time after menstruation and before the next ovulation, when the lining of the uterus increases rapidly in thickness </a:t>
            </a:r>
            <a:r>
              <a:rPr lang="en-US" sz="1200" dirty="0" smtClean="0"/>
              <a:t>.</a:t>
            </a:r>
          </a:p>
          <a:p>
            <a:r>
              <a:rPr lang="en-US" sz="1200" b="1" dirty="0" smtClean="0"/>
              <a:t>The</a:t>
            </a:r>
            <a:r>
              <a:rPr lang="en-US" sz="1200" b="1" dirty="0"/>
              <a:t> </a:t>
            </a:r>
            <a:r>
              <a:rPr lang="en-US" sz="1200" b="1" i="1" dirty="0"/>
              <a:t>secretory phase</a:t>
            </a:r>
            <a:r>
              <a:rPr lang="en-US" sz="1200" dirty="0"/>
              <a:t> (days 14 through 28) is the time after ovulation. When an egg is not fertilized, the corpus </a:t>
            </a:r>
            <a:r>
              <a:rPr lang="en-US" sz="1200" dirty="0" err="1"/>
              <a:t>luteum</a:t>
            </a:r>
            <a:r>
              <a:rPr lang="en-US" sz="1200" dirty="0"/>
              <a:t> gradually disappears, estrogen and progesterone </a:t>
            </a:r>
            <a:r>
              <a:rPr lang="en-US" sz="1200" dirty="0" smtClean="0"/>
              <a:t>levels </a:t>
            </a:r>
            <a:r>
              <a:rPr lang="en-US" sz="1200" dirty="0"/>
              <a:t>drop, and the thickened uterine lining is shed. This is </a:t>
            </a:r>
            <a:r>
              <a:rPr lang="en-US" sz="1200" dirty="0" smtClean="0"/>
              <a:t>the period.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614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86" y="2590800"/>
            <a:ext cx="8773886" cy="36576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After the egg is fertilized by a sperm, it becomes  a diploid zygote. After repeated cleavage as it travels through the fallopian tube, it becomes a </a:t>
            </a:r>
            <a:r>
              <a:rPr lang="en-US" sz="1400" dirty="0" err="1" smtClean="0"/>
              <a:t>morula</a:t>
            </a:r>
            <a:r>
              <a:rPr lang="en-US" sz="1400" dirty="0" smtClean="0"/>
              <a:t>, a solid ball of cells. As it implants into the endometrium, it has already become a hollow ball of cells called a blastula. When the embryo undergoes gastrulation, it forms three germ layers and becomes a gastrula “a tube within a tube.” The process by which the endoderm, mesoderm, and ectoderm cells differentiate into organ tissues is organogenesis. </a:t>
            </a:r>
            <a:r>
              <a:rPr lang="en-US" sz="1400" dirty="0"/>
              <a:t>Internal organs initiate development in humans within the 3rd to 8th weeks in utero. </a:t>
            </a:r>
          </a:p>
        </p:txBody>
      </p:sp>
      <p:pic>
        <p:nvPicPr>
          <p:cNvPr id="4098" name="Picture 2" descr="File:Germ lay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067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77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-76200"/>
            <a:ext cx="3724834" cy="648736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Disorders of the reproductive system</a:t>
            </a:r>
            <a:endParaRPr lang="en-US" sz="1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762000"/>
            <a:ext cx="3453384" cy="5638800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Cervical cancer is caused by several types of a virus called human papillomaviruses </a:t>
            </a:r>
            <a:r>
              <a:rPr lang="en-US" sz="1400" u="sng" dirty="0">
                <a:hlinkClick r:id="rId2"/>
              </a:rPr>
              <a:t>(HPV)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/>
              <a:t>virus spreads through sexual contact. </a:t>
            </a:r>
            <a:endParaRPr lang="en-US" sz="1400" dirty="0" smtClean="0"/>
          </a:p>
          <a:p>
            <a:r>
              <a:rPr lang="en-US" sz="1400" dirty="0" smtClean="0"/>
              <a:t>Most </a:t>
            </a:r>
            <a:r>
              <a:rPr lang="en-US" sz="1400" dirty="0"/>
              <a:t>women's bodies are able to fight HPV infection. But sometimes the virus leads to cancer. </a:t>
            </a:r>
            <a:endParaRPr lang="en-US" sz="1400" dirty="0" smtClean="0"/>
          </a:p>
          <a:p>
            <a:r>
              <a:rPr lang="en-US" sz="1400" dirty="0" smtClean="0"/>
              <a:t>Cervical </a:t>
            </a:r>
            <a:r>
              <a:rPr lang="en-US" sz="1400" dirty="0"/>
              <a:t>cancer may not cause any symptoms at first</a:t>
            </a:r>
            <a:r>
              <a:rPr lang="en-US" sz="1400" dirty="0" smtClean="0"/>
              <a:t>, but later the woman may experience pelvic pain or bleeding. </a:t>
            </a:r>
            <a:r>
              <a:rPr lang="en-US" sz="1400" dirty="0"/>
              <a:t>It usually takes several years for normal cells in the cervix to turn into cancer cells. </a:t>
            </a:r>
            <a:endParaRPr lang="en-US" sz="1400" dirty="0" smtClean="0"/>
          </a:p>
          <a:p>
            <a:r>
              <a:rPr lang="en-US" sz="1400" dirty="0" smtClean="0"/>
              <a:t>Prevention with regular pap smears and pelvic exams is key. A </a:t>
            </a:r>
            <a:r>
              <a:rPr lang="en-US" sz="1400" dirty="0"/>
              <a:t>vaccine for girls and young women protects against the four types of HPV that cause most cervical cancers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Among </a:t>
            </a:r>
            <a:r>
              <a:rPr lang="en-US" sz="1400" dirty="0"/>
              <a:t>women in the United States aged 14 to </a:t>
            </a:r>
            <a:r>
              <a:rPr lang="en-US" sz="1400" dirty="0" smtClean="0"/>
              <a:t>59, </a:t>
            </a:r>
            <a:r>
              <a:rPr lang="en-US" sz="1400" dirty="0"/>
              <a:t>i</a:t>
            </a:r>
            <a:r>
              <a:rPr lang="en-US" sz="1400" dirty="0" smtClean="0"/>
              <a:t>nvestigators </a:t>
            </a:r>
            <a:r>
              <a:rPr lang="en-US" sz="1400" dirty="0"/>
              <a:t>found that a total of 26.8 percent of women overall tested positive for one or more strains of HPV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762000"/>
            <a:ext cx="3355848" cy="5044439"/>
          </a:xfrm>
        </p:spPr>
        <p:txBody>
          <a:bodyPr>
            <a:noAutofit/>
          </a:bodyPr>
          <a:lstStyle/>
          <a:p>
            <a:r>
              <a:rPr lang="en-US" sz="1400" dirty="0" smtClean="0"/>
              <a:t>Testicular cancer </a:t>
            </a:r>
            <a:r>
              <a:rPr lang="en-US" sz="1400" dirty="0"/>
              <a:t>is a type of potentially life-threatening condition that begins in the testes, the region where sperm is produced. </a:t>
            </a:r>
            <a:endParaRPr lang="en-US" sz="1400" dirty="0" smtClean="0"/>
          </a:p>
          <a:p>
            <a:r>
              <a:rPr lang="en-US" sz="1400" dirty="0" smtClean="0"/>
              <a:t>Symptoms of </a:t>
            </a:r>
            <a:r>
              <a:rPr lang="en-US" sz="1400" dirty="0"/>
              <a:t>testicular cancer include a lump or swelling in either testicle, a dull ache in the lower part of the stomach or back, an enlarged </a:t>
            </a:r>
            <a:r>
              <a:rPr lang="en-US" sz="1400" dirty="0" smtClean="0"/>
              <a:t>and painful testicle.</a:t>
            </a:r>
          </a:p>
          <a:p>
            <a:r>
              <a:rPr lang="en-US" sz="1400" dirty="0" smtClean="0"/>
              <a:t>Treating </a:t>
            </a:r>
            <a:r>
              <a:rPr lang="en-US" sz="1400" dirty="0"/>
              <a:t>testicular cancer involves </a:t>
            </a:r>
            <a:r>
              <a:rPr lang="en-US" sz="1400" dirty="0" smtClean="0"/>
              <a:t>surgically </a:t>
            </a:r>
            <a:r>
              <a:rPr lang="en-US" sz="1400" dirty="0"/>
              <a:t>removing the cancerous tumor and using high dose radiation energy to kill the testicular cancer cells. Chemotherapy medications such as </a:t>
            </a:r>
            <a:r>
              <a:rPr lang="en-US" sz="1400" dirty="0" err="1"/>
              <a:t>cisplatin</a:t>
            </a:r>
            <a:r>
              <a:rPr lang="en-US" sz="1400" dirty="0"/>
              <a:t> and </a:t>
            </a:r>
            <a:r>
              <a:rPr lang="en-US" sz="1400" dirty="0" err="1"/>
              <a:t>bleomycin</a:t>
            </a:r>
            <a:r>
              <a:rPr lang="en-US" sz="1400" dirty="0"/>
              <a:t> may also be used to manage testicular cancer. </a:t>
            </a:r>
            <a:endParaRPr lang="en-US" sz="1400" dirty="0" smtClean="0"/>
          </a:p>
          <a:p>
            <a:r>
              <a:rPr lang="en-US" sz="1400" dirty="0" smtClean="0"/>
              <a:t>According </a:t>
            </a:r>
            <a:r>
              <a:rPr lang="en-US" sz="1400" dirty="0"/>
              <a:t>to the American Cancer Society, approximately 7600 cases are diagnosed and about 400 men die of the disease each year in the United States.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278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6096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wallpapers.stillmaza.com/2011/08/very-cute-baby-panda-desktop-wallpapers.html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junk.home.pl/spermatogenesis-process&amp;page=2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biology.about.com/od/basicgenetics/a/aa062708a.htm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5"/>
              </a:rPr>
              <a:t>http://www.netwellness.org/healthtopics/pregnancy/pregmenstrualcycle.cfm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www.webmd.com/baby/guide/understanding-conception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7"/>
              </a:rPr>
              <a:t>http://</a:t>
            </a:r>
            <a:r>
              <a:rPr lang="en-US" sz="1200" dirty="0" smtClean="0">
                <a:hlinkClick r:id="rId7"/>
              </a:rPr>
              <a:t>www.thefreedictionary.com/morula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8"/>
              </a:rPr>
              <a:t>http://</a:t>
            </a:r>
            <a:r>
              <a:rPr lang="en-US" sz="1200" dirty="0" smtClean="0">
                <a:hlinkClick r:id="rId8"/>
              </a:rPr>
              <a:t>en.wikipedia.org/wiki/File:Germ_layers.png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9"/>
              </a:rPr>
              <a:t>http://</a:t>
            </a:r>
            <a:r>
              <a:rPr lang="en-US" sz="1200" dirty="0" smtClean="0">
                <a:hlinkClick r:id="rId9"/>
              </a:rPr>
              <a:t>www.nlm.nih.gov/medlineplus/cervicalcancer.html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10"/>
              </a:rPr>
              <a:t>http://</a:t>
            </a:r>
            <a:r>
              <a:rPr lang="en-US" sz="1200" dirty="0" smtClean="0">
                <a:hlinkClick r:id="rId10"/>
              </a:rPr>
              <a:t>www.cancer.gov/cancertopics/causes/hpv/hpv-prevalence0308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11"/>
              </a:rPr>
              <a:t>http://www.livestrong.com/article/90693-diseases-disorders-male-reproductive-system</a:t>
            </a:r>
            <a:r>
              <a:rPr lang="en-US" sz="1200" dirty="0" smtClean="0">
                <a:hlinkClick r:id="rId11"/>
              </a:rPr>
              <a:t>/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>
                <a:hlinkClick r:id="rId12"/>
              </a:rPr>
              <a:t>http://www.healthcommunities.com/testicular-cancer/overview.shtml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6101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225</TotalTime>
  <Words>650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Reproductive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Disorders of the reproductive system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Shirley Zhang</dc:creator>
  <cp:lastModifiedBy>Shirley Zhang</cp:lastModifiedBy>
  <cp:revision>53</cp:revision>
  <dcterms:created xsi:type="dcterms:W3CDTF">2012-04-26T07:34:26Z</dcterms:created>
  <dcterms:modified xsi:type="dcterms:W3CDTF">2012-04-30T09:06:51Z</dcterms:modified>
</cp:coreProperties>
</file>