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58"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B4D3D-B819-46AD-AD05-78C5B9DD0B5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7F87714-49A9-4A39-BB08-6135281E91C8}">
      <dgm:prSet phldrT="[Text]" custT="1"/>
      <dgm:spPr/>
      <dgm:t>
        <a:bodyPr/>
        <a:lstStyle/>
        <a:p>
          <a:r>
            <a:rPr lang="en-US" sz="1800" dirty="0" smtClean="0"/>
            <a:t>Hydrostatic skeleton</a:t>
          </a:r>
          <a:endParaRPr lang="en-US" sz="1800" dirty="0"/>
        </a:p>
      </dgm:t>
    </dgm:pt>
    <dgm:pt modelId="{9CA0EF73-03E8-4A54-A1A4-738017F8FD19}" type="parTrans" cxnId="{7A08523E-5771-4088-8E39-A0A0D68C865B}">
      <dgm:prSet/>
      <dgm:spPr/>
      <dgm:t>
        <a:bodyPr/>
        <a:lstStyle/>
        <a:p>
          <a:endParaRPr lang="en-US"/>
        </a:p>
      </dgm:t>
    </dgm:pt>
    <dgm:pt modelId="{E3BBE5A5-1467-46DB-BA40-D4ED86DD6FBF}" type="sibTrans" cxnId="{7A08523E-5771-4088-8E39-A0A0D68C865B}">
      <dgm:prSet/>
      <dgm:spPr/>
      <dgm:t>
        <a:bodyPr/>
        <a:lstStyle/>
        <a:p>
          <a:endParaRPr lang="en-US"/>
        </a:p>
      </dgm:t>
    </dgm:pt>
    <dgm:pt modelId="{ECCB474F-AFF4-4685-9411-06CD6BE6D67C}">
      <dgm:prSet phldrT="[Text]" custT="1"/>
      <dgm:spPr>
        <a:blipFill rotWithShape="0">
          <a:blip xmlns:r="http://schemas.openxmlformats.org/officeDocument/2006/relationships" r:embed="rId1"/>
          <a:stretch>
            <a:fillRect/>
          </a:stretch>
        </a:blipFill>
      </dgm:spPr>
      <dgm:t>
        <a:bodyPr/>
        <a:lstStyle/>
        <a:p>
          <a:r>
            <a:rPr lang="en-US" sz="1200" dirty="0" smtClean="0">
              <a:solidFill>
                <a:schemeClr val="bg1"/>
              </a:solidFill>
            </a:rPr>
            <a:t>Hydrostatic skeletons consist of fluid-filled closed chambers, found in many cold blooded and soft-bodied animals, as well as those lacking a true coelom.  Internal pressures generated by muscle contractions cause movement as well as maintain the shape of the animals, such as the sea anemone and worms. </a:t>
          </a:r>
          <a:endParaRPr lang="en-US" sz="1200" dirty="0">
            <a:solidFill>
              <a:schemeClr val="bg1"/>
            </a:solidFill>
          </a:endParaRPr>
        </a:p>
      </dgm:t>
    </dgm:pt>
    <dgm:pt modelId="{CBEE3311-7EFA-40D4-8AB7-CD72B3010FA2}" type="parTrans" cxnId="{D83C4AF4-7941-4656-8AC9-17F6A011DDCC}">
      <dgm:prSet/>
      <dgm:spPr/>
      <dgm:t>
        <a:bodyPr/>
        <a:lstStyle/>
        <a:p>
          <a:endParaRPr lang="en-US"/>
        </a:p>
      </dgm:t>
    </dgm:pt>
    <dgm:pt modelId="{B5550610-4BE8-4221-924C-83BE6C89181F}" type="sibTrans" cxnId="{D83C4AF4-7941-4656-8AC9-17F6A011DDCC}">
      <dgm:prSet/>
      <dgm:spPr/>
      <dgm:t>
        <a:bodyPr/>
        <a:lstStyle/>
        <a:p>
          <a:endParaRPr lang="en-US"/>
        </a:p>
      </dgm:t>
    </dgm:pt>
    <dgm:pt modelId="{07DEE3DB-0944-433D-BD6F-8C037D5AFE88}">
      <dgm:prSet phldrT="[Text]" custT="1"/>
      <dgm:spPr/>
      <dgm:t>
        <a:bodyPr/>
        <a:lstStyle/>
        <a:p>
          <a:endParaRPr lang="en-US" sz="1200" dirty="0"/>
        </a:p>
      </dgm:t>
    </dgm:pt>
    <dgm:pt modelId="{B37EECB3-768D-410A-888C-B5C0FFFBCD84}" type="parTrans" cxnId="{FB5AFF4B-C266-43DD-B089-0C7F2C3C335D}">
      <dgm:prSet/>
      <dgm:spPr/>
      <dgm:t>
        <a:bodyPr/>
        <a:lstStyle/>
        <a:p>
          <a:endParaRPr lang="en-US"/>
        </a:p>
      </dgm:t>
    </dgm:pt>
    <dgm:pt modelId="{0BBE2690-456D-4FAD-BE66-358AD6E6B70C}" type="sibTrans" cxnId="{FB5AFF4B-C266-43DD-B089-0C7F2C3C335D}">
      <dgm:prSet/>
      <dgm:spPr/>
      <dgm:t>
        <a:bodyPr/>
        <a:lstStyle/>
        <a:p>
          <a:endParaRPr lang="en-US"/>
        </a:p>
      </dgm:t>
    </dgm:pt>
    <dgm:pt modelId="{5823E37B-CD9F-4690-9F6A-CE3D566D5072}">
      <dgm:prSet phldrT="[Text]" custT="1"/>
      <dgm:spPr/>
      <dgm:t>
        <a:bodyPr/>
        <a:lstStyle/>
        <a:p>
          <a:r>
            <a:rPr lang="en-US" sz="1800" dirty="0" smtClean="0"/>
            <a:t>Exoskeleton</a:t>
          </a:r>
          <a:endParaRPr lang="en-US" sz="1800" dirty="0"/>
        </a:p>
      </dgm:t>
    </dgm:pt>
    <dgm:pt modelId="{598E83EC-9CE4-429E-AAFB-3DCEC207FCE3}" type="parTrans" cxnId="{593F89E9-7ABD-478B-8B69-64485A7DEFEB}">
      <dgm:prSet/>
      <dgm:spPr/>
      <dgm:t>
        <a:bodyPr/>
        <a:lstStyle/>
        <a:p>
          <a:endParaRPr lang="en-US"/>
        </a:p>
      </dgm:t>
    </dgm:pt>
    <dgm:pt modelId="{A7559D92-9290-417B-A6E7-E60EC7B83332}" type="sibTrans" cxnId="{593F89E9-7ABD-478B-8B69-64485A7DEFEB}">
      <dgm:prSet/>
      <dgm:spPr/>
      <dgm:t>
        <a:bodyPr/>
        <a:lstStyle/>
        <a:p>
          <a:endParaRPr lang="en-US"/>
        </a:p>
      </dgm:t>
    </dgm:pt>
    <dgm:pt modelId="{9138805B-192D-4FD9-B628-7EE68F2B13D0}">
      <dgm:prSet phldrT="[Text]" custT="1"/>
      <dgm:spPr>
        <a:blipFill rotWithShape="0">
          <a:blip xmlns:r="http://schemas.openxmlformats.org/officeDocument/2006/relationships" r:embed="rId2"/>
          <a:stretch>
            <a:fillRect/>
          </a:stretch>
        </a:blipFill>
      </dgm:spPr>
      <dgm:t>
        <a:bodyPr/>
        <a:lstStyle/>
        <a:p>
          <a:r>
            <a:rPr lang="en-US" sz="1200" dirty="0" smtClean="0">
              <a:solidFill>
                <a:schemeClr val="bg1"/>
              </a:solidFill>
            </a:rPr>
            <a:t>Mollusks, arthropods, and echinoderms have exoskeletons</a:t>
          </a:r>
          <a:endParaRPr lang="en-US" sz="1200" dirty="0">
            <a:solidFill>
              <a:schemeClr val="bg1"/>
            </a:solidFill>
          </a:endParaRPr>
        </a:p>
      </dgm:t>
    </dgm:pt>
    <dgm:pt modelId="{2A1A9284-9E1C-4A47-890F-065289DBE1CE}" type="parTrans" cxnId="{E72B9838-129A-4D25-9040-CB5CE15147BA}">
      <dgm:prSet/>
      <dgm:spPr/>
      <dgm:t>
        <a:bodyPr/>
        <a:lstStyle/>
        <a:p>
          <a:endParaRPr lang="en-US"/>
        </a:p>
      </dgm:t>
    </dgm:pt>
    <dgm:pt modelId="{5E5A17BB-2B89-4AF2-9F15-30EFC10F1D2F}" type="sibTrans" cxnId="{E72B9838-129A-4D25-9040-CB5CE15147BA}">
      <dgm:prSet/>
      <dgm:spPr/>
      <dgm:t>
        <a:bodyPr/>
        <a:lstStyle/>
        <a:p>
          <a:endParaRPr lang="en-US"/>
        </a:p>
      </dgm:t>
    </dgm:pt>
    <dgm:pt modelId="{EE8991EC-282D-42B8-8341-C5A7B3EE9789}">
      <dgm:prSet phldrT="[Text]" custT="1"/>
      <dgm:spPr/>
      <dgm:t>
        <a:bodyPr/>
        <a:lstStyle/>
        <a:p>
          <a:r>
            <a:rPr lang="en-US" sz="1200" dirty="0" smtClean="0">
              <a:solidFill>
                <a:schemeClr val="bg1"/>
              </a:solidFill>
            </a:rPr>
            <a:t>Exoskeletons grant increased protection from predators and more support for internal organs, as well as more efficient locomotion</a:t>
          </a:r>
          <a:endParaRPr lang="en-US" sz="1200" dirty="0">
            <a:solidFill>
              <a:schemeClr val="bg1"/>
            </a:solidFill>
          </a:endParaRPr>
        </a:p>
      </dgm:t>
    </dgm:pt>
    <dgm:pt modelId="{ED95CCEE-9AF4-4AA3-BAE3-06D81C655DB3}" type="parTrans" cxnId="{DEA54B61-7080-410F-9DDD-557D691783C5}">
      <dgm:prSet/>
      <dgm:spPr/>
      <dgm:t>
        <a:bodyPr/>
        <a:lstStyle/>
        <a:p>
          <a:endParaRPr lang="en-US"/>
        </a:p>
      </dgm:t>
    </dgm:pt>
    <dgm:pt modelId="{DE8352DE-ACC7-40F4-AC06-0BC08C9E0100}" type="sibTrans" cxnId="{DEA54B61-7080-410F-9DDD-557D691783C5}">
      <dgm:prSet/>
      <dgm:spPr/>
      <dgm:t>
        <a:bodyPr/>
        <a:lstStyle/>
        <a:p>
          <a:endParaRPr lang="en-US"/>
        </a:p>
      </dgm:t>
    </dgm:pt>
    <dgm:pt modelId="{C56C7433-B4D1-457A-A983-F6CE1B2EAE58}">
      <dgm:prSet phldrT="[Text]" custT="1"/>
      <dgm:spPr/>
      <dgm:t>
        <a:bodyPr/>
        <a:lstStyle/>
        <a:p>
          <a:r>
            <a:rPr lang="en-US" sz="1800" dirty="0" smtClean="0"/>
            <a:t>Endoskeleton</a:t>
          </a:r>
          <a:endParaRPr lang="en-US" sz="1800" dirty="0"/>
        </a:p>
      </dgm:t>
    </dgm:pt>
    <dgm:pt modelId="{41F4EC57-4C52-4CA9-9A32-3FFC573083F1}" type="parTrans" cxnId="{0D03EDD6-065A-4D23-B7E5-ED955A73A81E}">
      <dgm:prSet/>
      <dgm:spPr/>
      <dgm:t>
        <a:bodyPr/>
        <a:lstStyle/>
        <a:p>
          <a:endParaRPr lang="en-US"/>
        </a:p>
      </dgm:t>
    </dgm:pt>
    <dgm:pt modelId="{043B5056-1F2F-4F26-BD4A-74352521A7DF}" type="sibTrans" cxnId="{0D03EDD6-065A-4D23-B7E5-ED955A73A81E}">
      <dgm:prSet/>
      <dgm:spPr/>
      <dgm:t>
        <a:bodyPr/>
        <a:lstStyle/>
        <a:p>
          <a:endParaRPr lang="en-US"/>
        </a:p>
      </dgm:t>
    </dgm:pt>
    <dgm:pt modelId="{7ED7B0EF-DF24-4EF0-9018-9E0A3C7C5B28}">
      <dgm:prSet phldrT="[Text]" custT="1"/>
      <dgm:spPr>
        <a:blipFill rotWithShape="0">
          <a:blip xmlns:r="http://schemas.openxmlformats.org/officeDocument/2006/relationships" r:embed="rId3"/>
          <a:stretch>
            <a:fillRect/>
          </a:stretch>
        </a:blipFill>
      </dgm:spPr>
      <dgm:t>
        <a:bodyPr/>
        <a:lstStyle/>
        <a:p>
          <a:r>
            <a:rPr lang="en-US" sz="1200" dirty="0" smtClean="0">
              <a:solidFill>
                <a:schemeClr val="bg1"/>
              </a:solidFill>
            </a:rPr>
            <a:t>An endoskeleton is an internalized support system composed of mineralized tissue. Nutrients for growth are supplied by a rich network of blood vessels. </a:t>
          </a:r>
          <a:endParaRPr lang="en-US" sz="1200" dirty="0">
            <a:solidFill>
              <a:schemeClr val="bg1"/>
            </a:solidFill>
          </a:endParaRPr>
        </a:p>
      </dgm:t>
    </dgm:pt>
    <dgm:pt modelId="{30528C73-CB65-4EAB-B531-742635A115DC}" type="parTrans" cxnId="{E1680447-F72B-47EB-AC2A-EA8865F2DE2D}">
      <dgm:prSet/>
      <dgm:spPr/>
      <dgm:t>
        <a:bodyPr/>
        <a:lstStyle/>
        <a:p>
          <a:endParaRPr lang="en-US"/>
        </a:p>
      </dgm:t>
    </dgm:pt>
    <dgm:pt modelId="{ED866273-19A0-4CDE-BF42-C1A39E59BA08}" type="sibTrans" cxnId="{E1680447-F72B-47EB-AC2A-EA8865F2DE2D}">
      <dgm:prSet/>
      <dgm:spPr/>
      <dgm:t>
        <a:bodyPr/>
        <a:lstStyle/>
        <a:p>
          <a:endParaRPr lang="en-US"/>
        </a:p>
      </dgm:t>
    </dgm:pt>
    <dgm:pt modelId="{8A4F557A-E14D-4488-A43B-FF7F8D99C76E}">
      <dgm:prSet phldrT="[Text]" custT="1"/>
      <dgm:spPr/>
      <dgm:t>
        <a:bodyPr/>
        <a:lstStyle/>
        <a:p>
          <a:r>
            <a:rPr lang="en-US" sz="1200" dirty="0" smtClean="0">
              <a:solidFill>
                <a:schemeClr val="bg1"/>
              </a:solidFill>
            </a:rPr>
            <a:t>Mollusk and echinoderm exoskeletons are composed of calcium carbonate, whereas those of the phylum </a:t>
          </a:r>
          <a:r>
            <a:rPr lang="en-US" sz="1200" dirty="0" err="1" smtClean="0">
              <a:solidFill>
                <a:schemeClr val="bg1"/>
              </a:solidFill>
            </a:rPr>
            <a:t>arthropoda</a:t>
          </a:r>
          <a:r>
            <a:rPr lang="en-US" sz="1200" dirty="0" smtClean="0">
              <a:solidFill>
                <a:schemeClr val="bg1"/>
              </a:solidFill>
            </a:rPr>
            <a:t> are made of chitin.</a:t>
          </a:r>
          <a:endParaRPr lang="en-US" sz="1200" dirty="0">
            <a:solidFill>
              <a:schemeClr val="bg1"/>
            </a:solidFill>
          </a:endParaRPr>
        </a:p>
      </dgm:t>
    </dgm:pt>
    <dgm:pt modelId="{4D907257-A609-4A70-BFA0-84E329BDE755}" type="parTrans" cxnId="{7E274941-5475-4E92-B006-5576A1C83415}">
      <dgm:prSet/>
      <dgm:spPr/>
      <dgm:t>
        <a:bodyPr/>
        <a:lstStyle/>
        <a:p>
          <a:endParaRPr lang="en-US"/>
        </a:p>
      </dgm:t>
    </dgm:pt>
    <dgm:pt modelId="{09FD2B8F-BDC7-4E52-A574-B85497FE1995}" type="sibTrans" cxnId="{7E274941-5475-4E92-B006-5576A1C83415}">
      <dgm:prSet/>
      <dgm:spPr/>
      <dgm:t>
        <a:bodyPr/>
        <a:lstStyle/>
        <a:p>
          <a:endParaRPr lang="en-US"/>
        </a:p>
      </dgm:t>
    </dgm:pt>
    <dgm:pt modelId="{0955C225-E15E-47A5-9C66-A10243A0854E}">
      <dgm:prSet phldrT="[Text]" custT="1"/>
      <dgm:spPr/>
      <dgm:t>
        <a:bodyPr/>
        <a:lstStyle/>
        <a:p>
          <a:r>
            <a:rPr lang="en-US" sz="1200" dirty="0" smtClean="0">
              <a:solidFill>
                <a:schemeClr val="bg1"/>
              </a:solidFill>
            </a:rPr>
            <a:t>An endoskeleton allows for large body sizes and variety of body forms</a:t>
          </a:r>
          <a:endParaRPr lang="en-US" sz="1200" dirty="0">
            <a:solidFill>
              <a:schemeClr val="bg1"/>
            </a:solidFill>
          </a:endParaRPr>
        </a:p>
      </dgm:t>
    </dgm:pt>
    <dgm:pt modelId="{942F22F0-99D5-4FCA-91C1-1D1408026D35}" type="parTrans" cxnId="{5FBAB1FA-562F-4586-BBE2-8DE2734C3EE8}">
      <dgm:prSet/>
      <dgm:spPr/>
      <dgm:t>
        <a:bodyPr/>
        <a:lstStyle/>
        <a:p>
          <a:endParaRPr lang="en-US"/>
        </a:p>
      </dgm:t>
    </dgm:pt>
    <dgm:pt modelId="{7EEF9254-110C-49E8-B8C9-40B8821B8697}" type="sibTrans" cxnId="{5FBAB1FA-562F-4586-BBE2-8DE2734C3EE8}">
      <dgm:prSet/>
      <dgm:spPr/>
      <dgm:t>
        <a:bodyPr/>
        <a:lstStyle/>
        <a:p>
          <a:endParaRPr lang="en-US"/>
        </a:p>
      </dgm:t>
    </dgm:pt>
    <dgm:pt modelId="{92F30B88-17FE-4449-8005-8B35EDFCF191}" type="pres">
      <dgm:prSet presAssocID="{58CB4D3D-B819-46AD-AD05-78C5B9DD0B58}" presName="Name0" presStyleCnt="0">
        <dgm:presLayoutVars>
          <dgm:dir/>
          <dgm:animLvl val="lvl"/>
          <dgm:resizeHandles val="exact"/>
        </dgm:presLayoutVars>
      </dgm:prSet>
      <dgm:spPr/>
      <dgm:t>
        <a:bodyPr/>
        <a:lstStyle/>
        <a:p>
          <a:endParaRPr lang="en-US"/>
        </a:p>
      </dgm:t>
    </dgm:pt>
    <dgm:pt modelId="{DBCC49CB-923A-4CB5-9383-0D4B066C5ADA}" type="pres">
      <dgm:prSet presAssocID="{87F87714-49A9-4A39-BB08-6135281E91C8}" presName="composite" presStyleCnt="0"/>
      <dgm:spPr/>
    </dgm:pt>
    <dgm:pt modelId="{C7848F7E-313B-48F8-9AEF-9E75736AC367}" type="pres">
      <dgm:prSet presAssocID="{87F87714-49A9-4A39-BB08-6135281E91C8}" presName="parTx" presStyleLbl="alignNode1" presStyleIdx="0" presStyleCnt="3" custLinFactY="-23420" custLinFactNeighborX="1947" custLinFactNeighborY="-100000">
        <dgm:presLayoutVars>
          <dgm:chMax val="0"/>
          <dgm:chPref val="0"/>
          <dgm:bulletEnabled val="1"/>
        </dgm:presLayoutVars>
      </dgm:prSet>
      <dgm:spPr/>
      <dgm:t>
        <a:bodyPr/>
        <a:lstStyle/>
        <a:p>
          <a:endParaRPr lang="en-US"/>
        </a:p>
      </dgm:t>
    </dgm:pt>
    <dgm:pt modelId="{4730200D-48FD-4726-9298-F875F329DAEE}" type="pres">
      <dgm:prSet presAssocID="{87F87714-49A9-4A39-BB08-6135281E91C8}" presName="desTx" presStyleLbl="alignAccFollowNode1" presStyleIdx="0" presStyleCnt="3" custScaleX="106195" custScaleY="108125" custLinFactNeighborX="2959" custLinFactNeighborY="5646">
        <dgm:presLayoutVars>
          <dgm:bulletEnabled val="1"/>
        </dgm:presLayoutVars>
      </dgm:prSet>
      <dgm:spPr/>
      <dgm:t>
        <a:bodyPr/>
        <a:lstStyle/>
        <a:p>
          <a:endParaRPr lang="en-US"/>
        </a:p>
      </dgm:t>
    </dgm:pt>
    <dgm:pt modelId="{BA49BBC2-39B3-4E00-85EA-DE1AF2923594}" type="pres">
      <dgm:prSet presAssocID="{E3BBE5A5-1467-46DB-BA40-D4ED86DD6FBF}" presName="space" presStyleCnt="0"/>
      <dgm:spPr/>
    </dgm:pt>
    <dgm:pt modelId="{316CA1DD-184D-41B9-BB99-813EF04D4AC1}" type="pres">
      <dgm:prSet presAssocID="{5823E37B-CD9F-4690-9F6A-CE3D566D5072}" presName="composite" presStyleCnt="0"/>
      <dgm:spPr/>
    </dgm:pt>
    <dgm:pt modelId="{964912B7-26C6-464E-9C00-ECF3F99F47DE}" type="pres">
      <dgm:prSet presAssocID="{5823E37B-CD9F-4690-9F6A-CE3D566D5072}" presName="parTx" presStyleLbl="alignNode1" presStyleIdx="1" presStyleCnt="3" custLinFactY="-18144" custLinFactNeighborX="64" custLinFactNeighborY="-100000">
        <dgm:presLayoutVars>
          <dgm:chMax val="0"/>
          <dgm:chPref val="0"/>
          <dgm:bulletEnabled val="1"/>
        </dgm:presLayoutVars>
      </dgm:prSet>
      <dgm:spPr/>
      <dgm:t>
        <a:bodyPr/>
        <a:lstStyle/>
        <a:p>
          <a:endParaRPr lang="en-US"/>
        </a:p>
      </dgm:t>
    </dgm:pt>
    <dgm:pt modelId="{0001957D-B312-49C8-AC8C-A6AF726930B2}" type="pres">
      <dgm:prSet presAssocID="{5823E37B-CD9F-4690-9F6A-CE3D566D5072}" presName="desTx" presStyleLbl="alignAccFollowNode1" presStyleIdx="1" presStyleCnt="3" custScaleX="99873" custScaleY="111057" custLinFactNeighborX="-1189" custLinFactNeighborY="4562">
        <dgm:presLayoutVars>
          <dgm:bulletEnabled val="1"/>
        </dgm:presLayoutVars>
      </dgm:prSet>
      <dgm:spPr/>
      <dgm:t>
        <a:bodyPr/>
        <a:lstStyle/>
        <a:p>
          <a:endParaRPr lang="en-US"/>
        </a:p>
      </dgm:t>
    </dgm:pt>
    <dgm:pt modelId="{1450F1FD-C808-43B2-82C5-C493E1ADA343}" type="pres">
      <dgm:prSet presAssocID="{A7559D92-9290-417B-A6E7-E60EC7B83332}" presName="space" presStyleCnt="0"/>
      <dgm:spPr/>
    </dgm:pt>
    <dgm:pt modelId="{E13E89A3-4085-4E1D-88C5-1B32A9717965}" type="pres">
      <dgm:prSet presAssocID="{C56C7433-B4D1-457A-A983-F6CE1B2EAE58}" presName="composite" presStyleCnt="0"/>
      <dgm:spPr/>
    </dgm:pt>
    <dgm:pt modelId="{0CFD016D-78B4-47A4-932E-65EB0CEF3504}" type="pres">
      <dgm:prSet presAssocID="{C56C7433-B4D1-457A-A983-F6CE1B2EAE58}" presName="parTx" presStyleLbl="alignNode1" presStyleIdx="2" presStyleCnt="3" custLinFactY="-10274" custLinFactNeighborX="2542" custLinFactNeighborY="-100000">
        <dgm:presLayoutVars>
          <dgm:chMax val="0"/>
          <dgm:chPref val="0"/>
          <dgm:bulletEnabled val="1"/>
        </dgm:presLayoutVars>
      </dgm:prSet>
      <dgm:spPr/>
      <dgm:t>
        <a:bodyPr/>
        <a:lstStyle/>
        <a:p>
          <a:endParaRPr lang="en-US"/>
        </a:p>
      </dgm:t>
    </dgm:pt>
    <dgm:pt modelId="{FC974594-52B5-4F70-B63C-C3F4F37D2D99}" type="pres">
      <dgm:prSet presAssocID="{C56C7433-B4D1-457A-A983-F6CE1B2EAE58}" presName="desTx" presStyleLbl="alignAccFollowNode1" presStyleIdx="2" presStyleCnt="3" custScaleX="101213" custScaleY="100000">
        <dgm:presLayoutVars>
          <dgm:bulletEnabled val="1"/>
        </dgm:presLayoutVars>
      </dgm:prSet>
      <dgm:spPr/>
      <dgm:t>
        <a:bodyPr/>
        <a:lstStyle/>
        <a:p>
          <a:endParaRPr lang="en-US"/>
        </a:p>
      </dgm:t>
    </dgm:pt>
  </dgm:ptLst>
  <dgm:cxnLst>
    <dgm:cxn modelId="{182F50D4-F0B1-4EBB-A915-AFDAD5739BF0}" type="presOf" srcId="{8A4F557A-E14D-4488-A43B-FF7F8D99C76E}" destId="{0001957D-B312-49C8-AC8C-A6AF726930B2}" srcOrd="0" destOrd="1" presId="urn:microsoft.com/office/officeart/2005/8/layout/hList1"/>
    <dgm:cxn modelId="{C4FACCD1-877B-4E0B-BE20-F5BF3DB51C7E}" type="presOf" srcId="{58CB4D3D-B819-46AD-AD05-78C5B9DD0B58}" destId="{92F30B88-17FE-4449-8005-8B35EDFCF191}" srcOrd="0" destOrd="0" presId="urn:microsoft.com/office/officeart/2005/8/layout/hList1"/>
    <dgm:cxn modelId="{6B4E68F5-CDA6-437C-A642-7652361D2E2B}" type="presOf" srcId="{07DEE3DB-0944-433D-BD6F-8C037D5AFE88}" destId="{4730200D-48FD-4726-9298-F875F329DAEE}" srcOrd="0" destOrd="1" presId="urn:microsoft.com/office/officeart/2005/8/layout/hList1"/>
    <dgm:cxn modelId="{5FBAB1FA-562F-4586-BBE2-8DE2734C3EE8}" srcId="{C56C7433-B4D1-457A-A983-F6CE1B2EAE58}" destId="{0955C225-E15E-47A5-9C66-A10243A0854E}" srcOrd="1" destOrd="0" parTransId="{942F22F0-99D5-4FCA-91C1-1D1408026D35}" sibTransId="{7EEF9254-110C-49E8-B8C9-40B8821B8697}"/>
    <dgm:cxn modelId="{E72B9838-129A-4D25-9040-CB5CE15147BA}" srcId="{5823E37B-CD9F-4690-9F6A-CE3D566D5072}" destId="{9138805B-192D-4FD9-B628-7EE68F2B13D0}" srcOrd="0" destOrd="0" parTransId="{2A1A9284-9E1C-4A47-890F-065289DBE1CE}" sibTransId="{5E5A17BB-2B89-4AF2-9F15-30EFC10F1D2F}"/>
    <dgm:cxn modelId="{FDB69360-9FE7-4DBB-B529-5FA9C26ED5E8}" type="presOf" srcId="{EE8991EC-282D-42B8-8341-C5A7B3EE9789}" destId="{0001957D-B312-49C8-AC8C-A6AF726930B2}" srcOrd="0" destOrd="2" presId="urn:microsoft.com/office/officeart/2005/8/layout/hList1"/>
    <dgm:cxn modelId="{E1680447-F72B-47EB-AC2A-EA8865F2DE2D}" srcId="{C56C7433-B4D1-457A-A983-F6CE1B2EAE58}" destId="{7ED7B0EF-DF24-4EF0-9018-9E0A3C7C5B28}" srcOrd="0" destOrd="0" parTransId="{30528C73-CB65-4EAB-B531-742635A115DC}" sibTransId="{ED866273-19A0-4CDE-BF42-C1A39E59BA08}"/>
    <dgm:cxn modelId="{7E274941-5475-4E92-B006-5576A1C83415}" srcId="{5823E37B-CD9F-4690-9F6A-CE3D566D5072}" destId="{8A4F557A-E14D-4488-A43B-FF7F8D99C76E}" srcOrd="1" destOrd="0" parTransId="{4D907257-A609-4A70-BFA0-84E329BDE755}" sibTransId="{09FD2B8F-BDC7-4E52-A574-B85497FE1995}"/>
    <dgm:cxn modelId="{508F81FE-49BD-4FFE-AD75-6E95875903D4}" type="presOf" srcId="{ECCB474F-AFF4-4685-9411-06CD6BE6D67C}" destId="{4730200D-48FD-4726-9298-F875F329DAEE}" srcOrd="0" destOrd="0" presId="urn:microsoft.com/office/officeart/2005/8/layout/hList1"/>
    <dgm:cxn modelId="{593F89E9-7ABD-478B-8B69-64485A7DEFEB}" srcId="{58CB4D3D-B819-46AD-AD05-78C5B9DD0B58}" destId="{5823E37B-CD9F-4690-9F6A-CE3D566D5072}" srcOrd="1" destOrd="0" parTransId="{598E83EC-9CE4-429E-AAFB-3DCEC207FCE3}" sibTransId="{A7559D92-9290-417B-A6E7-E60EC7B83332}"/>
    <dgm:cxn modelId="{4F5AEE76-1881-4E01-9CF3-D91F39D488D0}" type="presOf" srcId="{7ED7B0EF-DF24-4EF0-9018-9E0A3C7C5B28}" destId="{FC974594-52B5-4F70-B63C-C3F4F37D2D99}" srcOrd="0" destOrd="0" presId="urn:microsoft.com/office/officeart/2005/8/layout/hList1"/>
    <dgm:cxn modelId="{B3EE9FD5-F128-4707-98AD-1508A2BF0DE2}" type="presOf" srcId="{C56C7433-B4D1-457A-A983-F6CE1B2EAE58}" destId="{0CFD016D-78B4-47A4-932E-65EB0CEF3504}" srcOrd="0" destOrd="0" presId="urn:microsoft.com/office/officeart/2005/8/layout/hList1"/>
    <dgm:cxn modelId="{FB5AFF4B-C266-43DD-B089-0C7F2C3C335D}" srcId="{87F87714-49A9-4A39-BB08-6135281E91C8}" destId="{07DEE3DB-0944-433D-BD6F-8C037D5AFE88}" srcOrd="1" destOrd="0" parTransId="{B37EECB3-768D-410A-888C-B5C0FFFBCD84}" sibTransId="{0BBE2690-456D-4FAD-BE66-358AD6E6B70C}"/>
    <dgm:cxn modelId="{F39470B5-DDC1-4597-8909-3C1D92C198A3}" type="presOf" srcId="{0955C225-E15E-47A5-9C66-A10243A0854E}" destId="{FC974594-52B5-4F70-B63C-C3F4F37D2D99}" srcOrd="0" destOrd="1" presId="urn:microsoft.com/office/officeart/2005/8/layout/hList1"/>
    <dgm:cxn modelId="{D83C4AF4-7941-4656-8AC9-17F6A011DDCC}" srcId="{87F87714-49A9-4A39-BB08-6135281E91C8}" destId="{ECCB474F-AFF4-4685-9411-06CD6BE6D67C}" srcOrd="0" destOrd="0" parTransId="{CBEE3311-7EFA-40D4-8AB7-CD72B3010FA2}" sibTransId="{B5550610-4BE8-4221-924C-83BE6C89181F}"/>
    <dgm:cxn modelId="{7A08523E-5771-4088-8E39-A0A0D68C865B}" srcId="{58CB4D3D-B819-46AD-AD05-78C5B9DD0B58}" destId="{87F87714-49A9-4A39-BB08-6135281E91C8}" srcOrd="0" destOrd="0" parTransId="{9CA0EF73-03E8-4A54-A1A4-738017F8FD19}" sibTransId="{E3BBE5A5-1467-46DB-BA40-D4ED86DD6FBF}"/>
    <dgm:cxn modelId="{81D01B1C-B748-4343-B622-1004C41E4286}" type="presOf" srcId="{9138805B-192D-4FD9-B628-7EE68F2B13D0}" destId="{0001957D-B312-49C8-AC8C-A6AF726930B2}" srcOrd="0" destOrd="0" presId="urn:microsoft.com/office/officeart/2005/8/layout/hList1"/>
    <dgm:cxn modelId="{5D89BE07-9B59-4BB4-A4D1-AA2F06570C6D}" type="presOf" srcId="{87F87714-49A9-4A39-BB08-6135281E91C8}" destId="{C7848F7E-313B-48F8-9AEF-9E75736AC367}" srcOrd="0" destOrd="0" presId="urn:microsoft.com/office/officeart/2005/8/layout/hList1"/>
    <dgm:cxn modelId="{0D03EDD6-065A-4D23-B7E5-ED955A73A81E}" srcId="{58CB4D3D-B819-46AD-AD05-78C5B9DD0B58}" destId="{C56C7433-B4D1-457A-A983-F6CE1B2EAE58}" srcOrd="2" destOrd="0" parTransId="{41F4EC57-4C52-4CA9-9A32-3FFC573083F1}" sibTransId="{043B5056-1F2F-4F26-BD4A-74352521A7DF}"/>
    <dgm:cxn modelId="{DEA54B61-7080-410F-9DDD-557D691783C5}" srcId="{5823E37B-CD9F-4690-9F6A-CE3D566D5072}" destId="{EE8991EC-282D-42B8-8341-C5A7B3EE9789}" srcOrd="2" destOrd="0" parTransId="{ED95CCEE-9AF4-4AA3-BAE3-06D81C655DB3}" sibTransId="{DE8352DE-ACC7-40F4-AC06-0BC08C9E0100}"/>
    <dgm:cxn modelId="{D6EE96C3-7C48-42E4-9D8E-DE7685D9853C}" type="presOf" srcId="{5823E37B-CD9F-4690-9F6A-CE3D566D5072}" destId="{964912B7-26C6-464E-9C00-ECF3F99F47DE}" srcOrd="0" destOrd="0" presId="urn:microsoft.com/office/officeart/2005/8/layout/hList1"/>
    <dgm:cxn modelId="{03FE3BBD-4960-490D-AE6B-73D020C7B171}" type="presParOf" srcId="{92F30B88-17FE-4449-8005-8B35EDFCF191}" destId="{DBCC49CB-923A-4CB5-9383-0D4B066C5ADA}" srcOrd="0" destOrd="0" presId="urn:microsoft.com/office/officeart/2005/8/layout/hList1"/>
    <dgm:cxn modelId="{A9574FF2-3248-40EB-873D-230126427EBD}" type="presParOf" srcId="{DBCC49CB-923A-4CB5-9383-0D4B066C5ADA}" destId="{C7848F7E-313B-48F8-9AEF-9E75736AC367}" srcOrd="0" destOrd="0" presId="urn:microsoft.com/office/officeart/2005/8/layout/hList1"/>
    <dgm:cxn modelId="{BC945874-3B45-4461-A367-E3B84D00974F}" type="presParOf" srcId="{DBCC49CB-923A-4CB5-9383-0D4B066C5ADA}" destId="{4730200D-48FD-4726-9298-F875F329DAEE}" srcOrd="1" destOrd="0" presId="urn:microsoft.com/office/officeart/2005/8/layout/hList1"/>
    <dgm:cxn modelId="{9AAC6EB3-8C53-4751-A7E2-FD7A2C65E05D}" type="presParOf" srcId="{92F30B88-17FE-4449-8005-8B35EDFCF191}" destId="{BA49BBC2-39B3-4E00-85EA-DE1AF2923594}" srcOrd="1" destOrd="0" presId="urn:microsoft.com/office/officeart/2005/8/layout/hList1"/>
    <dgm:cxn modelId="{3A0C06AD-5304-4D65-98AA-FADB68AE00EA}" type="presParOf" srcId="{92F30B88-17FE-4449-8005-8B35EDFCF191}" destId="{316CA1DD-184D-41B9-BB99-813EF04D4AC1}" srcOrd="2" destOrd="0" presId="urn:microsoft.com/office/officeart/2005/8/layout/hList1"/>
    <dgm:cxn modelId="{14B4E599-A62D-4921-BBA6-04A04D147CAE}" type="presParOf" srcId="{316CA1DD-184D-41B9-BB99-813EF04D4AC1}" destId="{964912B7-26C6-464E-9C00-ECF3F99F47DE}" srcOrd="0" destOrd="0" presId="urn:microsoft.com/office/officeart/2005/8/layout/hList1"/>
    <dgm:cxn modelId="{9888BA99-00F2-4757-B80C-29C4AE1EC7EB}" type="presParOf" srcId="{316CA1DD-184D-41B9-BB99-813EF04D4AC1}" destId="{0001957D-B312-49C8-AC8C-A6AF726930B2}" srcOrd="1" destOrd="0" presId="urn:microsoft.com/office/officeart/2005/8/layout/hList1"/>
    <dgm:cxn modelId="{39ABBC74-F0BC-414A-9BD0-C1D50F1D784B}" type="presParOf" srcId="{92F30B88-17FE-4449-8005-8B35EDFCF191}" destId="{1450F1FD-C808-43B2-82C5-C493E1ADA343}" srcOrd="3" destOrd="0" presId="urn:microsoft.com/office/officeart/2005/8/layout/hList1"/>
    <dgm:cxn modelId="{EAAD2A9B-7F29-4576-A7BC-1E97BA420DFC}" type="presParOf" srcId="{92F30B88-17FE-4449-8005-8B35EDFCF191}" destId="{E13E89A3-4085-4E1D-88C5-1B32A9717965}" srcOrd="4" destOrd="0" presId="urn:microsoft.com/office/officeart/2005/8/layout/hList1"/>
    <dgm:cxn modelId="{238673A1-49AA-4012-B35C-F14C53A71DC7}" type="presParOf" srcId="{E13E89A3-4085-4E1D-88C5-1B32A9717965}" destId="{0CFD016D-78B4-47A4-932E-65EB0CEF3504}" srcOrd="0" destOrd="0" presId="urn:microsoft.com/office/officeart/2005/8/layout/hList1"/>
    <dgm:cxn modelId="{70137B15-0560-46F4-9897-9F20755A2611}" type="presParOf" srcId="{E13E89A3-4085-4E1D-88C5-1B32A9717965}" destId="{FC974594-52B5-4F70-B63C-C3F4F37D2D9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48F7E-313B-48F8-9AEF-9E75736AC367}">
      <dsp:nvSpPr>
        <dsp:cNvPr id="0" name=""/>
        <dsp:cNvSpPr/>
      </dsp:nvSpPr>
      <dsp:spPr>
        <a:xfrm>
          <a:off x="126509" y="0"/>
          <a:ext cx="2428502" cy="97140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Hydrostatic skeleton</a:t>
          </a:r>
          <a:endParaRPr lang="en-US" sz="1800" kern="1200" dirty="0"/>
        </a:p>
      </dsp:txBody>
      <dsp:txXfrm>
        <a:off x="126509" y="0"/>
        <a:ext cx="2428502" cy="971401"/>
      </dsp:txXfrm>
    </dsp:sp>
    <dsp:sp modelId="{4730200D-48FD-4726-9298-F875F329DAEE}">
      <dsp:nvSpPr>
        <dsp:cNvPr id="0" name=""/>
        <dsp:cNvSpPr/>
      </dsp:nvSpPr>
      <dsp:spPr>
        <a:xfrm>
          <a:off x="75862" y="1925703"/>
          <a:ext cx="2578948" cy="3337551"/>
        </a:xfrm>
        <a:prstGeom prst="rect">
          <a:avLst/>
        </a:prstGeom>
        <a:blipFill rotWithShape="0">
          <a:blip xmlns:r="http://schemas.openxmlformats.org/officeDocument/2006/relationships" r:embed="rId1"/>
          <a:stretch>
            <a:fillRect/>
          </a:stretch>
        </a:blip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bg1"/>
              </a:solidFill>
            </a:rPr>
            <a:t>Hydrostatic skeletons consist of fluid-filled closed chambers, found in many cold blooded and soft-bodied animals, as well as those lacking a true coelom.  Internal pressures generated by muscle contractions cause movement as well as maintain the shape of the animals, such as the sea anemone and worms. </a:t>
          </a:r>
          <a:endParaRPr lang="en-US" sz="1200" kern="1200" dirty="0">
            <a:solidFill>
              <a:schemeClr val="bg1"/>
            </a:solidFill>
          </a:endParaRPr>
        </a:p>
        <a:p>
          <a:pPr marL="114300" lvl="1" indent="-114300" algn="l" defTabSz="533400">
            <a:lnSpc>
              <a:spcPct val="90000"/>
            </a:lnSpc>
            <a:spcBef>
              <a:spcPct val="0"/>
            </a:spcBef>
            <a:spcAft>
              <a:spcPct val="15000"/>
            </a:spcAft>
            <a:buChar char="••"/>
          </a:pPr>
          <a:endParaRPr lang="en-US" sz="1200" kern="1200" dirty="0"/>
        </a:p>
      </dsp:txBody>
      <dsp:txXfrm>
        <a:off x="75862" y="1925703"/>
        <a:ext cx="2578948" cy="3337551"/>
      </dsp:txXfrm>
    </dsp:sp>
    <dsp:sp modelId="{964912B7-26C6-464E-9C00-ECF3F99F47DE}">
      <dsp:nvSpPr>
        <dsp:cNvPr id="0" name=""/>
        <dsp:cNvSpPr/>
      </dsp:nvSpPr>
      <dsp:spPr>
        <a:xfrm>
          <a:off x="2924496" y="0"/>
          <a:ext cx="2428502" cy="97140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Exoskeleton</a:t>
          </a:r>
          <a:endParaRPr lang="en-US" sz="1800" kern="1200" dirty="0"/>
        </a:p>
      </dsp:txBody>
      <dsp:txXfrm>
        <a:off x="2924496" y="0"/>
        <a:ext cx="2428502" cy="971401"/>
      </dsp:txXfrm>
    </dsp:sp>
    <dsp:sp modelId="{0001957D-B312-49C8-AC8C-A6AF726930B2}">
      <dsp:nvSpPr>
        <dsp:cNvPr id="0" name=""/>
        <dsp:cNvSpPr/>
      </dsp:nvSpPr>
      <dsp:spPr>
        <a:xfrm>
          <a:off x="2895609" y="1779391"/>
          <a:ext cx="2425418" cy="3521012"/>
        </a:xfrm>
        <a:prstGeom prst="rect">
          <a:avLst/>
        </a:prstGeom>
        <a:blipFill rotWithShape="0">
          <a:blip xmlns:r="http://schemas.openxmlformats.org/officeDocument/2006/relationships" r:embed="rId2"/>
          <a:stretch>
            <a:fillRect/>
          </a:stretch>
        </a:blip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bg1"/>
              </a:solidFill>
            </a:rPr>
            <a:t>Mollusks, arthropods, and echinoderms have exoskeletons</a:t>
          </a:r>
          <a:endParaRPr lang="en-US" sz="1200" kern="1200" dirty="0">
            <a:solidFill>
              <a:schemeClr val="bg1"/>
            </a:solidFill>
          </a:endParaRPr>
        </a:p>
        <a:p>
          <a:pPr marL="114300" lvl="1" indent="-114300" algn="l" defTabSz="533400">
            <a:lnSpc>
              <a:spcPct val="90000"/>
            </a:lnSpc>
            <a:spcBef>
              <a:spcPct val="0"/>
            </a:spcBef>
            <a:spcAft>
              <a:spcPct val="15000"/>
            </a:spcAft>
            <a:buChar char="••"/>
          </a:pPr>
          <a:r>
            <a:rPr lang="en-US" sz="1200" kern="1200" dirty="0" smtClean="0">
              <a:solidFill>
                <a:schemeClr val="bg1"/>
              </a:solidFill>
            </a:rPr>
            <a:t>Mollusk and echinoderm exoskeletons are composed of calcium carbonate, whereas those of the phylum </a:t>
          </a:r>
          <a:r>
            <a:rPr lang="en-US" sz="1200" kern="1200" dirty="0" err="1" smtClean="0">
              <a:solidFill>
                <a:schemeClr val="bg1"/>
              </a:solidFill>
            </a:rPr>
            <a:t>arthropoda</a:t>
          </a:r>
          <a:r>
            <a:rPr lang="en-US" sz="1200" kern="1200" dirty="0" smtClean="0">
              <a:solidFill>
                <a:schemeClr val="bg1"/>
              </a:solidFill>
            </a:rPr>
            <a:t> are made of chitin.</a:t>
          </a:r>
          <a:endParaRPr lang="en-US" sz="1200" kern="1200" dirty="0">
            <a:solidFill>
              <a:schemeClr val="bg1"/>
            </a:solidFill>
          </a:endParaRPr>
        </a:p>
        <a:p>
          <a:pPr marL="114300" lvl="1" indent="-114300" algn="l" defTabSz="533400">
            <a:lnSpc>
              <a:spcPct val="90000"/>
            </a:lnSpc>
            <a:spcBef>
              <a:spcPct val="0"/>
            </a:spcBef>
            <a:spcAft>
              <a:spcPct val="15000"/>
            </a:spcAft>
            <a:buChar char="••"/>
          </a:pPr>
          <a:r>
            <a:rPr lang="en-US" sz="1200" kern="1200" dirty="0" smtClean="0">
              <a:solidFill>
                <a:schemeClr val="bg1"/>
              </a:solidFill>
            </a:rPr>
            <a:t>Exoskeletons grant increased protection from predators and more support for internal organs, as well as more efficient locomotion</a:t>
          </a:r>
          <a:endParaRPr lang="en-US" sz="1200" kern="1200" dirty="0">
            <a:solidFill>
              <a:schemeClr val="bg1"/>
            </a:solidFill>
          </a:endParaRPr>
        </a:p>
      </dsp:txBody>
      <dsp:txXfrm>
        <a:off x="2895609" y="1779391"/>
        <a:ext cx="2425418" cy="3521012"/>
      </dsp:txXfrm>
    </dsp:sp>
    <dsp:sp modelId="{0CFD016D-78B4-47A4-932E-65EB0CEF3504}">
      <dsp:nvSpPr>
        <dsp:cNvPr id="0" name=""/>
        <dsp:cNvSpPr/>
      </dsp:nvSpPr>
      <dsp:spPr>
        <a:xfrm>
          <a:off x="5724897" y="12896"/>
          <a:ext cx="2428502" cy="97140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Endoskeleton</a:t>
          </a:r>
          <a:endParaRPr lang="en-US" sz="1800" kern="1200" dirty="0"/>
        </a:p>
      </dsp:txBody>
      <dsp:txXfrm>
        <a:off x="5724897" y="12896"/>
        <a:ext cx="2428502" cy="971401"/>
      </dsp:txXfrm>
    </dsp:sp>
    <dsp:sp modelId="{FC974594-52B5-4F70-B63C-C3F4F37D2D99}">
      <dsp:nvSpPr>
        <dsp:cNvPr id="0" name=""/>
        <dsp:cNvSpPr/>
      </dsp:nvSpPr>
      <dsp:spPr>
        <a:xfrm>
          <a:off x="5691435" y="2055500"/>
          <a:ext cx="2457960" cy="2854799"/>
        </a:xfrm>
        <a:prstGeom prst="rect">
          <a:avLst/>
        </a:prstGeom>
        <a:blipFill rotWithShape="0">
          <a:blip xmlns:r="http://schemas.openxmlformats.org/officeDocument/2006/relationships" r:embed="rId3"/>
          <a:stretch>
            <a:fillRect/>
          </a:stretch>
        </a:blip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bg1"/>
              </a:solidFill>
            </a:rPr>
            <a:t>An endoskeleton is an internalized support system composed of mineralized tissue. Nutrients for growth are supplied by a rich network of blood vessels. </a:t>
          </a:r>
          <a:endParaRPr lang="en-US" sz="1200" kern="1200" dirty="0">
            <a:solidFill>
              <a:schemeClr val="bg1"/>
            </a:solidFill>
          </a:endParaRPr>
        </a:p>
        <a:p>
          <a:pPr marL="114300" lvl="1" indent="-114300" algn="l" defTabSz="533400">
            <a:lnSpc>
              <a:spcPct val="90000"/>
            </a:lnSpc>
            <a:spcBef>
              <a:spcPct val="0"/>
            </a:spcBef>
            <a:spcAft>
              <a:spcPct val="15000"/>
            </a:spcAft>
            <a:buChar char="••"/>
          </a:pPr>
          <a:r>
            <a:rPr lang="en-US" sz="1200" kern="1200" dirty="0" smtClean="0">
              <a:solidFill>
                <a:schemeClr val="bg1"/>
              </a:solidFill>
            </a:rPr>
            <a:t>An endoskeleton allows for large body sizes and variety of body forms</a:t>
          </a:r>
          <a:endParaRPr lang="en-US" sz="1200" kern="1200" dirty="0">
            <a:solidFill>
              <a:schemeClr val="bg1"/>
            </a:solidFill>
          </a:endParaRPr>
        </a:p>
      </dsp:txBody>
      <dsp:txXfrm>
        <a:off x="5691435" y="2055500"/>
        <a:ext cx="2457960" cy="28547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A4B6FC1-B394-4EE3-94D5-DBD11AF92BA2}"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B95C0646-CCE2-4743-AA03-0A1C0C791B63}" type="slidenum">
              <a:rPr lang="en-US" smtClean="0"/>
              <a:pPr/>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B6FC1-B394-4EE3-94D5-DBD11AF92BA2}"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C0646-CCE2-4743-AA03-0A1C0C791B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B6FC1-B394-4EE3-94D5-DBD11AF92BA2}"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C0646-CCE2-4743-AA03-0A1C0C791B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BA4B6FC1-B394-4EE3-94D5-DBD11AF92BA2}"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C0646-CCE2-4743-AA03-0A1C0C791B63}"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BA4B6FC1-B394-4EE3-94D5-DBD11AF92BA2}"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C0646-CCE2-4743-AA03-0A1C0C791B63}"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4B6FC1-B394-4EE3-94D5-DBD11AF92BA2}" type="datetimeFigureOut">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C0646-CCE2-4743-AA03-0A1C0C791B63}"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A4B6FC1-B394-4EE3-94D5-DBD11AF92BA2}" type="datetimeFigureOut">
              <a:rPr lang="en-US" smtClean="0"/>
              <a:pPr/>
              <a:t>5/2/2012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C0646-CCE2-4743-AA03-0A1C0C791B63}"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BA4B6FC1-B394-4EE3-94D5-DBD11AF92BA2}" type="datetimeFigureOut">
              <a:rPr lang="en-US" smtClean="0"/>
              <a:pPr/>
              <a:t>5/2/2012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C0646-CCE2-4743-AA03-0A1C0C791B63}"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B6FC1-B394-4EE3-94D5-DBD11AF92BA2}" type="datetimeFigureOut">
              <a:rPr lang="en-US" smtClean="0"/>
              <a:pPr/>
              <a:t>5/2/2012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C0646-CCE2-4743-AA03-0A1C0C791B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BA4B6FC1-B394-4EE3-94D5-DBD11AF92BA2}" type="datetimeFigureOut">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C0646-CCE2-4743-AA03-0A1C0C791B63}"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BA4B6FC1-B394-4EE3-94D5-DBD11AF92BA2}" type="datetimeFigureOut">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C0646-CCE2-4743-AA03-0A1C0C791B63}"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BA4B6FC1-B394-4EE3-94D5-DBD11AF92BA2}" type="datetimeFigureOut">
              <a:rPr lang="en-US" smtClean="0"/>
              <a:pPr/>
              <a:t>5/2/2012</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B95C0646-CCE2-4743-AA03-0A1C0C791B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kewlwallpapers.com/wallpaper/High-Velocity-Cheetah/" TargetMode="External"/><Relationship Id="rId2" Type="http://schemas.openxmlformats.org/officeDocument/2006/relationships/hyperlink" Target="http://thehappyscientist.com/science-experiment/how-does-butterfly-fly"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dirty="0" smtClean="0"/>
              <a:t>Skeletal system</a:t>
            </a:r>
            <a:endParaRPr lang="en-US" dirty="0"/>
          </a:p>
        </p:txBody>
      </p:sp>
    </p:spTree>
    <p:extLst>
      <p:ext uri="{BB962C8B-B14F-4D97-AF65-F5344CB8AC3E}">
        <p14:creationId xmlns:p14="http://schemas.microsoft.com/office/powerpoint/2010/main" val="247300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971800" y="304800"/>
            <a:ext cx="4461934" cy="6136472"/>
          </a:xfrm>
        </p:spPr>
      </p:pic>
      <p:sp>
        <p:nvSpPr>
          <p:cNvPr id="3" name="TextBox 2"/>
          <p:cNvSpPr txBox="1"/>
          <p:nvPr/>
        </p:nvSpPr>
        <p:spPr>
          <a:xfrm>
            <a:off x="381000" y="1676400"/>
            <a:ext cx="2438400" cy="2308324"/>
          </a:xfrm>
          <a:prstGeom prst="rect">
            <a:avLst/>
          </a:prstGeom>
          <a:noFill/>
        </p:spPr>
        <p:txBody>
          <a:bodyPr wrap="square" rtlCol="0">
            <a:spAutoFit/>
          </a:bodyPr>
          <a:lstStyle/>
          <a:p>
            <a:r>
              <a:rPr lang="en-US" dirty="0" smtClean="0"/>
              <a:t>The function of the skeletal system is to support and protect softer tissues, assist in movement, store minerals and adipose cells, and produce blood cells.</a:t>
            </a:r>
            <a:endParaRPr lang="en-US" dirty="0"/>
          </a:p>
        </p:txBody>
      </p:sp>
      <p:pic>
        <p:nvPicPr>
          <p:cNvPr id="1026" name="Picture 2" descr="http://ehumanbiofield.wikispaces.com/file/view/long-bone.gif/32877167/long-bo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200400"/>
            <a:ext cx="2943225"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23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600" y="1219200"/>
            <a:ext cx="4572000" cy="3970318"/>
          </a:xfrm>
          <a:prstGeom prst="rect">
            <a:avLst/>
          </a:prstGeom>
        </p:spPr>
        <p:txBody>
          <a:bodyPr>
            <a:spAutoFit/>
          </a:bodyPr>
          <a:lstStyle/>
          <a:p>
            <a:endParaRPr lang="en-US" b="1" dirty="0"/>
          </a:p>
          <a:p>
            <a:r>
              <a:rPr lang="en-US" dirty="0"/>
              <a:t>Bones act as the internal support structure for the muscles to pull on and use as levers in simple machines. Tendons are the anchors to which muscles attach themselves to the bones. </a:t>
            </a:r>
            <a:br>
              <a:rPr lang="en-US" dirty="0"/>
            </a:br>
            <a:r>
              <a:rPr lang="en-US" dirty="0"/>
              <a:t>For instance </a:t>
            </a:r>
            <a:r>
              <a:rPr lang="en-US" dirty="0" smtClean="0"/>
              <a:t>biceps </a:t>
            </a:r>
            <a:r>
              <a:rPr lang="en-US" dirty="0"/>
              <a:t>are attached to both the shoulder joint and the elbow joint by </a:t>
            </a:r>
            <a:r>
              <a:rPr lang="en-US" dirty="0" smtClean="0"/>
              <a:t>tendons. </a:t>
            </a:r>
            <a:r>
              <a:rPr lang="en-US" dirty="0"/>
              <a:t>With </a:t>
            </a:r>
            <a:r>
              <a:rPr lang="en-US" dirty="0" smtClean="0"/>
              <a:t>arms </a:t>
            </a:r>
            <a:r>
              <a:rPr lang="en-US" dirty="0"/>
              <a:t>at </a:t>
            </a:r>
            <a:r>
              <a:rPr lang="en-US" dirty="0" smtClean="0"/>
              <a:t>the sides </a:t>
            </a:r>
            <a:r>
              <a:rPr lang="en-US" dirty="0"/>
              <a:t>and </a:t>
            </a:r>
            <a:r>
              <a:rPr lang="en-US" dirty="0" smtClean="0"/>
              <a:t>the </a:t>
            </a:r>
            <a:r>
              <a:rPr lang="en-US" dirty="0"/>
              <a:t>palms facing forward the biceps </a:t>
            </a:r>
            <a:r>
              <a:rPr lang="en-US" dirty="0" smtClean="0"/>
              <a:t>contract, </a:t>
            </a:r>
            <a:r>
              <a:rPr lang="en-US" dirty="0"/>
              <a:t>pulling on radius and </a:t>
            </a:r>
            <a:r>
              <a:rPr lang="en-US" dirty="0" smtClean="0"/>
              <a:t>ulna, with the elbow joint acting as a fulcrum in this simple machine</a:t>
            </a:r>
            <a:endParaRPr lang="en-US" dirty="0"/>
          </a:p>
          <a:p>
            <a:endParaRPr lang="en-US" b="1" dirty="0"/>
          </a:p>
        </p:txBody>
      </p:sp>
      <p:pic>
        <p:nvPicPr>
          <p:cNvPr id="2050" name="Picture 2" descr="http://www.jeron.je/anglia/learn/sec/science/humans3/tend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1" y="838199"/>
            <a:ext cx="3341489" cy="222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1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07020709"/>
              </p:ext>
            </p:extLst>
          </p:nvPr>
        </p:nvGraphicFramePr>
        <p:xfrm>
          <a:off x="533400" y="457200"/>
          <a:ext cx="8153400" cy="599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322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Disorders of skeletal system</a:t>
            </a:r>
            <a:endParaRPr lang="en-US" dirty="0"/>
          </a:p>
        </p:txBody>
      </p:sp>
      <p:sp>
        <p:nvSpPr>
          <p:cNvPr id="3" name="Content Placeholder 2"/>
          <p:cNvSpPr>
            <a:spLocks noGrp="1"/>
          </p:cNvSpPr>
          <p:nvPr>
            <p:ph sz="quarter" idx="13"/>
          </p:nvPr>
        </p:nvSpPr>
        <p:spPr/>
        <p:txBody>
          <a:bodyPr/>
          <a:lstStyle/>
          <a:p>
            <a:r>
              <a:rPr lang="en-US" dirty="0"/>
              <a:t>Scoliosis, </a:t>
            </a:r>
            <a:r>
              <a:rPr lang="en-US" dirty="0" smtClean="0"/>
              <a:t>a condition in which the spine curves sideways, </a:t>
            </a:r>
            <a:r>
              <a:rPr lang="en-US" dirty="0"/>
              <a:t>most often starts in </a:t>
            </a:r>
            <a:r>
              <a:rPr lang="en-US" dirty="0" smtClean="0"/>
              <a:t>adolescence. </a:t>
            </a:r>
            <a:r>
              <a:rPr lang="en-US" dirty="0"/>
              <a:t>While treatment is most often not required, severe cases may require wearing a brace or surgical correction to straighten the curve</a:t>
            </a:r>
            <a:r>
              <a:rPr lang="en-US" dirty="0" smtClean="0"/>
              <a:t>. Scoliosis affects 6-9% of the U.S. population. </a:t>
            </a:r>
            <a:endParaRPr lang="en-US" dirty="0"/>
          </a:p>
          <a:p>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838200" y="4038600"/>
            <a:ext cx="2743200" cy="2563177"/>
          </a:xfrm>
        </p:spPr>
      </p:pic>
      <p:sp>
        <p:nvSpPr>
          <p:cNvPr id="7" name="TextBox 6"/>
          <p:cNvSpPr txBox="1"/>
          <p:nvPr/>
        </p:nvSpPr>
        <p:spPr>
          <a:xfrm>
            <a:off x="4648200" y="1447800"/>
            <a:ext cx="4114800" cy="5355312"/>
          </a:xfrm>
          <a:prstGeom prst="rect">
            <a:avLst/>
          </a:prstGeom>
          <a:noFill/>
        </p:spPr>
        <p:txBody>
          <a:bodyPr wrap="square" rtlCol="0">
            <a:spAutoFit/>
          </a:bodyPr>
          <a:lstStyle/>
          <a:p>
            <a:r>
              <a:rPr lang="en-US" dirty="0" smtClean="0"/>
              <a:t>Osteoporosis </a:t>
            </a:r>
            <a:r>
              <a:rPr lang="en-US" dirty="0"/>
              <a:t>is a weakening of the </a:t>
            </a:r>
            <a:r>
              <a:rPr lang="en-US" dirty="0" smtClean="0"/>
              <a:t>bones, caused by not enough calcium. Patients with osteoporosis are susceptible to broken bones. Broken hips are especially dangerous, as risk of death increases in the 12 months following. About half of all women over 50 in the united states are at risk for low bone mass or already </a:t>
            </a:r>
            <a:r>
              <a:rPr lang="en-US" smtClean="0"/>
              <a:t>have osteoporosis.</a:t>
            </a:r>
            <a:endParaRPr lang="en-US" dirty="0" smtClean="0"/>
          </a:p>
          <a:p>
            <a:r>
              <a:rPr lang="en-US" dirty="0" smtClean="0"/>
              <a:t>Lifestyle habits such as regular exercise, calcium supplements can prevent osteoporosis. </a:t>
            </a:r>
            <a:r>
              <a:rPr lang="en-US" dirty="0"/>
              <a:t>Bisphosphonates are the most common medications prescribed for osteoporosis treatment. </a:t>
            </a:r>
            <a:r>
              <a:rPr lang="en-US" dirty="0" smtClean="0"/>
              <a:t>The doctor will recommend that osteoporosis-sufferers avoid cigarettes, alcohol, and take precautions to avoid falls.</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20357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6400800" cy="4616648"/>
          </a:xfrm>
          <a:prstGeom prst="rect">
            <a:avLst/>
          </a:prstGeom>
        </p:spPr>
        <p:txBody>
          <a:bodyPr wrap="square">
            <a:spAutoFit/>
          </a:bodyPr>
          <a:lstStyle/>
          <a:p>
            <a:r>
              <a:rPr lang="en-US" sz="1400" dirty="0"/>
              <a:t>http://www.ivy-rose.co.uk/HumanBody/Skeletal/Skeletal_System.php</a:t>
            </a:r>
          </a:p>
          <a:p>
            <a:endParaRPr lang="en-US" sz="1400" dirty="0"/>
          </a:p>
          <a:p>
            <a:r>
              <a:rPr lang="en-US" sz="1400" dirty="0"/>
              <a:t>http://ehumanbiofield.wikispaces.com/file/view/long-bone.gif/32877167/long-bone.gif</a:t>
            </a:r>
          </a:p>
          <a:p>
            <a:endParaRPr lang="en-US" sz="1400" dirty="0"/>
          </a:p>
          <a:p>
            <a:r>
              <a:rPr lang="en-US" sz="1400" dirty="0"/>
              <a:t>http://www.jeron.je/anglia/learn/sec/science/humans3/tendon.gif</a:t>
            </a:r>
          </a:p>
          <a:p>
            <a:endParaRPr lang="en-US" sz="1400" dirty="0"/>
          </a:p>
          <a:p>
            <a:r>
              <a:rPr lang="en-US" sz="1400" dirty="0"/>
              <a:t>http://www.livestrong.com/article/73265-nine-disorders-skeletal-system/</a:t>
            </a:r>
          </a:p>
          <a:p>
            <a:endParaRPr lang="en-US" sz="1400" dirty="0"/>
          </a:p>
          <a:p>
            <a:r>
              <a:rPr lang="en-US" sz="1400" dirty="0"/>
              <a:t>http://3.bp.blogspot.com/_VCuR8AXOn5Y/SKK7p5Qrd4I/AAAAAAAAAzw/rp5Tk_o1764/s320/scoliosis2.gif</a:t>
            </a:r>
          </a:p>
          <a:p>
            <a:endParaRPr lang="en-US" sz="1400" dirty="0"/>
          </a:p>
          <a:p>
            <a:r>
              <a:rPr lang="en-US" sz="1400" dirty="0"/>
              <a:t>http://3.bp.blogspot.com/_VCuR8AXOn5Y/SKK7p5Qrd4I/AAAAAAAAAzw/rp5Tk_o1764/s320/scoliosis2.gif</a:t>
            </a:r>
          </a:p>
          <a:p>
            <a:endParaRPr lang="en-US" sz="1400" dirty="0"/>
          </a:p>
          <a:p>
            <a:r>
              <a:rPr lang="en-US" sz="1400" dirty="0"/>
              <a:t>http://www.mayoclinic.com/health/osteoporosis-treatment/WO00127</a:t>
            </a:r>
          </a:p>
          <a:p>
            <a:endParaRPr lang="en-US" sz="1400" dirty="0"/>
          </a:p>
          <a:p>
            <a:r>
              <a:rPr lang="en-US" sz="1400" dirty="0"/>
              <a:t>http://www.emc.maricopa.edu/faculty/farabee/biobk/biobookmusskel.html</a:t>
            </a:r>
          </a:p>
          <a:p>
            <a:endParaRPr lang="en-US" sz="1400" dirty="0">
              <a:solidFill>
                <a:schemeClr val="tx2">
                  <a:lumMod val="50000"/>
                </a:schemeClr>
              </a:solidFill>
            </a:endParaRPr>
          </a:p>
          <a:p>
            <a:r>
              <a:rPr lang="en-US" sz="1400" dirty="0">
                <a:solidFill>
                  <a:schemeClr val="tx2">
                    <a:lumMod val="50000"/>
                  </a:schemeClr>
                </a:solidFill>
                <a:hlinkClick r:id="rId2"/>
              </a:rPr>
              <a:t>http://</a:t>
            </a:r>
            <a:r>
              <a:rPr lang="en-US" sz="1400" dirty="0" smtClean="0">
                <a:solidFill>
                  <a:schemeClr val="tx2">
                    <a:lumMod val="50000"/>
                  </a:schemeClr>
                </a:solidFill>
                <a:hlinkClick r:id="rId2"/>
              </a:rPr>
              <a:t>thehappyscientist.com/science-experiment/how-does-butterfly-fly</a:t>
            </a:r>
            <a:endParaRPr lang="en-US" sz="1400" dirty="0" smtClean="0">
              <a:solidFill>
                <a:schemeClr val="tx2">
                  <a:lumMod val="50000"/>
                </a:schemeClr>
              </a:solidFill>
            </a:endParaRPr>
          </a:p>
          <a:p>
            <a:r>
              <a:rPr lang="en-US" sz="1400" dirty="0">
                <a:hlinkClick r:id="rId3"/>
              </a:rPr>
              <a:t>http://www.kewlwallpapers.com/wallpaper/High-Velocity-Cheetah/</a:t>
            </a:r>
            <a:endParaRPr lang="en-US" sz="1400" dirty="0" smtClean="0">
              <a:solidFill>
                <a:schemeClr val="tx2">
                  <a:lumMod val="50000"/>
                </a:schemeClr>
              </a:solidFill>
            </a:endParaRPr>
          </a:p>
        </p:txBody>
      </p:sp>
    </p:spTree>
    <p:extLst>
      <p:ext uri="{BB962C8B-B14F-4D97-AF65-F5344CB8AC3E}">
        <p14:creationId xmlns:p14="http://schemas.microsoft.com/office/powerpoint/2010/main" val="5404732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120</TotalTime>
  <Words>333</Words>
  <Application>Microsoft Office PowerPoint</Application>
  <PresentationFormat>On-screen Show (4:3)</PresentationFormat>
  <Paragraphs>35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Soho</vt:lpstr>
      <vt:lpstr>Skeletal system</vt:lpstr>
      <vt:lpstr>PowerPoint Presentation</vt:lpstr>
      <vt:lpstr>PowerPoint Presentation</vt:lpstr>
      <vt:lpstr>PowerPoint Presentation</vt:lpstr>
      <vt:lpstr>Disorders of skeletal system</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Skeletal system</dc:title>
  <dc:creator>Shirley Zhang</dc:creator>
  <cp:lastModifiedBy>Shirley Zhang</cp:lastModifiedBy>
  <cp:revision>34</cp:revision>
  <dcterms:created xsi:type="dcterms:W3CDTF">2012-04-26T07:41:22Z</dcterms:created>
  <dcterms:modified xsi:type="dcterms:W3CDTF">2012-05-02T23:05:55Z</dcterms:modified>
</cp:coreProperties>
</file>