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2" r:id="rId5"/>
    <p:sldId id="260" r:id="rId6"/>
    <p:sldId id="261" r:id="rId7"/>
    <p:sldId id="263" r:id="rId8"/>
    <p:sldId id="25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06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E4B2B5-83D2-42EE-A80D-035537C723DB}"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52DA1860-D7A7-4933-9853-61DF430EC929}">
      <dgm:prSet phldrT="[Text]"/>
      <dgm:spPr/>
      <dgm:t>
        <a:bodyPr/>
        <a:lstStyle/>
        <a:p>
          <a:r>
            <a:rPr lang="en-US" b="0" i="0" dirty="0" smtClean="0"/>
            <a:t>Ammonia</a:t>
          </a:r>
          <a:endParaRPr lang="en-US" b="0" dirty="0"/>
        </a:p>
      </dgm:t>
    </dgm:pt>
    <dgm:pt modelId="{03C4B2C5-03AC-47C7-805D-53A58641E365}" type="parTrans" cxnId="{375624A1-5B83-466A-9853-BD4882B70D25}">
      <dgm:prSet/>
      <dgm:spPr/>
      <dgm:t>
        <a:bodyPr/>
        <a:lstStyle/>
        <a:p>
          <a:endParaRPr lang="en-US"/>
        </a:p>
      </dgm:t>
    </dgm:pt>
    <dgm:pt modelId="{C4995978-E8BA-41C6-805C-D20FA6991E9D}" type="sibTrans" cxnId="{375624A1-5B83-466A-9853-BD4882B70D25}">
      <dgm:prSet/>
      <dgm:spPr/>
      <dgm:t>
        <a:bodyPr/>
        <a:lstStyle/>
        <a:p>
          <a:endParaRPr lang="en-US"/>
        </a:p>
      </dgm:t>
    </dgm:pt>
    <dgm:pt modelId="{7560FF8B-0E56-41A5-BD43-9FCF0692309A}">
      <dgm:prSet phldrT="[Text]" custT="1"/>
      <dgm:spPr/>
      <dgm:t>
        <a:bodyPr/>
        <a:lstStyle/>
        <a:p>
          <a:r>
            <a:rPr lang="en-US" sz="900" b="0" i="0" dirty="0" smtClean="0"/>
            <a:t>Ammonia is formed immediately after the amino group is removed from an amino acid. This process requires very little energy.</a:t>
          </a:r>
          <a:endParaRPr lang="en-US" sz="900" dirty="0"/>
        </a:p>
      </dgm:t>
    </dgm:pt>
    <dgm:pt modelId="{6E028E4F-F6B7-4D03-B82B-C372725C2AF7}" type="parTrans" cxnId="{E505DC07-4865-43AC-B3F9-9DBC546FA6A7}">
      <dgm:prSet/>
      <dgm:spPr/>
      <dgm:t>
        <a:bodyPr/>
        <a:lstStyle/>
        <a:p>
          <a:endParaRPr lang="en-US"/>
        </a:p>
      </dgm:t>
    </dgm:pt>
    <dgm:pt modelId="{8372C333-EF1D-4D51-981B-8C3E62F6C9A0}" type="sibTrans" cxnId="{E505DC07-4865-43AC-B3F9-9DBC546FA6A7}">
      <dgm:prSet/>
      <dgm:spPr/>
      <dgm:t>
        <a:bodyPr/>
        <a:lstStyle/>
        <a:p>
          <a:endParaRPr lang="en-US"/>
        </a:p>
      </dgm:t>
    </dgm:pt>
    <dgm:pt modelId="{70488CCF-76EA-4417-AF16-84151B6644AB}">
      <dgm:prSet phldrT="[Text]" custT="1"/>
      <dgm:spPr/>
      <dgm:t>
        <a:bodyPr/>
        <a:lstStyle/>
        <a:p>
          <a:r>
            <a:rPr lang="en-US" sz="900" b="0" i="0" dirty="0" smtClean="0"/>
            <a:t>Ammonia is highly soluble in water but very toxic. Aquatic animals such as bony fishes, aquatic invertebrates, and amphibians excrete ammonia</a:t>
          </a:r>
          <a:endParaRPr lang="en-US" sz="900" dirty="0"/>
        </a:p>
      </dgm:t>
    </dgm:pt>
    <dgm:pt modelId="{3FD1169B-39F1-4842-9BD0-B386AACEC35E}" type="parTrans" cxnId="{5DF7BB82-8EA6-4A98-8BBD-7F78B06D6301}">
      <dgm:prSet/>
      <dgm:spPr/>
      <dgm:t>
        <a:bodyPr/>
        <a:lstStyle/>
        <a:p>
          <a:endParaRPr lang="en-US"/>
        </a:p>
      </dgm:t>
    </dgm:pt>
    <dgm:pt modelId="{F372665E-3DDB-4DEF-BAA2-BEE5B968D8B8}" type="sibTrans" cxnId="{5DF7BB82-8EA6-4A98-8BBD-7F78B06D6301}">
      <dgm:prSet/>
      <dgm:spPr/>
      <dgm:t>
        <a:bodyPr/>
        <a:lstStyle/>
        <a:p>
          <a:endParaRPr lang="en-US"/>
        </a:p>
      </dgm:t>
    </dgm:pt>
    <dgm:pt modelId="{FC1F8AD3-D9CF-439C-A122-E9088CAB5156}">
      <dgm:prSet phldrT="[Text]"/>
      <dgm:spPr/>
      <dgm:t>
        <a:bodyPr/>
        <a:lstStyle/>
        <a:p>
          <a:r>
            <a:rPr lang="en-US" dirty="0" smtClean="0"/>
            <a:t>Urea</a:t>
          </a:r>
          <a:endParaRPr lang="en-US" dirty="0"/>
        </a:p>
      </dgm:t>
    </dgm:pt>
    <dgm:pt modelId="{141132A5-7EAE-4A4F-94A4-404F6A91548D}" type="parTrans" cxnId="{6FA8F401-DB3D-42CC-A99D-131F0A32590F}">
      <dgm:prSet/>
      <dgm:spPr/>
      <dgm:t>
        <a:bodyPr/>
        <a:lstStyle/>
        <a:p>
          <a:endParaRPr lang="en-US"/>
        </a:p>
      </dgm:t>
    </dgm:pt>
    <dgm:pt modelId="{8E4EB2C4-8B64-459C-AC90-A8805C61DB2A}" type="sibTrans" cxnId="{6FA8F401-DB3D-42CC-A99D-131F0A32590F}">
      <dgm:prSet/>
      <dgm:spPr/>
      <dgm:t>
        <a:bodyPr/>
        <a:lstStyle/>
        <a:p>
          <a:endParaRPr lang="en-US"/>
        </a:p>
      </dgm:t>
    </dgm:pt>
    <dgm:pt modelId="{35757B7E-BC6F-4104-9EE7-9639F57C4A63}">
      <dgm:prSet phldrT="[Text]" custT="1"/>
      <dgm:spPr/>
      <dgm:t>
        <a:bodyPr/>
        <a:lstStyle/>
        <a:p>
          <a:r>
            <a:rPr lang="en-US" sz="900" b="0" i="0" dirty="0" smtClean="0"/>
            <a:t>Urea is produced in the liver by a process that requires more energy to produce than ammonia does.</a:t>
          </a:r>
          <a:endParaRPr lang="en-US" sz="900" dirty="0"/>
        </a:p>
      </dgm:t>
    </dgm:pt>
    <dgm:pt modelId="{5507D2FD-5763-4AB3-B894-1D6B0FD5029D}" type="parTrans" cxnId="{D03B494E-7E3F-4616-AD46-28DA1127D5E4}">
      <dgm:prSet/>
      <dgm:spPr/>
      <dgm:t>
        <a:bodyPr/>
        <a:lstStyle/>
        <a:p>
          <a:endParaRPr lang="en-US"/>
        </a:p>
      </dgm:t>
    </dgm:pt>
    <dgm:pt modelId="{404B0F16-4BD1-49ED-A4C7-B160D97D121F}" type="sibTrans" cxnId="{D03B494E-7E3F-4616-AD46-28DA1127D5E4}">
      <dgm:prSet/>
      <dgm:spPr/>
      <dgm:t>
        <a:bodyPr/>
        <a:lstStyle/>
        <a:p>
          <a:endParaRPr lang="en-US"/>
        </a:p>
      </dgm:t>
    </dgm:pt>
    <dgm:pt modelId="{60BF0014-7B6F-4C89-A7C3-8F69B98E8DAF}">
      <dgm:prSet phldrT="[Text]" custT="1"/>
      <dgm:spPr/>
      <dgm:t>
        <a:bodyPr/>
        <a:lstStyle/>
        <a:p>
          <a:r>
            <a:rPr lang="en-US" sz="900" b="0" i="0" dirty="0" smtClean="0"/>
            <a:t>mammals excrete nitrogenous wastes in the form of urea because it is less toxic than ammonia and can be moderately concentrated to conserve water.</a:t>
          </a:r>
          <a:endParaRPr lang="en-US" sz="900" dirty="0"/>
        </a:p>
      </dgm:t>
    </dgm:pt>
    <dgm:pt modelId="{6A3000C7-6AF5-4624-9FEA-AC60064A9B94}" type="parTrans" cxnId="{C6B29632-1C04-4499-A42C-0B2DAB3DFFDF}">
      <dgm:prSet/>
      <dgm:spPr/>
      <dgm:t>
        <a:bodyPr/>
        <a:lstStyle/>
        <a:p>
          <a:endParaRPr lang="en-US"/>
        </a:p>
      </dgm:t>
    </dgm:pt>
    <dgm:pt modelId="{BC121D40-2679-4524-82E5-3511272272AF}" type="sibTrans" cxnId="{C6B29632-1C04-4499-A42C-0B2DAB3DFFDF}">
      <dgm:prSet/>
      <dgm:spPr/>
      <dgm:t>
        <a:bodyPr/>
        <a:lstStyle/>
        <a:p>
          <a:endParaRPr lang="en-US"/>
        </a:p>
      </dgm:t>
    </dgm:pt>
    <dgm:pt modelId="{222325FF-636A-4B28-8820-D23C2FFEB28E}">
      <dgm:prSet phldrT="[Text]"/>
      <dgm:spPr/>
      <dgm:t>
        <a:bodyPr/>
        <a:lstStyle/>
        <a:p>
          <a:r>
            <a:rPr lang="en-US" dirty="0" smtClean="0"/>
            <a:t>Uric Acid</a:t>
          </a:r>
          <a:endParaRPr lang="en-US" dirty="0"/>
        </a:p>
      </dgm:t>
    </dgm:pt>
    <dgm:pt modelId="{0860A3CC-745C-4B47-8287-7745A5A70C36}" type="parTrans" cxnId="{E08DAC3D-44B8-478D-AF1F-76296421876B}">
      <dgm:prSet/>
      <dgm:spPr/>
      <dgm:t>
        <a:bodyPr/>
        <a:lstStyle/>
        <a:p>
          <a:endParaRPr lang="en-US"/>
        </a:p>
      </dgm:t>
    </dgm:pt>
    <dgm:pt modelId="{32E3A757-D019-4F74-B132-8405D77016CA}" type="sibTrans" cxnId="{E08DAC3D-44B8-478D-AF1F-76296421876B}">
      <dgm:prSet/>
      <dgm:spPr/>
      <dgm:t>
        <a:bodyPr/>
        <a:lstStyle/>
        <a:p>
          <a:endParaRPr lang="en-US"/>
        </a:p>
      </dgm:t>
    </dgm:pt>
    <dgm:pt modelId="{742B5391-EE5C-43CA-94C6-6814D2E1718F}">
      <dgm:prSet phldrT="[Text]" custT="1"/>
      <dgm:spPr/>
      <dgm:t>
        <a:bodyPr/>
        <a:lstStyle/>
        <a:p>
          <a:r>
            <a:rPr lang="en-US" sz="900" b="0" i="0" dirty="0" smtClean="0"/>
            <a:t>It is not very toxic and is not very soluble in water. Uric acid requires more energy to synthesis than the synthesis of urea</a:t>
          </a:r>
          <a:endParaRPr lang="en-US" sz="900" dirty="0"/>
        </a:p>
      </dgm:t>
    </dgm:pt>
    <dgm:pt modelId="{3C0ED9B5-1C45-4C29-B59F-2313F5A3DFF6}" type="parTrans" cxnId="{9E1E340F-6E08-4AC9-BC7F-744BC800715C}">
      <dgm:prSet/>
      <dgm:spPr/>
      <dgm:t>
        <a:bodyPr/>
        <a:lstStyle/>
        <a:p>
          <a:endParaRPr lang="en-US"/>
        </a:p>
      </dgm:t>
    </dgm:pt>
    <dgm:pt modelId="{A65D869F-954C-42B2-A579-0259200E27D6}" type="sibTrans" cxnId="{9E1E340F-6E08-4AC9-BC7F-744BC800715C}">
      <dgm:prSet/>
      <dgm:spPr/>
      <dgm:t>
        <a:bodyPr/>
        <a:lstStyle/>
        <a:p>
          <a:endParaRPr lang="en-US"/>
        </a:p>
      </dgm:t>
    </dgm:pt>
    <dgm:pt modelId="{1F99D677-FC91-4D55-8D67-B5D36E39DFDD}">
      <dgm:prSet phldrT="[Text]" custT="1"/>
      <dgm:spPr/>
      <dgm:t>
        <a:bodyPr/>
        <a:lstStyle/>
        <a:p>
          <a:r>
            <a:rPr lang="en-US" sz="900" b="0" i="0" dirty="0" smtClean="0"/>
            <a:t>Insects, reptiles, </a:t>
          </a:r>
          <a:r>
            <a:rPr lang="en-US" sz="900" b="0" i="0" dirty="0" err="1" smtClean="0"/>
            <a:t>birds,excrete</a:t>
          </a:r>
          <a:r>
            <a:rPr lang="en-US" sz="900" b="0" i="0" dirty="0" smtClean="0"/>
            <a:t> uric acid. </a:t>
          </a:r>
          <a:endParaRPr lang="en-US" sz="900" dirty="0"/>
        </a:p>
      </dgm:t>
    </dgm:pt>
    <dgm:pt modelId="{FFF9BCD1-104D-4447-8C7D-076E20CCBE8B}" type="parTrans" cxnId="{BC96FE57-7AF0-4365-977E-C8A5CF9FB446}">
      <dgm:prSet/>
      <dgm:spPr/>
      <dgm:t>
        <a:bodyPr/>
        <a:lstStyle/>
        <a:p>
          <a:endParaRPr lang="en-US"/>
        </a:p>
      </dgm:t>
    </dgm:pt>
    <dgm:pt modelId="{68F64940-9F26-4CAD-868A-A41EBA04B5AE}" type="sibTrans" cxnId="{BC96FE57-7AF0-4365-977E-C8A5CF9FB446}">
      <dgm:prSet/>
      <dgm:spPr/>
      <dgm:t>
        <a:bodyPr/>
        <a:lstStyle/>
        <a:p>
          <a:endParaRPr lang="en-US"/>
        </a:p>
      </dgm:t>
    </dgm:pt>
    <dgm:pt modelId="{02A43308-C247-448C-909A-20E93B60B2FB}" type="pres">
      <dgm:prSet presAssocID="{90E4B2B5-83D2-42EE-A80D-035537C723DB}" presName="Name0" presStyleCnt="0">
        <dgm:presLayoutVars>
          <dgm:chPref val="3"/>
          <dgm:dir/>
          <dgm:animLvl val="lvl"/>
          <dgm:resizeHandles/>
        </dgm:presLayoutVars>
      </dgm:prSet>
      <dgm:spPr/>
    </dgm:pt>
    <dgm:pt modelId="{504CDD8A-0611-47EA-94B4-5566F442C436}" type="pres">
      <dgm:prSet presAssocID="{52DA1860-D7A7-4933-9853-61DF430EC929}" presName="horFlow" presStyleCnt="0"/>
      <dgm:spPr/>
    </dgm:pt>
    <dgm:pt modelId="{0EDA6059-41B9-4338-8F66-A21E0D16A278}" type="pres">
      <dgm:prSet presAssocID="{52DA1860-D7A7-4933-9853-61DF430EC929}" presName="bigChev" presStyleLbl="node1" presStyleIdx="0" presStyleCnt="3" custLinFactNeighborX="-498" custLinFactNeighborY="-2038"/>
      <dgm:spPr/>
      <dgm:t>
        <a:bodyPr/>
        <a:lstStyle/>
        <a:p>
          <a:endParaRPr lang="en-US"/>
        </a:p>
      </dgm:t>
    </dgm:pt>
    <dgm:pt modelId="{B708D69F-7A8D-43D8-BBFE-4BE256DDE973}" type="pres">
      <dgm:prSet presAssocID="{6E028E4F-F6B7-4D03-B82B-C372725C2AF7}" presName="parTrans" presStyleCnt="0"/>
      <dgm:spPr/>
    </dgm:pt>
    <dgm:pt modelId="{B4DCBAD3-7AA7-4E02-AB5D-0EFB36EBC9A0}" type="pres">
      <dgm:prSet presAssocID="{7560FF8B-0E56-41A5-BD43-9FCF0692309A}" presName="node" presStyleLbl="alignAccFollowNode1" presStyleIdx="0" presStyleCnt="6">
        <dgm:presLayoutVars>
          <dgm:bulletEnabled val="1"/>
        </dgm:presLayoutVars>
      </dgm:prSet>
      <dgm:spPr/>
      <dgm:t>
        <a:bodyPr/>
        <a:lstStyle/>
        <a:p>
          <a:endParaRPr lang="en-US"/>
        </a:p>
      </dgm:t>
    </dgm:pt>
    <dgm:pt modelId="{C4993A29-4AED-4B9D-A6C0-64DC39CADD3D}" type="pres">
      <dgm:prSet presAssocID="{8372C333-EF1D-4D51-981B-8C3E62F6C9A0}" presName="sibTrans" presStyleCnt="0"/>
      <dgm:spPr/>
    </dgm:pt>
    <dgm:pt modelId="{EF65964F-E67A-4ECB-838A-873630D2F7DF}" type="pres">
      <dgm:prSet presAssocID="{70488CCF-76EA-4417-AF16-84151B6644AB}" presName="node" presStyleLbl="alignAccFollowNode1" presStyleIdx="1" presStyleCnt="6">
        <dgm:presLayoutVars>
          <dgm:bulletEnabled val="1"/>
        </dgm:presLayoutVars>
      </dgm:prSet>
      <dgm:spPr/>
      <dgm:t>
        <a:bodyPr/>
        <a:lstStyle/>
        <a:p>
          <a:endParaRPr lang="en-US"/>
        </a:p>
      </dgm:t>
    </dgm:pt>
    <dgm:pt modelId="{EDE599C2-C07F-4399-B567-517EDC0A4610}" type="pres">
      <dgm:prSet presAssocID="{52DA1860-D7A7-4933-9853-61DF430EC929}" presName="vSp" presStyleCnt="0"/>
      <dgm:spPr/>
    </dgm:pt>
    <dgm:pt modelId="{1A0A9A7E-75C2-4788-8875-D9A3C0EB2E81}" type="pres">
      <dgm:prSet presAssocID="{FC1F8AD3-D9CF-439C-A122-E9088CAB5156}" presName="horFlow" presStyleCnt="0"/>
      <dgm:spPr/>
    </dgm:pt>
    <dgm:pt modelId="{54E29587-2F04-4DAC-A624-452B7F9BBB0E}" type="pres">
      <dgm:prSet presAssocID="{FC1F8AD3-D9CF-439C-A122-E9088CAB5156}" presName="bigChev" presStyleLbl="node1" presStyleIdx="1" presStyleCnt="3"/>
      <dgm:spPr/>
    </dgm:pt>
    <dgm:pt modelId="{FC6521FC-FF68-46D2-AE85-0A304F95727C}" type="pres">
      <dgm:prSet presAssocID="{5507D2FD-5763-4AB3-B894-1D6B0FD5029D}" presName="parTrans" presStyleCnt="0"/>
      <dgm:spPr/>
    </dgm:pt>
    <dgm:pt modelId="{D50D0AE9-D7DC-46AE-ACB4-B5D47C1DE02B}" type="pres">
      <dgm:prSet presAssocID="{35757B7E-BC6F-4104-9EE7-9639F57C4A63}" presName="node" presStyleLbl="alignAccFollowNode1" presStyleIdx="2" presStyleCnt="6">
        <dgm:presLayoutVars>
          <dgm:bulletEnabled val="1"/>
        </dgm:presLayoutVars>
      </dgm:prSet>
      <dgm:spPr/>
      <dgm:t>
        <a:bodyPr/>
        <a:lstStyle/>
        <a:p>
          <a:endParaRPr lang="en-US"/>
        </a:p>
      </dgm:t>
    </dgm:pt>
    <dgm:pt modelId="{0A44B1BA-CEB5-4153-89B1-93AA5A690D7A}" type="pres">
      <dgm:prSet presAssocID="{404B0F16-4BD1-49ED-A4C7-B160D97D121F}" presName="sibTrans" presStyleCnt="0"/>
      <dgm:spPr/>
    </dgm:pt>
    <dgm:pt modelId="{EC0E0F03-F2DC-4EEF-AE58-1EF00F56C527}" type="pres">
      <dgm:prSet presAssocID="{60BF0014-7B6F-4C89-A7C3-8F69B98E8DAF}" presName="node" presStyleLbl="alignAccFollowNode1" presStyleIdx="3" presStyleCnt="6">
        <dgm:presLayoutVars>
          <dgm:bulletEnabled val="1"/>
        </dgm:presLayoutVars>
      </dgm:prSet>
      <dgm:spPr/>
      <dgm:t>
        <a:bodyPr/>
        <a:lstStyle/>
        <a:p>
          <a:endParaRPr lang="en-US"/>
        </a:p>
      </dgm:t>
    </dgm:pt>
    <dgm:pt modelId="{54CF9947-6C70-4650-89B2-539D78C0AD0B}" type="pres">
      <dgm:prSet presAssocID="{FC1F8AD3-D9CF-439C-A122-E9088CAB5156}" presName="vSp" presStyleCnt="0"/>
      <dgm:spPr/>
    </dgm:pt>
    <dgm:pt modelId="{627B0284-F7A8-42B6-B9E3-5D129CC27374}" type="pres">
      <dgm:prSet presAssocID="{222325FF-636A-4B28-8820-D23C2FFEB28E}" presName="horFlow" presStyleCnt="0"/>
      <dgm:spPr/>
    </dgm:pt>
    <dgm:pt modelId="{71530D53-1C3D-41A4-8ED9-91E0DF141F83}" type="pres">
      <dgm:prSet presAssocID="{222325FF-636A-4B28-8820-D23C2FFEB28E}" presName="bigChev" presStyleLbl="node1" presStyleIdx="2" presStyleCnt="3"/>
      <dgm:spPr/>
    </dgm:pt>
    <dgm:pt modelId="{FAC9A25E-D1A5-404A-84BB-09D24A64F7C8}" type="pres">
      <dgm:prSet presAssocID="{3C0ED9B5-1C45-4C29-B59F-2313F5A3DFF6}" presName="parTrans" presStyleCnt="0"/>
      <dgm:spPr/>
    </dgm:pt>
    <dgm:pt modelId="{B7C57C61-DF0E-4F54-A84F-C3105040FB17}" type="pres">
      <dgm:prSet presAssocID="{742B5391-EE5C-43CA-94C6-6814D2E1718F}" presName="node" presStyleLbl="alignAccFollowNode1" presStyleIdx="4" presStyleCnt="6">
        <dgm:presLayoutVars>
          <dgm:bulletEnabled val="1"/>
        </dgm:presLayoutVars>
      </dgm:prSet>
      <dgm:spPr/>
      <dgm:t>
        <a:bodyPr/>
        <a:lstStyle/>
        <a:p>
          <a:endParaRPr lang="en-US"/>
        </a:p>
      </dgm:t>
    </dgm:pt>
    <dgm:pt modelId="{5BF9D658-AEA4-4024-8FA8-8417D244979D}" type="pres">
      <dgm:prSet presAssocID="{A65D869F-954C-42B2-A579-0259200E27D6}" presName="sibTrans" presStyleCnt="0"/>
      <dgm:spPr/>
    </dgm:pt>
    <dgm:pt modelId="{E90E86E3-FE0D-422F-A807-58D40EFD8F9A}" type="pres">
      <dgm:prSet presAssocID="{1F99D677-FC91-4D55-8D67-B5D36E39DFDD}" presName="node" presStyleLbl="alignAccFollowNode1" presStyleIdx="5" presStyleCnt="6">
        <dgm:presLayoutVars>
          <dgm:bulletEnabled val="1"/>
        </dgm:presLayoutVars>
      </dgm:prSet>
      <dgm:spPr/>
      <dgm:t>
        <a:bodyPr/>
        <a:lstStyle/>
        <a:p>
          <a:endParaRPr lang="en-US"/>
        </a:p>
      </dgm:t>
    </dgm:pt>
  </dgm:ptLst>
  <dgm:cxnLst>
    <dgm:cxn modelId="{5DF7BB82-8EA6-4A98-8BBD-7F78B06D6301}" srcId="{52DA1860-D7A7-4933-9853-61DF430EC929}" destId="{70488CCF-76EA-4417-AF16-84151B6644AB}" srcOrd="1" destOrd="0" parTransId="{3FD1169B-39F1-4842-9BD0-B386AACEC35E}" sibTransId="{F372665E-3DDB-4DEF-BAA2-BEE5B968D8B8}"/>
    <dgm:cxn modelId="{15F5089B-7EA7-464B-A48E-B8836CFD157A}" type="presOf" srcId="{90E4B2B5-83D2-42EE-A80D-035537C723DB}" destId="{02A43308-C247-448C-909A-20E93B60B2FB}" srcOrd="0" destOrd="0" presId="urn:microsoft.com/office/officeart/2005/8/layout/lProcess3"/>
    <dgm:cxn modelId="{BC96FE57-7AF0-4365-977E-C8A5CF9FB446}" srcId="{222325FF-636A-4B28-8820-D23C2FFEB28E}" destId="{1F99D677-FC91-4D55-8D67-B5D36E39DFDD}" srcOrd="1" destOrd="0" parTransId="{FFF9BCD1-104D-4447-8C7D-076E20CCBE8B}" sibTransId="{68F64940-9F26-4CAD-868A-A41EBA04B5AE}"/>
    <dgm:cxn modelId="{D03B494E-7E3F-4616-AD46-28DA1127D5E4}" srcId="{FC1F8AD3-D9CF-439C-A122-E9088CAB5156}" destId="{35757B7E-BC6F-4104-9EE7-9639F57C4A63}" srcOrd="0" destOrd="0" parTransId="{5507D2FD-5763-4AB3-B894-1D6B0FD5029D}" sibTransId="{404B0F16-4BD1-49ED-A4C7-B160D97D121F}"/>
    <dgm:cxn modelId="{41980A74-A0CC-4717-AA0A-39C7BA51B216}" type="presOf" srcId="{70488CCF-76EA-4417-AF16-84151B6644AB}" destId="{EF65964F-E67A-4ECB-838A-873630D2F7DF}" srcOrd="0" destOrd="0" presId="urn:microsoft.com/office/officeart/2005/8/layout/lProcess3"/>
    <dgm:cxn modelId="{9E1E340F-6E08-4AC9-BC7F-744BC800715C}" srcId="{222325FF-636A-4B28-8820-D23C2FFEB28E}" destId="{742B5391-EE5C-43CA-94C6-6814D2E1718F}" srcOrd="0" destOrd="0" parTransId="{3C0ED9B5-1C45-4C29-B59F-2313F5A3DFF6}" sibTransId="{A65D869F-954C-42B2-A579-0259200E27D6}"/>
    <dgm:cxn modelId="{9E29EBD0-22C5-4D1B-823D-B8BC760AF7CD}" type="presOf" srcId="{742B5391-EE5C-43CA-94C6-6814D2E1718F}" destId="{B7C57C61-DF0E-4F54-A84F-C3105040FB17}" srcOrd="0" destOrd="0" presId="urn:microsoft.com/office/officeart/2005/8/layout/lProcess3"/>
    <dgm:cxn modelId="{8CADB1F0-2AE1-413E-A5B4-8203E2915582}" type="presOf" srcId="{1F99D677-FC91-4D55-8D67-B5D36E39DFDD}" destId="{E90E86E3-FE0D-422F-A807-58D40EFD8F9A}" srcOrd="0" destOrd="0" presId="urn:microsoft.com/office/officeart/2005/8/layout/lProcess3"/>
    <dgm:cxn modelId="{40C22F97-D836-410E-ADA0-2DE9D322860C}" type="presOf" srcId="{52DA1860-D7A7-4933-9853-61DF430EC929}" destId="{0EDA6059-41B9-4338-8F66-A21E0D16A278}" srcOrd="0" destOrd="0" presId="urn:microsoft.com/office/officeart/2005/8/layout/lProcess3"/>
    <dgm:cxn modelId="{E9B60532-7469-4340-8D59-0B044466638F}" type="presOf" srcId="{222325FF-636A-4B28-8820-D23C2FFEB28E}" destId="{71530D53-1C3D-41A4-8ED9-91E0DF141F83}" srcOrd="0" destOrd="0" presId="urn:microsoft.com/office/officeart/2005/8/layout/lProcess3"/>
    <dgm:cxn modelId="{C6478758-6B3D-4ED5-B132-DEC854E9DA15}" type="presOf" srcId="{FC1F8AD3-D9CF-439C-A122-E9088CAB5156}" destId="{54E29587-2F04-4DAC-A624-452B7F9BBB0E}" srcOrd="0" destOrd="0" presId="urn:microsoft.com/office/officeart/2005/8/layout/lProcess3"/>
    <dgm:cxn modelId="{6FA8F401-DB3D-42CC-A99D-131F0A32590F}" srcId="{90E4B2B5-83D2-42EE-A80D-035537C723DB}" destId="{FC1F8AD3-D9CF-439C-A122-E9088CAB5156}" srcOrd="1" destOrd="0" parTransId="{141132A5-7EAE-4A4F-94A4-404F6A91548D}" sibTransId="{8E4EB2C4-8B64-459C-AC90-A8805C61DB2A}"/>
    <dgm:cxn modelId="{CACD7E87-9D02-4E8C-BF87-99CC69635FF6}" type="presOf" srcId="{7560FF8B-0E56-41A5-BD43-9FCF0692309A}" destId="{B4DCBAD3-7AA7-4E02-AB5D-0EFB36EBC9A0}" srcOrd="0" destOrd="0" presId="urn:microsoft.com/office/officeart/2005/8/layout/lProcess3"/>
    <dgm:cxn modelId="{E505DC07-4865-43AC-B3F9-9DBC546FA6A7}" srcId="{52DA1860-D7A7-4933-9853-61DF430EC929}" destId="{7560FF8B-0E56-41A5-BD43-9FCF0692309A}" srcOrd="0" destOrd="0" parTransId="{6E028E4F-F6B7-4D03-B82B-C372725C2AF7}" sibTransId="{8372C333-EF1D-4D51-981B-8C3E62F6C9A0}"/>
    <dgm:cxn modelId="{375624A1-5B83-466A-9853-BD4882B70D25}" srcId="{90E4B2B5-83D2-42EE-A80D-035537C723DB}" destId="{52DA1860-D7A7-4933-9853-61DF430EC929}" srcOrd="0" destOrd="0" parTransId="{03C4B2C5-03AC-47C7-805D-53A58641E365}" sibTransId="{C4995978-E8BA-41C6-805C-D20FA6991E9D}"/>
    <dgm:cxn modelId="{E08DAC3D-44B8-478D-AF1F-76296421876B}" srcId="{90E4B2B5-83D2-42EE-A80D-035537C723DB}" destId="{222325FF-636A-4B28-8820-D23C2FFEB28E}" srcOrd="2" destOrd="0" parTransId="{0860A3CC-745C-4B47-8287-7745A5A70C36}" sibTransId="{32E3A757-D019-4F74-B132-8405D77016CA}"/>
    <dgm:cxn modelId="{83DB33B7-6D90-43F9-8847-26496E693327}" type="presOf" srcId="{60BF0014-7B6F-4C89-A7C3-8F69B98E8DAF}" destId="{EC0E0F03-F2DC-4EEF-AE58-1EF00F56C527}" srcOrd="0" destOrd="0" presId="urn:microsoft.com/office/officeart/2005/8/layout/lProcess3"/>
    <dgm:cxn modelId="{C6B29632-1C04-4499-A42C-0B2DAB3DFFDF}" srcId="{FC1F8AD3-D9CF-439C-A122-E9088CAB5156}" destId="{60BF0014-7B6F-4C89-A7C3-8F69B98E8DAF}" srcOrd="1" destOrd="0" parTransId="{6A3000C7-6AF5-4624-9FEA-AC60064A9B94}" sibTransId="{BC121D40-2679-4524-82E5-3511272272AF}"/>
    <dgm:cxn modelId="{78CAFCB3-9C00-4A96-B757-49A2C302C5A1}" type="presOf" srcId="{35757B7E-BC6F-4104-9EE7-9639F57C4A63}" destId="{D50D0AE9-D7DC-46AE-ACB4-B5D47C1DE02B}" srcOrd="0" destOrd="0" presId="urn:microsoft.com/office/officeart/2005/8/layout/lProcess3"/>
    <dgm:cxn modelId="{5D5B5347-41A3-400F-8257-AC8115325E76}" type="presParOf" srcId="{02A43308-C247-448C-909A-20E93B60B2FB}" destId="{504CDD8A-0611-47EA-94B4-5566F442C436}" srcOrd="0" destOrd="0" presId="urn:microsoft.com/office/officeart/2005/8/layout/lProcess3"/>
    <dgm:cxn modelId="{7C6ED177-7BEA-4752-9059-AB5A032CDDEA}" type="presParOf" srcId="{504CDD8A-0611-47EA-94B4-5566F442C436}" destId="{0EDA6059-41B9-4338-8F66-A21E0D16A278}" srcOrd="0" destOrd="0" presId="urn:microsoft.com/office/officeart/2005/8/layout/lProcess3"/>
    <dgm:cxn modelId="{B630D402-F078-4829-89B5-92EA6FEB1740}" type="presParOf" srcId="{504CDD8A-0611-47EA-94B4-5566F442C436}" destId="{B708D69F-7A8D-43D8-BBFE-4BE256DDE973}" srcOrd="1" destOrd="0" presId="urn:microsoft.com/office/officeart/2005/8/layout/lProcess3"/>
    <dgm:cxn modelId="{CD3EEF7E-9DBD-409A-A649-AB27B68307AD}" type="presParOf" srcId="{504CDD8A-0611-47EA-94B4-5566F442C436}" destId="{B4DCBAD3-7AA7-4E02-AB5D-0EFB36EBC9A0}" srcOrd="2" destOrd="0" presId="urn:microsoft.com/office/officeart/2005/8/layout/lProcess3"/>
    <dgm:cxn modelId="{DC15BB1F-59CC-43E7-BE3B-D9C689F76D28}" type="presParOf" srcId="{504CDD8A-0611-47EA-94B4-5566F442C436}" destId="{C4993A29-4AED-4B9D-A6C0-64DC39CADD3D}" srcOrd="3" destOrd="0" presId="urn:microsoft.com/office/officeart/2005/8/layout/lProcess3"/>
    <dgm:cxn modelId="{43D5ABBF-847F-4F76-8B0B-7E880FBB8B82}" type="presParOf" srcId="{504CDD8A-0611-47EA-94B4-5566F442C436}" destId="{EF65964F-E67A-4ECB-838A-873630D2F7DF}" srcOrd="4" destOrd="0" presId="urn:microsoft.com/office/officeart/2005/8/layout/lProcess3"/>
    <dgm:cxn modelId="{79C4A313-C7E8-433B-9750-7AA2BCA9A8CB}" type="presParOf" srcId="{02A43308-C247-448C-909A-20E93B60B2FB}" destId="{EDE599C2-C07F-4399-B567-517EDC0A4610}" srcOrd="1" destOrd="0" presId="urn:microsoft.com/office/officeart/2005/8/layout/lProcess3"/>
    <dgm:cxn modelId="{1A66B4AA-E09C-4D10-ADC5-CCCFBA6A4B40}" type="presParOf" srcId="{02A43308-C247-448C-909A-20E93B60B2FB}" destId="{1A0A9A7E-75C2-4788-8875-D9A3C0EB2E81}" srcOrd="2" destOrd="0" presId="urn:microsoft.com/office/officeart/2005/8/layout/lProcess3"/>
    <dgm:cxn modelId="{D05ABBE0-58AC-4337-B962-A2DDF6D554ED}" type="presParOf" srcId="{1A0A9A7E-75C2-4788-8875-D9A3C0EB2E81}" destId="{54E29587-2F04-4DAC-A624-452B7F9BBB0E}" srcOrd="0" destOrd="0" presId="urn:microsoft.com/office/officeart/2005/8/layout/lProcess3"/>
    <dgm:cxn modelId="{BF8D67FA-F910-42BF-B53D-20BBCE1BAC02}" type="presParOf" srcId="{1A0A9A7E-75C2-4788-8875-D9A3C0EB2E81}" destId="{FC6521FC-FF68-46D2-AE85-0A304F95727C}" srcOrd="1" destOrd="0" presId="urn:microsoft.com/office/officeart/2005/8/layout/lProcess3"/>
    <dgm:cxn modelId="{71B1C53B-BC4D-4636-B2F3-0445E1B57366}" type="presParOf" srcId="{1A0A9A7E-75C2-4788-8875-D9A3C0EB2E81}" destId="{D50D0AE9-D7DC-46AE-ACB4-B5D47C1DE02B}" srcOrd="2" destOrd="0" presId="urn:microsoft.com/office/officeart/2005/8/layout/lProcess3"/>
    <dgm:cxn modelId="{12389585-45F3-4B42-9C4B-563DEC1686FA}" type="presParOf" srcId="{1A0A9A7E-75C2-4788-8875-D9A3C0EB2E81}" destId="{0A44B1BA-CEB5-4153-89B1-93AA5A690D7A}" srcOrd="3" destOrd="0" presId="urn:microsoft.com/office/officeart/2005/8/layout/lProcess3"/>
    <dgm:cxn modelId="{EE262464-67A9-4609-A489-9693C9D99AE3}" type="presParOf" srcId="{1A0A9A7E-75C2-4788-8875-D9A3C0EB2E81}" destId="{EC0E0F03-F2DC-4EEF-AE58-1EF00F56C527}" srcOrd="4" destOrd="0" presId="urn:microsoft.com/office/officeart/2005/8/layout/lProcess3"/>
    <dgm:cxn modelId="{61D749A7-B16F-4E29-B08E-52082EAB4EE8}" type="presParOf" srcId="{02A43308-C247-448C-909A-20E93B60B2FB}" destId="{54CF9947-6C70-4650-89B2-539D78C0AD0B}" srcOrd="3" destOrd="0" presId="urn:microsoft.com/office/officeart/2005/8/layout/lProcess3"/>
    <dgm:cxn modelId="{DBAC684F-2496-4847-9002-E6969FA4CE1A}" type="presParOf" srcId="{02A43308-C247-448C-909A-20E93B60B2FB}" destId="{627B0284-F7A8-42B6-B9E3-5D129CC27374}" srcOrd="4" destOrd="0" presId="urn:microsoft.com/office/officeart/2005/8/layout/lProcess3"/>
    <dgm:cxn modelId="{9FA9A035-1F69-4D75-B2A2-1E8B569B5F05}" type="presParOf" srcId="{627B0284-F7A8-42B6-B9E3-5D129CC27374}" destId="{71530D53-1C3D-41A4-8ED9-91E0DF141F83}" srcOrd="0" destOrd="0" presId="urn:microsoft.com/office/officeart/2005/8/layout/lProcess3"/>
    <dgm:cxn modelId="{8AD5A29A-5FD2-40C3-AF5C-DB2805A168DA}" type="presParOf" srcId="{627B0284-F7A8-42B6-B9E3-5D129CC27374}" destId="{FAC9A25E-D1A5-404A-84BB-09D24A64F7C8}" srcOrd="1" destOrd="0" presId="urn:microsoft.com/office/officeart/2005/8/layout/lProcess3"/>
    <dgm:cxn modelId="{48CD4F5F-17F1-4A2C-97E3-30AAB59D413C}" type="presParOf" srcId="{627B0284-F7A8-42B6-B9E3-5D129CC27374}" destId="{B7C57C61-DF0E-4F54-A84F-C3105040FB17}" srcOrd="2" destOrd="0" presId="urn:microsoft.com/office/officeart/2005/8/layout/lProcess3"/>
    <dgm:cxn modelId="{D589A066-377A-4410-95F5-1BD761750CC4}" type="presParOf" srcId="{627B0284-F7A8-42B6-B9E3-5D129CC27374}" destId="{5BF9D658-AEA4-4024-8FA8-8417D244979D}" srcOrd="3" destOrd="0" presId="urn:microsoft.com/office/officeart/2005/8/layout/lProcess3"/>
    <dgm:cxn modelId="{099CC366-7108-480E-8A89-E3CF0515B1ED}" type="presParOf" srcId="{627B0284-F7A8-42B6-B9E3-5D129CC27374}" destId="{E90E86E3-FE0D-422F-A807-58D40EFD8F9A}" srcOrd="4"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DA6059-41B9-4338-8F66-A21E0D16A278}">
      <dsp:nvSpPr>
        <dsp:cNvPr id="0" name=""/>
        <dsp:cNvSpPr/>
      </dsp:nvSpPr>
      <dsp:spPr>
        <a:xfrm>
          <a:off x="0" y="355597"/>
          <a:ext cx="2524124" cy="1009649"/>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17145" rIns="0" bIns="17145" numCol="1" spcCol="1270" anchor="ctr" anchorCtr="0">
          <a:noAutofit/>
        </a:bodyPr>
        <a:lstStyle/>
        <a:p>
          <a:pPr lvl="0" algn="ctr" defTabSz="1200150">
            <a:lnSpc>
              <a:spcPct val="90000"/>
            </a:lnSpc>
            <a:spcBef>
              <a:spcPct val="0"/>
            </a:spcBef>
            <a:spcAft>
              <a:spcPct val="35000"/>
            </a:spcAft>
          </a:pPr>
          <a:r>
            <a:rPr lang="en-US" sz="2700" b="0" i="0" kern="1200" dirty="0" smtClean="0"/>
            <a:t>Ammonia</a:t>
          </a:r>
          <a:endParaRPr lang="en-US" sz="2700" b="0" kern="1200" dirty="0"/>
        </a:p>
      </dsp:txBody>
      <dsp:txXfrm>
        <a:off x="504825" y="355597"/>
        <a:ext cx="1514475" cy="1009649"/>
      </dsp:txXfrm>
    </dsp:sp>
    <dsp:sp modelId="{B4DCBAD3-7AA7-4E02-AB5D-0EFB36EBC9A0}">
      <dsp:nvSpPr>
        <dsp:cNvPr id="0" name=""/>
        <dsp:cNvSpPr/>
      </dsp:nvSpPr>
      <dsp:spPr>
        <a:xfrm>
          <a:off x="2197622" y="461994"/>
          <a:ext cx="2095023" cy="838009"/>
        </a:xfrm>
        <a:prstGeom prst="chevron">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5715" rIns="0" bIns="5715" numCol="1" spcCol="1270" anchor="ctr" anchorCtr="0">
          <a:noAutofit/>
        </a:bodyPr>
        <a:lstStyle/>
        <a:p>
          <a:pPr lvl="0" algn="ctr" defTabSz="400050">
            <a:lnSpc>
              <a:spcPct val="90000"/>
            </a:lnSpc>
            <a:spcBef>
              <a:spcPct val="0"/>
            </a:spcBef>
            <a:spcAft>
              <a:spcPct val="35000"/>
            </a:spcAft>
          </a:pPr>
          <a:r>
            <a:rPr lang="en-US" sz="900" b="0" i="0" kern="1200" dirty="0" smtClean="0"/>
            <a:t>Ammonia is formed immediately after the amino group is removed from an amino acid. This process requires very little energy.</a:t>
          </a:r>
          <a:endParaRPr lang="en-US" sz="900" kern="1200" dirty="0"/>
        </a:p>
      </dsp:txBody>
      <dsp:txXfrm>
        <a:off x="2616627" y="461994"/>
        <a:ext cx="1257014" cy="838009"/>
      </dsp:txXfrm>
    </dsp:sp>
    <dsp:sp modelId="{EF65964F-E67A-4ECB-838A-873630D2F7DF}">
      <dsp:nvSpPr>
        <dsp:cNvPr id="0" name=""/>
        <dsp:cNvSpPr/>
      </dsp:nvSpPr>
      <dsp:spPr>
        <a:xfrm>
          <a:off x="3999342" y="461994"/>
          <a:ext cx="2095023" cy="838009"/>
        </a:xfrm>
        <a:prstGeom prst="chevron">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5715" rIns="0" bIns="5715" numCol="1" spcCol="1270" anchor="ctr" anchorCtr="0">
          <a:noAutofit/>
        </a:bodyPr>
        <a:lstStyle/>
        <a:p>
          <a:pPr lvl="0" algn="ctr" defTabSz="400050">
            <a:lnSpc>
              <a:spcPct val="90000"/>
            </a:lnSpc>
            <a:spcBef>
              <a:spcPct val="0"/>
            </a:spcBef>
            <a:spcAft>
              <a:spcPct val="35000"/>
            </a:spcAft>
          </a:pPr>
          <a:r>
            <a:rPr lang="en-US" sz="900" b="0" i="0" kern="1200" dirty="0" smtClean="0"/>
            <a:t>Ammonia is highly soluble in water but very toxic. Aquatic animals such as bony fishes, aquatic invertebrates, and amphibians excrete ammonia</a:t>
          </a:r>
          <a:endParaRPr lang="en-US" sz="900" kern="1200" dirty="0"/>
        </a:p>
      </dsp:txBody>
      <dsp:txXfrm>
        <a:off x="4418347" y="461994"/>
        <a:ext cx="1257014" cy="838009"/>
      </dsp:txXfrm>
    </dsp:sp>
    <dsp:sp modelId="{54E29587-2F04-4DAC-A624-452B7F9BBB0E}">
      <dsp:nvSpPr>
        <dsp:cNvPr id="0" name=""/>
        <dsp:cNvSpPr/>
      </dsp:nvSpPr>
      <dsp:spPr>
        <a:xfrm>
          <a:off x="1633" y="1527175"/>
          <a:ext cx="2524124" cy="1009649"/>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17145" rIns="0" bIns="17145" numCol="1" spcCol="1270" anchor="ctr" anchorCtr="0">
          <a:noAutofit/>
        </a:bodyPr>
        <a:lstStyle/>
        <a:p>
          <a:pPr lvl="0" algn="ctr" defTabSz="1200150">
            <a:lnSpc>
              <a:spcPct val="90000"/>
            </a:lnSpc>
            <a:spcBef>
              <a:spcPct val="0"/>
            </a:spcBef>
            <a:spcAft>
              <a:spcPct val="35000"/>
            </a:spcAft>
          </a:pPr>
          <a:r>
            <a:rPr lang="en-US" sz="2700" kern="1200" dirty="0" smtClean="0"/>
            <a:t>Urea</a:t>
          </a:r>
          <a:endParaRPr lang="en-US" sz="2700" kern="1200" dirty="0"/>
        </a:p>
      </dsp:txBody>
      <dsp:txXfrm>
        <a:off x="506458" y="1527175"/>
        <a:ext cx="1514475" cy="1009649"/>
      </dsp:txXfrm>
    </dsp:sp>
    <dsp:sp modelId="{D50D0AE9-D7DC-46AE-ACB4-B5D47C1DE02B}">
      <dsp:nvSpPr>
        <dsp:cNvPr id="0" name=""/>
        <dsp:cNvSpPr/>
      </dsp:nvSpPr>
      <dsp:spPr>
        <a:xfrm>
          <a:off x="2197622" y="1612995"/>
          <a:ext cx="2095023" cy="838009"/>
        </a:xfrm>
        <a:prstGeom prst="chevron">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5715" rIns="0" bIns="5715" numCol="1" spcCol="1270" anchor="ctr" anchorCtr="0">
          <a:noAutofit/>
        </a:bodyPr>
        <a:lstStyle/>
        <a:p>
          <a:pPr lvl="0" algn="ctr" defTabSz="400050">
            <a:lnSpc>
              <a:spcPct val="90000"/>
            </a:lnSpc>
            <a:spcBef>
              <a:spcPct val="0"/>
            </a:spcBef>
            <a:spcAft>
              <a:spcPct val="35000"/>
            </a:spcAft>
          </a:pPr>
          <a:r>
            <a:rPr lang="en-US" sz="900" b="0" i="0" kern="1200" dirty="0" smtClean="0"/>
            <a:t>Urea is produced in the liver by a process that requires more energy to produce than ammonia does.</a:t>
          </a:r>
          <a:endParaRPr lang="en-US" sz="900" kern="1200" dirty="0"/>
        </a:p>
      </dsp:txBody>
      <dsp:txXfrm>
        <a:off x="2616627" y="1612995"/>
        <a:ext cx="1257014" cy="838009"/>
      </dsp:txXfrm>
    </dsp:sp>
    <dsp:sp modelId="{EC0E0F03-F2DC-4EEF-AE58-1EF00F56C527}">
      <dsp:nvSpPr>
        <dsp:cNvPr id="0" name=""/>
        <dsp:cNvSpPr/>
      </dsp:nvSpPr>
      <dsp:spPr>
        <a:xfrm>
          <a:off x="3999342" y="1612995"/>
          <a:ext cx="2095023" cy="838009"/>
        </a:xfrm>
        <a:prstGeom prst="chevron">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5715" rIns="0" bIns="5715" numCol="1" spcCol="1270" anchor="ctr" anchorCtr="0">
          <a:noAutofit/>
        </a:bodyPr>
        <a:lstStyle/>
        <a:p>
          <a:pPr lvl="0" algn="ctr" defTabSz="400050">
            <a:lnSpc>
              <a:spcPct val="90000"/>
            </a:lnSpc>
            <a:spcBef>
              <a:spcPct val="0"/>
            </a:spcBef>
            <a:spcAft>
              <a:spcPct val="35000"/>
            </a:spcAft>
          </a:pPr>
          <a:r>
            <a:rPr lang="en-US" sz="900" b="0" i="0" kern="1200" dirty="0" smtClean="0"/>
            <a:t>mammals excrete nitrogenous wastes in the form of urea because it is less toxic than ammonia and can be moderately concentrated to conserve water.</a:t>
          </a:r>
          <a:endParaRPr lang="en-US" sz="900" kern="1200" dirty="0"/>
        </a:p>
      </dsp:txBody>
      <dsp:txXfrm>
        <a:off x="4418347" y="1612995"/>
        <a:ext cx="1257014" cy="838009"/>
      </dsp:txXfrm>
    </dsp:sp>
    <dsp:sp modelId="{71530D53-1C3D-41A4-8ED9-91E0DF141F83}">
      <dsp:nvSpPr>
        <dsp:cNvPr id="0" name=""/>
        <dsp:cNvSpPr/>
      </dsp:nvSpPr>
      <dsp:spPr>
        <a:xfrm>
          <a:off x="1633" y="2678175"/>
          <a:ext cx="2524124" cy="1009649"/>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17145" rIns="0" bIns="17145" numCol="1" spcCol="1270" anchor="ctr" anchorCtr="0">
          <a:noAutofit/>
        </a:bodyPr>
        <a:lstStyle/>
        <a:p>
          <a:pPr lvl="0" algn="ctr" defTabSz="1200150">
            <a:lnSpc>
              <a:spcPct val="90000"/>
            </a:lnSpc>
            <a:spcBef>
              <a:spcPct val="0"/>
            </a:spcBef>
            <a:spcAft>
              <a:spcPct val="35000"/>
            </a:spcAft>
          </a:pPr>
          <a:r>
            <a:rPr lang="en-US" sz="2700" kern="1200" dirty="0" smtClean="0"/>
            <a:t>Uric Acid</a:t>
          </a:r>
          <a:endParaRPr lang="en-US" sz="2700" kern="1200" dirty="0"/>
        </a:p>
      </dsp:txBody>
      <dsp:txXfrm>
        <a:off x="506458" y="2678175"/>
        <a:ext cx="1514475" cy="1009649"/>
      </dsp:txXfrm>
    </dsp:sp>
    <dsp:sp modelId="{B7C57C61-DF0E-4F54-A84F-C3105040FB17}">
      <dsp:nvSpPr>
        <dsp:cNvPr id="0" name=""/>
        <dsp:cNvSpPr/>
      </dsp:nvSpPr>
      <dsp:spPr>
        <a:xfrm>
          <a:off x="2197622" y="2763996"/>
          <a:ext cx="2095023" cy="838009"/>
        </a:xfrm>
        <a:prstGeom prst="chevron">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5715" rIns="0" bIns="5715" numCol="1" spcCol="1270" anchor="ctr" anchorCtr="0">
          <a:noAutofit/>
        </a:bodyPr>
        <a:lstStyle/>
        <a:p>
          <a:pPr lvl="0" algn="ctr" defTabSz="400050">
            <a:lnSpc>
              <a:spcPct val="90000"/>
            </a:lnSpc>
            <a:spcBef>
              <a:spcPct val="0"/>
            </a:spcBef>
            <a:spcAft>
              <a:spcPct val="35000"/>
            </a:spcAft>
          </a:pPr>
          <a:r>
            <a:rPr lang="en-US" sz="900" b="0" i="0" kern="1200" dirty="0" smtClean="0"/>
            <a:t>It is not very toxic and is not very soluble in water. Uric acid requires more energy to synthesis than the synthesis of urea</a:t>
          </a:r>
          <a:endParaRPr lang="en-US" sz="900" kern="1200" dirty="0"/>
        </a:p>
      </dsp:txBody>
      <dsp:txXfrm>
        <a:off x="2616627" y="2763996"/>
        <a:ext cx="1257014" cy="838009"/>
      </dsp:txXfrm>
    </dsp:sp>
    <dsp:sp modelId="{E90E86E3-FE0D-422F-A807-58D40EFD8F9A}">
      <dsp:nvSpPr>
        <dsp:cNvPr id="0" name=""/>
        <dsp:cNvSpPr/>
      </dsp:nvSpPr>
      <dsp:spPr>
        <a:xfrm>
          <a:off x="3999342" y="2763996"/>
          <a:ext cx="2095023" cy="838009"/>
        </a:xfrm>
        <a:prstGeom prst="chevron">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5715" rIns="0" bIns="5715" numCol="1" spcCol="1270" anchor="ctr" anchorCtr="0">
          <a:noAutofit/>
        </a:bodyPr>
        <a:lstStyle/>
        <a:p>
          <a:pPr lvl="0" algn="ctr" defTabSz="400050">
            <a:lnSpc>
              <a:spcPct val="90000"/>
            </a:lnSpc>
            <a:spcBef>
              <a:spcPct val="0"/>
            </a:spcBef>
            <a:spcAft>
              <a:spcPct val="35000"/>
            </a:spcAft>
          </a:pPr>
          <a:r>
            <a:rPr lang="en-US" sz="900" b="0" i="0" kern="1200" dirty="0" smtClean="0"/>
            <a:t>Insects, reptiles, </a:t>
          </a:r>
          <a:r>
            <a:rPr lang="en-US" sz="900" b="0" i="0" kern="1200" dirty="0" err="1" smtClean="0"/>
            <a:t>birds,excrete</a:t>
          </a:r>
          <a:r>
            <a:rPr lang="en-US" sz="900" b="0" i="0" kern="1200" dirty="0" smtClean="0"/>
            <a:t> uric acid. </a:t>
          </a:r>
          <a:endParaRPr lang="en-US" sz="900" kern="1200" dirty="0"/>
        </a:p>
      </dsp:txBody>
      <dsp:txXfrm>
        <a:off x="4418347" y="2763996"/>
        <a:ext cx="1257014" cy="838009"/>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0D5AD16D-4C9F-4BEB-84A4-74435DEF7DD9}" type="datetimeFigureOut">
              <a:rPr lang="en-US" smtClean="0"/>
              <a:t>4/29/2012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F9D6E-7E70-49AB-AA1E-79CB87B56B96}"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5AD16D-4C9F-4BEB-84A4-74435DEF7DD9}" type="datetimeFigureOut">
              <a:rPr lang="en-US" smtClean="0"/>
              <a:t>4/29/2012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F9D6E-7E70-49AB-AA1E-79CB87B56B9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5AD16D-4C9F-4BEB-84A4-74435DEF7DD9}" type="datetimeFigureOut">
              <a:rPr lang="en-US" smtClean="0"/>
              <a:t>4/29/2012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F9D6E-7E70-49AB-AA1E-79CB87B56B9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5AD16D-4C9F-4BEB-84A4-74435DEF7DD9}" type="datetimeFigureOut">
              <a:rPr lang="en-US" smtClean="0"/>
              <a:t>4/29/2012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F9D6E-7E70-49AB-AA1E-79CB87B56B9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0D5AD16D-4C9F-4BEB-84A4-74435DEF7DD9}" type="datetimeFigureOut">
              <a:rPr lang="en-US" smtClean="0"/>
              <a:t>4/29/2012</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49DF9D6E-7E70-49AB-AA1E-79CB87B56B9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5AD16D-4C9F-4BEB-84A4-74435DEF7DD9}" type="datetimeFigureOut">
              <a:rPr lang="en-US" smtClean="0"/>
              <a:t>4/29/2012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DF9D6E-7E70-49AB-AA1E-79CB87B56B9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5AD16D-4C9F-4BEB-84A4-74435DEF7DD9}" type="datetimeFigureOut">
              <a:rPr lang="en-US" smtClean="0"/>
              <a:t>4/29/2012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DF9D6E-7E70-49AB-AA1E-79CB87B56B9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5AD16D-4C9F-4BEB-84A4-74435DEF7DD9}" type="datetimeFigureOut">
              <a:rPr lang="en-US" smtClean="0"/>
              <a:t>4/29/2012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DF9D6E-7E70-49AB-AA1E-79CB87B56B9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5AD16D-4C9F-4BEB-84A4-74435DEF7DD9}" type="datetimeFigureOut">
              <a:rPr lang="en-US" smtClean="0"/>
              <a:t>4/29/2012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DF9D6E-7E70-49AB-AA1E-79CB87B56B9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5AD16D-4C9F-4BEB-84A4-74435DEF7DD9}" type="datetimeFigureOut">
              <a:rPr lang="en-US" smtClean="0"/>
              <a:t>4/29/2012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DF9D6E-7E70-49AB-AA1E-79CB87B56B96}"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0D5AD16D-4C9F-4BEB-84A4-74435DEF7DD9}" type="datetimeFigureOut">
              <a:rPr lang="en-US" smtClean="0"/>
              <a:t>4/29/2012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DF9D6E-7E70-49AB-AA1E-79CB87B56B96}"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0D5AD16D-4C9F-4BEB-84A4-74435DEF7DD9}" type="datetimeFigureOut">
              <a:rPr lang="en-US" smtClean="0"/>
              <a:t>4/29/2012</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49DF9D6E-7E70-49AB-AA1E-79CB87B56B9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8" Type="http://schemas.openxmlformats.org/officeDocument/2006/relationships/hyperlink" Target="http://www.webmd.com/a-to-z-guides/understanding-bladder-infections-basic-information" TargetMode="External"/><Relationship Id="rId3" Type="http://schemas.openxmlformats.org/officeDocument/2006/relationships/hyperlink" Target="http://www.ccmtutorials.com/renal/pathphys/page_02.htm" TargetMode="External"/><Relationship Id="rId7" Type="http://schemas.openxmlformats.org/officeDocument/2006/relationships/hyperlink" Target="http://www.sciencedaily.com/articles/n/nephritis.htm" TargetMode="External"/><Relationship Id="rId2" Type="http://schemas.openxmlformats.org/officeDocument/2006/relationships/hyperlink" Target="http://faculty.clintoncc.suny.edu/faculty/michael.gregory/files/bio%20102/bio%20102%20lectures/excretory%20system/excretor.htm" TargetMode="External"/><Relationship Id="rId1" Type="http://schemas.openxmlformats.org/officeDocument/2006/relationships/slideLayout" Target="../slideLayouts/slideLayout7.xml"/><Relationship Id="rId6" Type="http://schemas.openxmlformats.org/officeDocument/2006/relationships/hyperlink" Target="http://biology.clc.uc.edu/courses/bio105/kidney.htm" TargetMode="External"/><Relationship Id="rId5" Type="http://schemas.openxmlformats.org/officeDocument/2006/relationships/hyperlink" Target="http://genericlook.com/anatomy/Nephron/" TargetMode="External"/><Relationship Id="rId4" Type="http://schemas.openxmlformats.org/officeDocument/2006/relationships/hyperlink" Target="http://ezinearticles.com/?The-Functions-of-the-Nephron-of-Kidney&amp;id=134287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Excretory system</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464444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209800"/>
            <a:ext cx="1921821" cy="3048000"/>
          </a:xfrm>
        </p:spPr>
        <p:txBody>
          <a:bodyPr>
            <a:noAutofit/>
          </a:bodyPr>
          <a:lstStyle/>
          <a:p>
            <a:r>
              <a:rPr lang="en-US" sz="1600" dirty="0"/>
              <a:t>The excretory system functions in ridding the body of nitrogenous </a:t>
            </a:r>
            <a:r>
              <a:rPr lang="en-US" sz="1600" dirty="0" smtClean="0"/>
              <a:t>wastes. It </a:t>
            </a:r>
            <a:r>
              <a:rPr lang="en-US" sz="1600" dirty="0"/>
              <a:t>also regulates the amount of water and ions present in the body fluids.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21821" y="0"/>
            <a:ext cx="5300357" cy="6858000"/>
          </a:xfrm>
          <a:prstGeom prst="rect">
            <a:avLst/>
          </a:prstGeom>
        </p:spPr>
      </p:pic>
    </p:spTree>
    <p:extLst>
      <p:ext uri="{BB962C8B-B14F-4D97-AF65-F5344CB8AC3E}">
        <p14:creationId xmlns:p14="http://schemas.microsoft.com/office/powerpoint/2010/main" val="2745659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762000"/>
            <a:ext cx="6858000" cy="369332"/>
          </a:xfrm>
          <a:prstGeom prst="rect">
            <a:avLst/>
          </a:prstGeom>
          <a:noFill/>
        </p:spPr>
        <p:txBody>
          <a:bodyPr wrap="square" rtlCol="0">
            <a:spAutoFit/>
          </a:bodyPr>
          <a:lstStyle/>
          <a:p>
            <a:pPr algn="ctr"/>
            <a:r>
              <a:rPr lang="en-US" dirty="0" smtClean="0"/>
              <a:t>3 types of nitrogenous wastes</a:t>
            </a:r>
            <a:endParaRPr lang="en-US" dirty="0"/>
          </a:p>
        </p:txBody>
      </p:sp>
      <p:graphicFrame>
        <p:nvGraphicFramePr>
          <p:cNvPr id="3" name="Diagram 2"/>
          <p:cNvGraphicFramePr/>
          <p:nvPr>
            <p:extLst>
              <p:ext uri="{D42A27DB-BD31-4B8C-83A1-F6EECF244321}">
                <p14:modId xmlns:p14="http://schemas.microsoft.com/office/powerpoint/2010/main" val="301622928"/>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5591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400" dirty="0"/>
              <a:t>A nephron is the fundamental structural and functional part of the kidney. </a:t>
            </a:r>
            <a:r>
              <a:rPr lang="en-US" sz="1400" dirty="0" smtClean="0"/>
              <a:t>It filters the </a:t>
            </a:r>
            <a:r>
              <a:rPr lang="en-US" sz="1400" dirty="0"/>
              <a:t>blood, reabsorbing what is required and excreting the rest as urine.</a:t>
            </a:r>
          </a:p>
          <a:p>
            <a:endParaRPr lang="en-US" sz="1400" dirty="0" smtClean="0"/>
          </a:p>
          <a:p>
            <a:r>
              <a:rPr lang="en-US" sz="1400" dirty="0" smtClean="0"/>
              <a:t>A </a:t>
            </a:r>
            <a:r>
              <a:rPr lang="en-US" sz="1400" dirty="0"/>
              <a:t>nephron gets rid of wastes from the body, controls blood volume and pressure, regulates levels of electrolytes and metabolites, and regulates blood </a:t>
            </a:r>
            <a:r>
              <a:rPr lang="en-US" sz="1400" dirty="0" err="1"/>
              <a:t>pH.</a:t>
            </a:r>
            <a:r>
              <a:rPr lang="en-US" sz="1400" dirty="0"/>
              <a:t> Its functions are </a:t>
            </a:r>
            <a:r>
              <a:rPr lang="en-US" sz="1400" dirty="0" smtClean="0"/>
              <a:t>vital and </a:t>
            </a:r>
            <a:r>
              <a:rPr lang="en-US" sz="1400" dirty="0"/>
              <a:t>are controlled by the endocrine system by hormones like antidiuretic hormone, aldosterone, and parathyroid hormone.</a:t>
            </a:r>
          </a:p>
          <a:p>
            <a:pPr marL="0" indent="0">
              <a:buNone/>
            </a:pPr>
            <a:endParaRPr lang="en-US" dirty="0"/>
          </a:p>
        </p:txBody>
      </p:sp>
    </p:spTree>
    <p:extLst>
      <p:ext uri="{BB962C8B-B14F-4D97-AF65-F5344CB8AC3E}">
        <p14:creationId xmlns:p14="http://schemas.microsoft.com/office/powerpoint/2010/main" val="2968660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1600" dirty="0" smtClean="0"/>
              <a:t>Parts of nephron</a:t>
            </a:r>
            <a:endParaRPr lang="en-US" sz="1600" dirty="0"/>
          </a:p>
        </p:txBody>
      </p:sp>
      <p:sp>
        <p:nvSpPr>
          <p:cNvPr id="3" name="Content Placeholder 2"/>
          <p:cNvSpPr>
            <a:spLocks noGrp="1"/>
          </p:cNvSpPr>
          <p:nvPr>
            <p:ph idx="1"/>
          </p:nvPr>
        </p:nvSpPr>
        <p:spPr>
          <a:xfrm>
            <a:off x="457200" y="1066801"/>
            <a:ext cx="8229600" cy="2438400"/>
          </a:xfrm>
        </p:spPr>
        <p:txBody>
          <a:bodyPr>
            <a:normAutofit/>
          </a:bodyPr>
          <a:lstStyle/>
          <a:p>
            <a:endParaRPr lang="en-US" sz="1200" dirty="0" smtClean="0"/>
          </a:p>
          <a:p>
            <a:r>
              <a:rPr lang="en-US" sz="1200" dirty="0"/>
              <a:t>A nephron is the fundamental structural and functional part of the kidney. It filters the blood, reabsorbing what is required and excreting the rest as urine.</a:t>
            </a:r>
          </a:p>
          <a:p>
            <a:endParaRPr lang="en-US" sz="1200" dirty="0"/>
          </a:p>
          <a:p>
            <a:r>
              <a:rPr lang="en-US" sz="1200" dirty="0"/>
              <a:t>A nephron gets rid of wastes from the body, controls blood volume and pressure, regulates levels of electrolytes and metabolites, and regulates blood </a:t>
            </a:r>
            <a:r>
              <a:rPr lang="en-US" sz="1200" dirty="0" err="1"/>
              <a:t>pH.</a:t>
            </a:r>
            <a:r>
              <a:rPr lang="en-US" sz="1200" dirty="0"/>
              <a:t> Its functions are vital and are controlled by the endocrine system by hormones like antidiuretic hormone, aldosterone, and parathyroid hormone.</a:t>
            </a:r>
          </a:p>
          <a:p>
            <a:endParaRPr lang="en-US" sz="1200" dirty="0" smtClean="0"/>
          </a:p>
          <a:p>
            <a:r>
              <a:rPr lang="en-US" sz="1200" dirty="0" smtClean="0"/>
              <a:t>There </a:t>
            </a:r>
            <a:r>
              <a:rPr lang="en-US" sz="1200" dirty="0"/>
              <a:t>are three major anatomical </a:t>
            </a:r>
            <a:r>
              <a:rPr lang="en-US" sz="1200" dirty="0" smtClean="0"/>
              <a:t>parts of the kidney: </a:t>
            </a:r>
            <a:r>
              <a:rPr lang="en-US" sz="1200" dirty="0"/>
              <a:t>the cortex, the medulla, and the renal pelvis. The cortex receives most of the blood flow, and is mostly concerned with reabsorbing filtered material. The medulla </a:t>
            </a:r>
            <a:r>
              <a:rPr lang="en-US" sz="1200" dirty="0" smtClean="0"/>
              <a:t>contains ion channels and pumps and serves to concentrate the urine. The </a:t>
            </a:r>
            <a:r>
              <a:rPr lang="en-US" sz="1200" dirty="0"/>
              <a:t>pelvis collects urine for excretion.</a:t>
            </a:r>
            <a:endParaRPr lang="en-US" sz="1200" dirty="0"/>
          </a:p>
        </p:txBody>
      </p:sp>
      <p:pic>
        <p:nvPicPr>
          <p:cNvPr id="1026" name="Picture 2" descr="http://www.ccmtutorials.com/images/renal/kidne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3733800"/>
            <a:ext cx="2209800" cy="2481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7796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1800" dirty="0"/>
              <a:t>The functional unit of the kidney is the nephron, with five parts.</a:t>
            </a:r>
          </a:p>
        </p:txBody>
      </p:sp>
      <p:sp>
        <p:nvSpPr>
          <p:cNvPr id="3" name="Content Placeholder 2"/>
          <p:cNvSpPr>
            <a:spLocks noGrp="1"/>
          </p:cNvSpPr>
          <p:nvPr>
            <p:ph idx="1"/>
          </p:nvPr>
        </p:nvSpPr>
        <p:spPr>
          <a:xfrm>
            <a:off x="457200" y="838200"/>
            <a:ext cx="8229600" cy="5287963"/>
          </a:xfrm>
        </p:spPr>
        <p:txBody>
          <a:bodyPr>
            <a:normAutofit/>
          </a:bodyPr>
          <a:lstStyle/>
          <a:p>
            <a:pPr marL="0" indent="0">
              <a:buNone/>
            </a:pPr>
            <a:r>
              <a:rPr lang="en-US" sz="1400" dirty="0" smtClean="0"/>
              <a:t>1</a:t>
            </a:r>
            <a:r>
              <a:rPr lang="en-US" sz="1400" dirty="0"/>
              <a:t>. The glomerulus, which is the blood kidney </a:t>
            </a:r>
            <a:r>
              <a:rPr lang="en-US" sz="1400" dirty="0" smtClean="0"/>
              <a:t>exchange, </a:t>
            </a:r>
            <a:r>
              <a:rPr lang="en-US" sz="1400" dirty="0"/>
              <a:t>plasma is filtered from capillaries into the Bowman’s capsule. </a:t>
            </a:r>
            <a:endParaRPr lang="en-US" sz="1400" dirty="0" smtClean="0"/>
          </a:p>
          <a:p>
            <a:pPr marL="0" indent="0">
              <a:buNone/>
            </a:pPr>
            <a:r>
              <a:rPr lang="en-US" sz="1400" dirty="0" smtClean="0"/>
              <a:t>2</a:t>
            </a:r>
            <a:r>
              <a:rPr lang="en-US" sz="1400" dirty="0"/>
              <a:t>. The proximal convoluted tubule, which reabsorbs most of the filtered load, including nutrients and electrolytes. </a:t>
            </a:r>
            <a:endParaRPr lang="en-US" sz="1400" dirty="0" smtClean="0"/>
          </a:p>
          <a:p>
            <a:pPr marL="0" indent="0">
              <a:buNone/>
            </a:pPr>
            <a:r>
              <a:rPr lang="en-US" sz="1400" dirty="0" smtClean="0"/>
              <a:t>3</a:t>
            </a:r>
            <a:r>
              <a:rPr lang="en-US" sz="1400" dirty="0"/>
              <a:t>. The loop of </a:t>
            </a:r>
            <a:r>
              <a:rPr lang="en-US" sz="1400" dirty="0" err="1"/>
              <a:t>Henle</a:t>
            </a:r>
            <a:r>
              <a:rPr lang="en-US" sz="1400" dirty="0"/>
              <a:t>, </a:t>
            </a:r>
            <a:r>
              <a:rPr lang="en-US" sz="1400" dirty="0" smtClean="0"/>
              <a:t>which concentrates urine</a:t>
            </a:r>
          </a:p>
          <a:p>
            <a:pPr marL="0" indent="0">
              <a:buNone/>
            </a:pPr>
            <a:r>
              <a:rPr lang="en-US" sz="1400" dirty="0" smtClean="0"/>
              <a:t>4</a:t>
            </a:r>
            <a:r>
              <a:rPr lang="en-US" sz="1400" dirty="0"/>
              <a:t>. The distal convoluted tubule, which reabsorbs water and sodium depending on </a:t>
            </a:r>
            <a:r>
              <a:rPr lang="en-US" sz="1400" dirty="0" smtClean="0"/>
              <a:t>current metabolic needs</a:t>
            </a:r>
          </a:p>
          <a:p>
            <a:pPr marL="0" indent="0">
              <a:buNone/>
            </a:pPr>
            <a:r>
              <a:rPr lang="en-US" sz="1400" dirty="0" smtClean="0"/>
              <a:t> 5</a:t>
            </a:r>
            <a:r>
              <a:rPr lang="en-US" sz="1400" dirty="0"/>
              <a:t>. The collecting system, which collects urine for </a:t>
            </a:r>
            <a:r>
              <a:rPr lang="en-US" sz="1400" dirty="0" smtClean="0"/>
              <a:t>excretion, and feeds into the renal pelvis</a:t>
            </a:r>
            <a:endParaRPr lang="en-US" sz="1400" dirty="0"/>
          </a:p>
        </p:txBody>
      </p:sp>
      <p:pic>
        <p:nvPicPr>
          <p:cNvPr id="2050" name="Picture 2" descr="http://genericlook.com/img/uploads/anatomy/nephr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3047999"/>
            <a:ext cx="5943600" cy="33482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0725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1400" dirty="0" smtClean="0"/>
              <a:t>Disorders of the excretory disorders</a:t>
            </a:r>
            <a:endParaRPr lang="en-US" sz="1400" dirty="0"/>
          </a:p>
        </p:txBody>
      </p:sp>
      <p:sp>
        <p:nvSpPr>
          <p:cNvPr id="3" name="Content Placeholder 2"/>
          <p:cNvSpPr>
            <a:spLocks noGrp="1"/>
          </p:cNvSpPr>
          <p:nvPr>
            <p:ph sz="half" idx="1"/>
          </p:nvPr>
        </p:nvSpPr>
        <p:spPr>
          <a:xfrm>
            <a:off x="457200" y="1981200"/>
            <a:ext cx="4038600" cy="4144963"/>
          </a:xfrm>
        </p:spPr>
        <p:txBody>
          <a:bodyPr>
            <a:normAutofit/>
          </a:bodyPr>
          <a:lstStyle/>
          <a:p>
            <a:r>
              <a:rPr lang="en-US" sz="1600" b="1" dirty="0"/>
              <a:t>Gout</a:t>
            </a:r>
            <a:r>
              <a:rPr lang="en-US" sz="1600" dirty="0"/>
              <a:t> is a disorder </a:t>
            </a:r>
            <a:r>
              <a:rPr lang="en-US" sz="1600" dirty="0" smtClean="0"/>
              <a:t>in which excess uric acid, which is insoluble,  starts to accumulate in the joints, causing pain and deformation as well as kidney stones About 4% of Americans suffer from gout. </a:t>
            </a:r>
            <a:r>
              <a:rPr lang="en-US" sz="1600" dirty="0" err="1"/>
              <a:t>Nonsteroidal</a:t>
            </a:r>
            <a:r>
              <a:rPr lang="en-US" sz="1600" dirty="0"/>
              <a:t> anti-inflammatory drugs (NSAIDs</a:t>
            </a:r>
            <a:r>
              <a:rPr lang="en-US" sz="1600" dirty="0" smtClean="0"/>
              <a:t>) may </a:t>
            </a:r>
            <a:r>
              <a:rPr lang="en-US" sz="1600" dirty="0"/>
              <a:t>control inflammation and pain in people with gout. </a:t>
            </a:r>
            <a:endParaRPr lang="en-US" sz="1600" dirty="0"/>
          </a:p>
        </p:txBody>
      </p:sp>
      <p:sp>
        <p:nvSpPr>
          <p:cNvPr id="4" name="Content Placeholder 3"/>
          <p:cNvSpPr>
            <a:spLocks noGrp="1"/>
          </p:cNvSpPr>
          <p:nvPr>
            <p:ph sz="half" idx="2"/>
          </p:nvPr>
        </p:nvSpPr>
        <p:spPr>
          <a:xfrm>
            <a:off x="4648200" y="1981200"/>
            <a:ext cx="4038600" cy="4144963"/>
          </a:xfrm>
        </p:spPr>
        <p:txBody>
          <a:bodyPr>
            <a:normAutofit/>
          </a:bodyPr>
          <a:lstStyle/>
          <a:p>
            <a:r>
              <a:rPr lang="en-US" sz="1600" dirty="0" smtClean="0"/>
              <a:t>Bladder </a:t>
            </a:r>
            <a:r>
              <a:rPr lang="en-US" sz="1600" dirty="0"/>
              <a:t> infections are known as cystitis or inflammation of the bladder. They are common in women but very rare in men. More than half of all women get at least one bladder infection at some time in their lives</a:t>
            </a:r>
            <a:r>
              <a:rPr lang="en-US" sz="1600" dirty="0" smtClean="0"/>
              <a:t>. Symptoms include painful urination, bloody urine. UTI’s are usually easy to treat with antibiotics unless they spread to the kidneys. </a:t>
            </a:r>
            <a:endParaRPr lang="en-US" sz="1600" dirty="0"/>
          </a:p>
        </p:txBody>
      </p:sp>
    </p:spTree>
    <p:extLst>
      <p:ext uri="{BB962C8B-B14F-4D97-AF65-F5344CB8AC3E}">
        <p14:creationId xmlns:p14="http://schemas.microsoft.com/office/powerpoint/2010/main" val="272888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533400"/>
            <a:ext cx="6934200" cy="2677656"/>
          </a:xfrm>
          <a:prstGeom prst="rect">
            <a:avLst/>
          </a:prstGeom>
          <a:noFill/>
        </p:spPr>
        <p:txBody>
          <a:bodyPr wrap="square" rtlCol="0">
            <a:spAutoFit/>
          </a:bodyPr>
          <a:lstStyle/>
          <a:p>
            <a:r>
              <a:rPr lang="en-US" sz="1200" dirty="0" smtClean="0">
                <a:hlinkClick r:id="rId2"/>
              </a:rPr>
              <a:t>http://faculty.clintoncc.suny.edu/faculty/michael.gregory/files/bio%20102/bio%20102%20lectures/excretory%20system/excretor.htm</a:t>
            </a:r>
            <a:endParaRPr lang="en-US" sz="1200" dirty="0" smtClean="0"/>
          </a:p>
          <a:p>
            <a:endParaRPr lang="en-US" sz="1200" dirty="0" smtClean="0">
              <a:hlinkClick r:id="rId3"/>
            </a:endParaRPr>
          </a:p>
          <a:p>
            <a:r>
              <a:rPr lang="en-US" sz="1200" dirty="0" smtClean="0">
                <a:hlinkClick r:id="rId3"/>
              </a:rPr>
              <a:t>http://www.ccmtutorials.com/renal/pathphys/page_02.htm</a:t>
            </a:r>
            <a:endParaRPr lang="en-US" sz="1200" dirty="0" smtClean="0"/>
          </a:p>
          <a:p>
            <a:endParaRPr lang="en-US" sz="1200" dirty="0" smtClean="0"/>
          </a:p>
          <a:p>
            <a:r>
              <a:rPr lang="en-US" sz="1200" dirty="0" smtClean="0">
                <a:hlinkClick r:id="rId4"/>
              </a:rPr>
              <a:t>http://ezinearticles.com/?The-Functions-of-the-Nephron-of-Kidney&amp;id=1342876</a:t>
            </a:r>
            <a:endParaRPr lang="en-US" sz="1200" dirty="0" smtClean="0"/>
          </a:p>
          <a:p>
            <a:endParaRPr lang="en-US" sz="1200" dirty="0" smtClean="0"/>
          </a:p>
          <a:p>
            <a:r>
              <a:rPr lang="en-US" sz="1200" dirty="0" smtClean="0">
                <a:hlinkClick r:id="rId5"/>
              </a:rPr>
              <a:t>http://genericlook.com/anatomy/Nephron/</a:t>
            </a:r>
            <a:endParaRPr lang="en-US" sz="1200" dirty="0" smtClean="0"/>
          </a:p>
          <a:p>
            <a:endParaRPr lang="en-US" sz="1200" dirty="0" smtClean="0"/>
          </a:p>
          <a:p>
            <a:r>
              <a:rPr lang="en-US" sz="1200" dirty="0" smtClean="0">
                <a:hlinkClick r:id="rId6"/>
              </a:rPr>
              <a:t>http://biology.clc.uc.edu/courses/bio105/kidney.htm</a:t>
            </a:r>
            <a:endParaRPr lang="en-US" sz="1200" dirty="0" smtClean="0"/>
          </a:p>
          <a:p>
            <a:endParaRPr lang="en-US" sz="1200" dirty="0" smtClean="0"/>
          </a:p>
          <a:p>
            <a:r>
              <a:rPr lang="en-US" sz="1200" dirty="0" smtClean="0">
                <a:hlinkClick r:id="rId7"/>
              </a:rPr>
              <a:t>http://www.sciencedaily.com/articles/n/nephritis.htm</a:t>
            </a:r>
            <a:endParaRPr lang="en-US" sz="1200" dirty="0" smtClean="0"/>
          </a:p>
          <a:p>
            <a:endParaRPr lang="en-US" sz="1200" dirty="0" smtClean="0"/>
          </a:p>
          <a:p>
            <a:r>
              <a:rPr lang="en-US" sz="1200" dirty="0">
                <a:hlinkClick r:id="rId8"/>
              </a:rPr>
              <a:t>http://www.webmd.com/a-to-z-guides/understanding-bladder-infections-basic-information</a:t>
            </a:r>
            <a:endParaRPr lang="en-US" sz="1200" dirty="0"/>
          </a:p>
        </p:txBody>
      </p:sp>
    </p:spTree>
    <p:extLst>
      <p:ext uri="{BB962C8B-B14F-4D97-AF65-F5344CB8AC3E}">
        <p14:creationId xmlns:p14="http://schemas.microsoft.com/office/powerpoint/2010/main" val="498432575"/>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56</TotalTime>
  <Words>505</Words>
  <Application>Microsoft Office PowerPoint</Application>
  <PresentationFormat>On-screen Show (4:3)</PresentationFormat>
  <Paragraphs>44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Thatch</vt:lpstr>
      <vt:lpstr>Excretory system</vt:lpstr>
      <vt:lpstr>PowerPoint Presentation</vt:lpstr>
      <vt:lpstr>PowerPoint Presentation</vt:lpstr>
      <vt:lpstr>PowerPoint Presentation</vt:lpstr>
      <vt:lpstr>Parts of nephron</vt:lpstr>
      <vt:lpstr>The functional unit of the kidney is the nephron, with five parts.</vt:lpstr>
      <vt:lpstr>Disorders of the excretory disorders</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Excretory system</dc:title>
  <dc:creator>Shirley Zhang</dc:creator>
  <cp:lastModifiedBy>Shirley Zhang</cp:lastModifiedBy>
  <cp:revision>34</cp:revision>
  <dcterms:created xsi:type="dcterms:W3CDTF">2012-04-26T07:24:56Z</dcterms:created>
  <dcterms:modified xsi:type="dcterms:W3CDTF">2012-04-30T03:54:32Z</dcterms:modified>
</cp:coreProperties>
</file>