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9" r:id="rId4"/>
    <p:sldId id="260" r:id="rId5"/>
    <p:sldId id="261" r:id="rId6"/>
    <p:sldId id="262" r:id="rId7"/>
    <p:sldId id="263" r:id="rId8"/>
    <p:sldId id="264" r:id="rId9"/>
    <p:sldId id="265" r:id="rId10"/>
    <p:sldId id="258"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342" autoAdjust="0"/>
    <p:restoredTop sz="94660"/>
  </p:normalViewPr>
  <p:slideViewPr>
    <p:cSldViewPr>
      <p:cViewPr varScale="1">
        <p:scale>
          <a:sx n="88" d="100"/>
          <a:sy n="88" d="100"/>
        </p:scale>
        <p:origin x="-450" y="-25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471CDFF-E249-4F62-A6FA-5D3F2D88733D}"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US"/>
        </a:p>
      </dgm:t>
    </dgm:pt>
    <dgm:pt modelId="{78A5C627-DAE9-48D1-B920-D5860B263C6C}">
      <dgm:prSet phldrT="[Text]" custT="1"/>
      <dgm:spPr/>
      <dgm:t>
        <a:bodyPr/>
        <a:lstStyle/>
        <a:p>
          <a:r>
            <a:rPr lang="en-US" sz="1600" dirty="0" smtClean="0"/>
            <a:t>Medications</a:t>
          </a:r>
          <a:endParaRPr lang="en-US" sz="1600" dirty="0"/>
        </a:p>
      </dgm:t>
    </dgm:pt>
    <dgm:pt modelId="{43FE0CBF-09E5-4214-A230-4B4120965441}" type="parTrans" cxnId="{2A1F9063-642E-48E2-9E71-B7FD8ABF18F5}">
      <dgm:prSet/>
      <dgm:spPr/>
      <dgm:t>
        <a:bodyPr/>
        <a:lstStyle/>
        <a:p>
          <a:endParaRPr lang="en-US"/>
        </a:p>
      </dgm:t>
    </dgm:pt>
    <dgm:pt modelId="{60543C47-4B9D-45F9-9EC1-70E931D14419}" type="sibTrans" cxnId="{2A1F9063-642E-48E2-9E71-B7FD8ABF18F5}">
      <dgm:prSet/>
      <dgm:spPr/>
      <dgm:t>
        <a:bodyPr/>
        <a:lstStyle/>
        <a:p>
          <a:endParaRPr lang="en-US"/>
        </a:p>
      </dgm:t>
    </dgm:pt>
    <dgm:pt modelId="{4B042F9D-8680-4BF3-9063-5A81E3E7D781}">
      <dgm:prSet phldrT="[Text]" custT="1"/>
      <dgm:spPr/>
      <dgm:t>
        <a:bodyPr/>
        <a:lstStyle/>
        <a:p>
          <a:r>
            <a:rPr lang="en-US" sz="1200" b="1" i="0" dirty="0" smtClean="0"/>
            <a:t>Antibiotics.</a:t>
          </a:r>
          <a:r>
            <a:rPr lang="en-US" sz="1200" b="0" i="0" dirty="0" smtClean="0"/>
            <a:t> These drugs are used to treat and prevent bacterial lung infections</a:t>
          </a:r>
          <a:endParaRPr lang="en-US" sz="1200" dirty="0"/>
        </a:p>
      </dgm:t>
    </dgm:pt>
    <dgm:pt modelId="{9CA05EBC-E791-4DB4-8756-BE5B245D4C6F}" type="parTrans" cxnId="{3BD4EC83-B390-4989-BE7D-16ED3E704334}">
      <dgm:prSet/>
      <dgm:spPr/>
      <dgm:t>
        <a:bodyPr/>
        <a:lstStyle/>
        <a:p>
          <a:endParaRPr lang="en-US"/>
        </a:p>
      </dgm:t>
    </dgm:pt>
    <dgm:pt modelId="{53B4EAF9-47FA-4BC9-B297-80C5549B8D5D}" type="sibTrans" cxnId="{3BD4EC83-B390-4989-BE7D-16ED3E704334}">
      <dgm:prSet/>
      <dgm:spPr/>
      <dgm:t>
        <a:bodyPr/>
        <a:lstStyle/>
        <a:p>
          <a:endParaRPr lang="en-US"/>
        </a:p>
      </dgm:t>
    </dgm:pt>
    <dgm:pt modelId="{C25453C8-D3EC-4CE5-B044-4893FFE72B5B}">
      <dgm:prSet phldrT="[Text]" custT="1"/>
      <dgm:spPr/>
      <dgm:t>
        <a:bodyPr/>
        <a:lstStyle/>
        <a:p>
          <a:r>
            <a:rPr lang="en-US" sz="1600" dirty="0" smtClean="0"/>
            <a:t>Therapy</a:t>
          </a:r>
          <a:endParaRPr lang="en-US" sz="1600" dirty="0"/>
        </a:p>
      </dgm:t>
    </dgm:pt>
    <dgm:pt modelId="{2B9BF267-6C13-4221-9790-C1481527F44B}" type="parTrans" cxnId="{599423B2-937C-4F82-ADD1-40046B090D4C}">
      <dgm:prSet/>
      <dgm:spPr/>
      <dgm:t>
        <a:bodyPr/>
        <a:lstStyle/>
        <a:p>
          <a:endParaRPr lang="en-US"/>
        </a:p>
      </dgm:t>
    </dgm:pt>
    <dgm:pt modelId="{EB56A5A3-CD35-475B-823E-B6C80D558639}" type="sibTrans" cxnId="{599423B2-937C-4F82-ADD1-40046B090D4C}">
      <dgm:prSet/>
      <dgm:spPr/>
      <dgm:t>
        <a:bodyPr/>
        <a:lstStyle/>
        <a:p>
          <a:endParaRPr lang="en-US"/>
        </a:p>
      </dgm:t>
    </dgm:pt>
    <dgm:pt modelId="{D8494BC4-41E1-4C68-A5E6-13D5883150FF}">
      <dgm:prSet phldrT="[Text]" custT="1"/>
      <dgm:spPr/>
      <dgm:t>
        <a:bodyPr/>
        <a:lstStyle/>
        <a:p>
          <a:endParaRPr lang="en-US" sz="1200" dirty="0"/>
        </a:p>
      </dgm:t>
    </dgm:pt>
    <dgm:pt modelId="{06C1E0CE-FD7E-4AF2-9F5D-BE8B2C6BF75A}" type="parTrans" cxnId="{A7F12D38-7C85-4484-A9F8-0893317FAFDB}">
      <dgm:prSet/>
      <dgm:spPr/>
      <dgm:t>
        <a:bodyPr/>
        <a:lstStyle/>
        <a:p>
          <a:endParaRPr lang="en-US"/>
        </a:p>
      </dgm:t>
    </dgm:pt>
    <dgm:pt modelId="{46309CAD-8B8C-4626-8955-9E43E5F39D58}" type="sibTrans" cxnId="{A7F12D38-7C85-4484-A9F8-0893317FAFDB}">
      <dgm:prSet/>
      <dgm:spPr/>
      <dgm:t>
        <a:bodyPr/>
        <a:lstStyle/>
        <a:p>
          <a:endParaRPr lang="en-US"/>
        </a:p>
      </dgm:t>
    </dgm:pt>
    <dgm:pt modelId="{C15CFC78-5FDB-4A53-A958-80F35399DAC6}">
      <dgm:prSet phldrT="[Text]" custT="1"/>
      <dgm:spPr/>
      <dgm:t>
        <a:bodyPr/>
        <a:lstStyle/>
        <a:p>
          <a:r>
            <a:rPr lang="en-US" sz="1600" dirty="0" smtClean="0"/>
            <a:t>Surgery</a:t>
          </a:r>
          <a:endParaRPr lang="en-US" sz="1600" dirty="0"/>
        </a:p>
      </dgm:t>
    </dgm:pt>
    <dgm:pt modelId="{614A3901-06A2-4A34-919F-8551D5FA7564}" type="parTrans" cxnId="{29A4E4EC-A850-46F8-9038-7807B0D05848}">
      <dgm:prSet/>
      <dgm:spPr/>
      <dgm:t>
        <a:bodyPr/>
        <a:lstStyle/>
        <a:p>
          <a:endParaRPr lang="en-US"/>
        </a:p>
      </dgm:t>
    </dgm:pt>
    <dgm:pt modelId="{CFFB0355-F294-46E2-A325-030F18727750}" type="sibTrans" cxnId="{29A4E4EC-A850-46F8-9038-7807B0D05848}">
      <dgm:prSet/>
      <dgm:spPr/>
      <dgm:t>
        <a:bodyPr/>
        <a:lstStyle/>
        <a:p>
          <a:endParaRPr lang="en-US"/>
        </a:p>
      </dgm:t>
    </dgm:pt>
    <dgm:pt modelId="{28338234-E817-47E0-9220-1854C2109F21}">
      <dgm:prSet phldrT="[Text]" custT="1"/>
      <dgm:spPr/>
      <dgm:t>
        <a:bodyPr/>
        <a:lstStyle/>
        <a:p>
          <a:r>
            <a:rPr lang="en-US" sz="1200" b="1" dirty="0" smtClean="0"/>
            <a:t>Feeding Tube- </a:t>
          </a:r>
          <a:r>
            <a:rPr lang="en-US" sz="1200" b="0" dirty="0" smtClean="0"/>
            <a:t>thick mucus in the digestive tract inhibits proper uptake of nutrients, so the doctor may prescribe a feeding tube </a:t>
          </a:r>
          <a:endParaRPr lang="en-US" sz="1200" b="0" dirty="0"/>
        </a:p>
      </dgm:t>
    </dgm:pt>
    <dgm:pt modelId="{9D3C8C22-072D-4D0D-B499-D8129AE72DAA}" type="parTrans" cxnId="{D4E7C4C3-33AB-4C61-B4BF-87B9FD759C3D}">
      <dgm:prSet/>
      <dgm:spPr/>
      <dgm:t>
        <a:bodyPr/>
        <a:lstStyle/>
        <a:p>
          <a:endParaRPr lang="en-US"/>
        </a:p>
      </dgm:t>
    </dgm:pt>
    <dgm:pt modelId="{F64AA8BF-C375-4EA7-91D5-F85D9840D47C}" type="sibTrans" cxnId="{D4E7C4C3-33AB-4C61-B4BF-87B9FD759C3D}">
      <dgm:prSet/>
      <dgm:spPr/>
      <dgm:t>
        <a:bodyPr/>
        <a:lstStyle/>
        <a:p>
          <a:endParaRPr lang="en-US"/>
        </a:p>
      </dgm:t>
    </dgm:pt>
    <dgm:pt modelId="{53564DE2-0B2C-4DEA-8E55-C6AE286D5867}">
      <dgm:prSet phldrT="[Text]" custT="1"/>
      <dgm:spPr/>
      <dgm:t>
        <a:bodyPr/>
        <a:lstStyle/>
        <a:p>
          <a:r>
            <a:rPr lang="en-US" sz="1200" b="1" i="0" dirty="0" smtClean="0"/>
            <a:t>Lung transplant- </a:t>
          </a:r>
          <a:r>
            <a:rPr lang="en-US" sz="1200" b="0" i="0" dirty="0" smtClean="0"/>
            <a:t>in severe cases, arising from the increasing resistance of bacterial to drugs, life-threatening pulmonary complications, a lung transplant may be necessary </a:t>
          </a:r>
          <a:endParaRPr lang="en-US" sz="1200" dirty="0"/>
        </a:p>
      </dgm:t>
    </dgm:pt>
    <dgm:pt modelId="{45334537-E2E9-45DB-9F0C-68406E056869}" type="parTrans" cxnId="{E25B4C7C-2BD2-4652-A984-BDDC23BFF90C}">
      <dgm:prSet/>
      <dgm:spPr/>
      <dgm:t>
        <a:bodyPr/>
        <a:lstStyle/>
        <a:p>
          <a:endParaRPr lang="en-US"/>
        </a:p>
      </dgm:t>
    </dgm:pt>
    <dgm:pt modelId="{87720573-1CDF-476B-82C5-C1AC29C1AA3B}" type="sibTrans" cxnId="{E25B4C7C-2BD2-4652-A984-BDDC23BFF90C}">
      <dgm:prSet/>
      <dgm:spPr/>
      <dgm:t>
        <a:bodyPr/>
        <a:lstStyle/>
        <a:p>
          <a:endParaRPr lang="en-US"/>
        </a:p>
      </dgm:t>
    </dgm:pt>
    <dgm:pt modelId="{E9AAE9B4-5742-49EC-89BA-BF508F764754}">
      <dgm:prSet custT="1"/>
      <dgm:spPr/>
      <dgm:t>
        <a:bodyPr/>
        <a:lstStyle/>
        <a:p>
          <a:r>
            <a:rPr lang="en-US" sz="1200" b="1" i="0" dirty="0" smtClean="0"/>
            <a:t>Bronchodilators.</a:t>
          </a:r>
          <a:r>
            <a:rPr lang="en-US" sz="1200" b="0" i="0" dirty="0" smtClean="0"/>
            <a:t> Medications </a:t>
          </a:r>
          <a:r>
            <a:rPr lang="en-US" sz="1200" b="0" i="0" dirty="0" smtClean="0"/>
            <a:t>that help breathing by relaxing muscles around the bronchiole tubes</a:t>
          </a:r>
          <a:endParaRPr lang="en-US" sz="1200" b="0" i="0" dirty="0"/>
        </a:p>
      </dgm:t>
    </dgm:pt>
    <dgm:pt modelId="{BFFD8224-CB6D-47F5-9801-70AFDDB4DC0B}" type="parTrans" cxnId="{FAFBD75C-23DA-4366-8650-B4B18A60E5A1}">
      <dgm:prSet/>
      <dgm:spPr/>
      <dgm:t>
        <a:bodyPr/>
        <a:lstStyle/>
        <a:p>
          <a:endParaRPr lang="en-US"/>
        </a:p>
      </dgm:t>
    </dgm:pt>
    <dgm:pt modelId="{C3FEDE32-AD40-490F-B32B-47C80DF26D1D}" type="sibTrans" cxnId="{FAFBD75C-23DA-4366-8650-B4B18A60E5A1}">
      <dgm:prSet/>
      <dgm:spPr/>
      <dgm:t>
        <a:bodyPr/>
        <a:lstStyle/>
        <a:p>
          <a:endParaRPr lang="en-US"/>
        </a:p>
      </dgm:t>
    </dgm:pt>
    <dgm:pt modelId="{7F8FCF86-0CAE-4115-843E-4B7A0E123466}">
      <dgm:prSet phldrT="[Text]" custT="1"/>
      <dgm:spPr/>
      <dgm:t>
        <a:bodyPr/>
        <a:lstStyle/>
        <a:p>
          <a:r>
            <a:rPr lang="en-US" sz="1200" b="1" i="0" dirty="0" smtClean="0"/>
            <a:t>Mucus-thinning drugs.</a:t>
          </a:r>
          <a:r>
            <a:rPr lang="en-US" sz="1200" b="0" i="0" dirty="0" smtClean="0"/>
            <a:t> Drugs that improve lung function by reducing viscosity of mucus</a:t>
          </a:r>
          <a:endParaRPr lang="en-US" sz="1200" dirty="0"/>
        </a:p>
      </dgm:t>
    </dgm:pt>
    <dgm:pt modelId="{B031355A-EAE3-4FAF-A765-3974A340DEC5}" type="parTrans" cxnId="{0B1702A6-67F9-4AF7-83FF-DE4EDA716628}">
      <dgm:prSet/>
      <dgm:spPr/>
      <dgm:t>
        <a:bodyPr/>
        <a:lstStyle/>
        <a:p>
          <a:endParaRPr lang="en-US"/>
        </a:p>
      </dgm:t>
    </dgm:pt>
    <dgm:pt modelId="{1AF8C099-D75D-4D20-85AE-8E57D3A34DDC}" type="sibTrans" cxnId="{0B1702A6-67F9-4AF7-83FF-DE4EDA716628}">
      <dgm:prSet/>
      <dgm:spPr/>
      <dgm:t>
        <a:bodyPr/>
        <a:lstStyle/>
        <a:p>
          <a:endParaRPr lang="en-US"/>
        </a:p>
      </dgm:t>
    </dgm:pt>
    <dgm:pt modelId="{25A43DE5-8D59-4C63-86E5-85538A701B98}">
      <dgm:prSet custT="1"/>
      <dgm:spPr/>
      <dgm:t>
        <a:bodyPr/>
        <a:lstStyle/>
        <a:p>
          <a:r>
            <a:rPr lang="en-US" sz="1200" b="1" i="0" dirty="0" smtClean="0"/>
            <a:t>Inflatable vest.</a:t>
          </a:r>
          <a:r>
            <a:rPr lang="en-US" sz="1200" b="0" i="0" dirty="0" smtClean="0"/>
            <a:t> This device vibrates at high frequency to loosen chest mucus.</a:t>
          </a:r>
          <a:endParaRPr lang="en-US" sz="1200" b="0" i="0" dirty="0"/>
        </a:p>
      </dgm:t>
    </dgm:pt>
    <dgm:pt modelId="{D198F1BF-B260-4438-BAE0-0854CB34AA46}" type="parTrans" cxnId="{2A303827-E8C9-40A3-B789-093C52F5DDAC}">
      <dgm:prSet/>
      <dgm:spPr/>
      <dgm:t>
        <a:bodyPr/>
        <a:lstStyle/>
        <a:p>
          <a:endParaRPr lang="en-US"/>
        </a:p>
      </dgm:t>
    </dgm:pt>
    <dgm:pt modelId="{24A75422-A184-4F36-BAA2-E694AFC012B5}" type="sibTrans" cxnId="{2A303827-E8C9-40A3-B789-093C52F5DDAC}">
      <dgm:prSet/>
      <dgm:spPr/>
      <dgm:t>
        <a:bodyPr/>
        <a:lstStyle/>
        <a:p>
          <a:endParaRPr lang="en-US"/>
        </a:p>
      </dgm:t>
    </dgm:pt>
    <dgm:pt modelId="{45832D69-F512-4CC6-B14A-BB94BA9B495B}">
      <dgm:prSet custT="1"/>
      <dgm:spPr/>
      <dgm:t>
        <a:bodyPr/>
        <a:lstStyle/>
        <a:p>
          <a:r>
            <a:rPr lang="en-US" sz="1200" b="1" i="0" dirty="0" smtClean="0"/>
            <a:t>Breathing devices.</a:t>
          </a:r>
          <a:r>
            <a:rPr lang="en-US" sz="1200" b="0" i="0" dirty="0" smtClean="0"/>
            <a:t> Performing specific breathing exercises while exhaling through the device's tube or a mask may also be helpful.</a:t>
          </a:r>
          <a:endParaRPr lang="en-US" sz="1200" b="0" i="0" dirty="0"/>
        </a:p>
      </dgm:t>
    </dgm:pt>
    <dgm:pt modelId="{B9AE6A7B-F2E0-467E-992E-BBCEE6C34BB4}" type="parTrans" cxnId="{2B5F6D25-D81D-45EA-A6C5-157CEFFF6670}">
      <dgm:prSet/>
      <dgm:spPr/>
      <dgm:t>
        <a:bodyPr/>
        <a:lstStyle/>
        <a:p>
          <a:endParaRPr lang="en-US"/>
        </a:p>
      </dgm:t>
    </dgm:pt>
    <dgm:pt modelId="{F2FAE031-A2E2-4C96-93B5-064879D0CD08}" type="sibTrans" cxnId="{2B5F6D25-D81D-45EA-A6C5-157CEFFF6670}">
      <dgm:prSet/>
      <dgm:spPr/>
      <dgm:t>
        <a:bodyPr/>
        <a:lstStyle/>
        <a:p>
          <a:endParaRPr lang="en-US"/>
        </a:p>
      </dgm:t>
    </dgm:pt>
    <dgm:pt modelId="{C97FCA7E-0785-44FB-A510-4F8CC0845F3F}" type="pres">
      <dgm:prSet presAssocID="{3471CDFF-E249-4F62-A6FA-5D3F2D88733D}" presName="Name0" presStyleCnt="0">
        <dgm:presLayoutVars>
          <dgm:dir/>
          <dgm:animLvl val="lvl"/>
          <dgm:resizeHandles val="exact"/>
        </dgm:presLayoutVars>
      </dgm:prSet>
      <dgm:spPr/>
      <dgm:t>
        <a:bodyPr/>
        <a:lstStyle/>
        <a:p>
          <a:endParaRPr lang="en-US"/>
        </a:p>
      </dgm:t>
    </dgm:pt>
    <dgm:pt modelId="{C02C1F89-5ABD-4FD6-A6EE-71BBF0EC9CFF}" type="pres">
      <dgm:prSet presAssocID="{78A5C627-DAE9-48D1-B920-D5860B263C6C}" presName="composite" presStyleCnt="0"/>
      <dgm:spPr/>
    </dgm:pt>
    <dgm:pt modelId="{2720EA3B-C022-4B24-8F02-A56DD4C7370C}" type="pres">
      <dgm:prSet presAssocID="{78A5C627-DAE9-48D1-B920-D5860B263C6C}" presName="parTx" presStyleLbl="alignNode1" presStyleIdx="0" presStyleCnt="3" custLinFactNeighborX="-103" custLinFactNeighborY="-1960">
        <dgm:presLayoutVars>
          <dgm:chMax val="0"/>
          <dgm:chPref val="0"/>
          <dgm:bulletEnabled val="1"/>
        </dgm:presLayoutVars>
      </dgm:prSet>
      <dgm:spPr/>
      <dgm:t>
        <a:bodyPr/>
        <a:lstStyle/>
        <a:p>
          <a:endParaRPr lang="en-US"/>
        </a:p>
      </dgm:t>
    </dgm:pt>
    <dgm:pt modelId="{7236FAC3-1690-459A-B5E9-8AD2DDBEAF04}" type="pres">
      <dgm:prSet presAssocID="{78A5C627-DAE9-48D1-B920-D5860B263C6C}" presName="desTx" presStyleLbl="alignAccFollowNode1" presStyleIdx="0" presStyleCnt="3">
        <dgm:presLayoutVars>
          <dgm:bulletEnabled val="1"/>
        </dgm:presLayoutVars>
      </dgm:prSet>
      <dgm:spPr/>
      <dgm:t>
        <a:bodyPr/>
        <a:lstStyle/>
        <a:p>
          <a:endParaRPr lang="en-US"/>
        </a:p>
      </dgm:t>
    </dgm:pt>
    <dgm:pt modelId="{95BBB3B6-231C-4598-82E2-DC06D750CC31}" type="pres">
      <dgm:prSet presAssocID="{60543C47-4B9D-45F9-9EC1-70E931D14419}" presName="space" presStyleCnt="0"/>
      <dgm:spPr/>
    </dgm:pt>
    <dgm:pt modelId="{987BF48A-F72B-4296-8837-D7879363C0B6}" type="pres">
      <dgm:prSet presAssocID="{C25453C8-D3EC-4CE5-B044-4893FFE72B5B}" presName="composite" presStyleCnt="0"/>
      <dgm:spPr/>
    </dgm:pt>
    <dgm:pt modelId="{548A8219-1FC2-4E8D-B4DD-546FC27D51EB}" type="pres">
      <dgm:prSet presAssocID="{C25453C8-D3EC-4CE5-B044-4893FFE72B5B}" presName="parTx" presStyleLbl="alignNode1" presStyleIdx="1" presStyleCnt="3">
        <dgm:presLayoutVars>
          <dgm:chMax val="0"/>
          <dgm:chPref val="0"/>
          <dgm:bulletEnabled val="1"/>
        </dgm:presLayoutVars>
      </dgm:prSet>
      <dgm:spPr/>
      <dgm:t>
        <a:bodyPr/>
        <a:lstStyle/>
        <a:p>
          <a:endParaRPr lang="en-US"/>
        </a:p>
      </dgm:t>
    </dgm:pt>
    <dgm:pt modelId="{6AD48DEF-6807-476E-A20E-E12A18077BEB}" type="pres">
      <dgm:prSet presAssocID="{C25453C8-D3EC-4CE5-B044-4893FFE72B5B}" presName="desTx" presStyleLbl="alignAccFollowNode1" presStyleIdx="1" presStyleCnt="3">
        <dgm:presLayoutVars>
          <dgm:bulletEnabled val="1"/>
        </dgm:presLayoutVars>
      </dgm:prSet>
      <dgm:spPr/>
      <dgm:t>
        <a:bodyPr/>
        <a:lstStyle/>
        <a:p>
          <a:endParaRPr lang="en-US"/>
        </a:p>
      </dgm:t>
    </dgm:pt>
    <dgm:pt modelId="{C86E870F-768E-45A7-A9EC-FF87282DB09C}" type="pres">
      <dgm:prSet presAssocID="{EB56A5A3-CD35-475B-823E-B6C80D558639}" presName="space" presStyleCnt="0"/>
      <dgm:spPr/>
    </dgm:pt>
    <dgm:pt modelId="{B8996491-4012-4CD3-B96A-3CE5C17D0BA9}" type="pres">
      <dgm:prSet presAssocID="{C15CFC78-5FDB-4A53-A958-80F35399DAC6}" presName="composite" presStyleCnt="0"/>
      <dgm:spPr/>
    </dgm:pt>
    <dgm:pt modelId="{4EBB313F-C401-4277-A776-86AC3821162C}" type="pres">
      <dgm:prSet presAssocID="{C15CFC78-5FDB-4A53-A958-80F35399DAC6}" presName="parTx" presStyleLbl="alignNode1" presStyleIdx="2" presStyleCnt="3">
        <dgm:presLayoutVars>
          <dgm:chMax val="0"/>
          <dgm:chPref val="0"/>
          <dgm:bulletEnabled val="1"/>
        </dgm:presLayoutVars>
      </dgm:prSet>
      <dgm:spPr/>
      <dgm:t>
        <a:bodyPr/>
        <a:lstStyle/>
        <a:p>
          <a:endParaRPr lang="en-US"/>
        </a:p>
      </dgm:t>
    </dgm:pt>
    <dgm:pt modelId="{9CD1A647-9DD4-4BA9-A755-6C7E37BB0113}" type="pres">
      <dgm:prSet presAssocID="{C15CFC78-5FDB-4A53-A958-80F35399DAC6}" presName="desTx" presStyleLbl="alignAccFollowNode1" presStyleIdx="2" presStyleCnt="3">
        <dgm:presLayoutVars>
          <dgm:bulletEnabled val="1"/>
        </dgm:presLayoutVars>
      </dgm:prSet>
      <dgm:spPr/>
      <dgm:t>
        <a:bodyPr/>
        <a:lstStyle/>
        <a:p>
          <a:endParaRPr lang="en-US"/>
        </a:p>
      </dgm:t>
    </dgm:pt>
  </dgm:ptLst>
  <dgm:cxnLst>
    <dgm:cxn modelId="{028B9F54-E0DD-41CF-AAEA-BC0102510CE7}" type="presOf" srcId="{28338234-E817-47E0-9220-1854C2109F21}" destId="{9CD1A647-9DD4-4BA9-A755-6C7E37BB0113}" srcOrd="0" destOrd="0" presId="urn:microsoft.com/office/officeart/2005/8/layout/hList1"/>
    <dgm:cxn modelId="{513FF4C9-318E-4183-886C-78ADC1886F22}" type="presOf" srcId="{25A43DE5-8D59-4C63-86E5-85538A701B98}" destId="{6AD48DEF-6807-476E-A20E-E12A18077BEB}" srcOrd="0" destOrd="1" presId="urn:microsoft.com/office/officeart/2005/8/layout/hList1"/>
    <dgm:cxn modelId="{B3779591-C1ED-48FC-9B28-734F95DDAD8D}" type="presOf" srcId="{D8494BC4-41E1-4C68-A5E6-13D5883150FF}" destId="{6AD48DEF-6807-476E-A20E-E12A18077BEB}" srcOrd="0" destOrd="0" presId="urn:microsoft.com/office/officeart/2005/8/layout/hList1"/>
    <dgm:cxn modelId="{FF894F46-07BB-4C72-B2C5-987119DEE113}" type="presOf" srcId="{C15CFC78-5FDB-4A53-A958-80F35399DAC6}" destId="{4EBB313F-C401-4277-A776-86AC3821162C}" srcOrd="0" destOrd="0" presId="urn:microsoft.com/office/officeart/2005/8/layout/hList1"/>
    <dgm:cxn modelId="{5ED17119-62BA-46F4-AE2A-4CCD84120CB3}" type="presOf" srcId="{C25453C8-D3EC-4CE5-B044-4893FFE72B5B}" destId="{548A8219-1FC2-4E8D-B4DD-546FC27D51EB}" srcOrd="0" destOrd="0" presId="urn:microsoft.com/office/officeart/2005/8/layout/hList1"/>
    <dgm:cxn modelId="{D4E7C4C3-33AB-4C61-B4BF-87B9FD759C3D}" srcId="{C15CFC78-5FDB-4A53-A958-80F35399DAC6}" destId="{28338234-E817-47E0-9220-1854C2109F21}" srcOrd="0" destOrd="0" parTransId="{9D3C8C22-072D-4D0D-B499-D8129AE72DAA}" sibTransId="{F64AA8BF-C375-4EA7-91D5-F85D9840D47C}"/>
    <dgm:cxn modelId="{29A4E4EC-A850-46F8-9038-7807B0D05848}" srcId="{3471CDFF-E249-4F62-A6FA-5D3F2D88733D}" destId="{C15CFC78-5FDB-4A53-A958-80F35399DAC6}" srcOrd="2" destOrd="0" parTransId="{614A3901-06A2-4A34-919F-8551D5FA7564}" sibTransId="{CFFB0355-F294-46E2-A325-030F18727750}"/>
    <dgm:cxn modelId="{748916E8-7CBE-4F92-8BCE-A718F2DFC30B}" type="presOf" srcId="{E9AAE9B4-5742-49EC-89BA-BF508F764754}" destId="{7236FAC3-1690-459A-B5E9-8AD2DDBEAF04}" srcOrd="0" destOrd="2" presId="urn:microsoft.com/office/officeart/2005/8/layout/hList1"/>
    <dgm:cxn modelId="{A7F12D38-7C85-4484-A9F8-0893317FAFDB}" srcId="{C25453C8-D3EC-4CE5-B044-4893FFE72B5B}" destId="{D8494BC4-41E1-4C68-A5E6-13D5883150FF}" srcOrd="0" destOrd="0" parTransId="{06C1E0CE-FD7E-4AF2-9F5D-BE8B2C6BF75A}" sibTransId="{46309CAD-8B8C-4626-8955-9E43E5F39D58}"/>
    <dgm:cxn modelId="{4E9370F1-26F9-41D9-B83A-306AE9F360E2}" type="presOf" srcId="{7F8FCF86-0CAE-4115-843E-4B7A0E123466}" destId="{7236FAC3-1690-459A-B5E9-8AD2DDBEAF04}" srcOrd="0" destOrd="1" presId="urn:microsoft.com/office/officeart/2005/8/layout/hList1"/>
    <dgm:cxn modelId="{C657D5B7-6C55-40CB-A2F3-5ABF6758C807}" type="presOf" srcId="{45832D69-F512-4CC6-B14A-BB94BA9B495B}" destId="{6AD48DEF-6807-476E-A20E-E12A18077BEB}" srcOrd="0" destOrd="2" presId="urn:microsoft.com/office/officeart/2005/8/layout/hList1"/>
    <dgm:cxn modelId="{2B5F6D25-D81D-45EA-A6C5-157CEFFF6670}" srcId="{C25453C8-D3EC-4CE5-B044-4893FFE72B5B}" destId="{45832D69-F512-4CC6-B14A-BB94BA9B495B}" srcOrd="2" destOrd="0" parTransId="{B9AE6A7B-F2E0-467E-992E-BBCEE6C34BB4}" sibTransId="{F2FAE031-A2E2-4C96-93B5-064879D0CD08}"/>
    <dgm:cxn modelId="{55283CC3-90B9-45FF-AEA3-8E1D705BDFAC}" type="presOf" srcId="{3471CDFF-E249-4F62-A6FA-5D3F2D88733D}" destId="{C97FCA7E-0785-44FB-A510-4F8CC0845F3F}" srcOrd="0" destOrd="0" presId="urn:microsoft.com/office/officeart/2005/8/layout/hList1"/>
    <dgm:cxn modelId="{2A1F9063-642E-48E2-9E71-B7FD8ABF18F5}" srcId="{3471CDFF-E249-4F62-A6FA-5D3F2D88733D}" destId="{78A5C627-DAE9-48D1-B920-D5860B263C6C}" srcOrd="0" destOrd="0" parTransId="{43FE0CBF-09E5-4214-A230-4B4120965441}" sibTransId="{60543C47-4B9D-45F9-9EC1-70E931D14419}"/>
    <dgm:cxn modelId="{599423B2-937C-4F82-ADD1-40046B090D4C}" srcId="{3471CDFF-E249-4F62-A6FA-5D3F2D88733D}" destId="{C25453C8-D3EC-4CE5-B044-4893FFE72B5B}" srcOrd="1" destOrd="0" parTransId="{2B9BF267-6C13-4221-9790-C1481527F44B}" sibTransId="{EB56A5A3-CD35-475B-823E-B6C80D558639}"/>
    <dgm:cxn modelId="{2E0DBCA4-4750-48D7-AA05-44C070667C90}" type="presOf" srcId="{53564DE2-0B2C-4DEA-8E55-C6AE286D5867}" destId="{9CD1A647-9DD4-4BA9-A755-6C7E37BB0113}" srcOrd="0" destOrd="1" presId="urn:microsoft.com/office/officeart/2005/8/layout/hList1"/>
    <dgm:cxn modelId="{F8667421-53FB-462A-B0C6-361FBF882B67}" type="presOf" srcId="{78A5C627-DAE9-48D1-B920-D5860B263C6C}" destId="{2720EA3B-C022-4B24-8F02-A56DD4C7370C}" srcOrd="0" destOrd="0" presId="urn:microsoft.com/office/officeart/2005/8/layout/hList1"/>
    <dgm:cxn modelId="{E25B4C7C-2BD2-4652-A984-BDDC23BFF90C}" srcId="{C15CFC78-5FDB-4A53-A958-80F35399DAC6}" destId="{53564DE2-0B2C-4DEA-8E55-C6AE286D5867}" srcOrd="1" destOrd="0" parTransId="{45334537-E2E9-45DB-9F0C-68406E056869}" sibTransId="{87720573-1CDF-476B-82C5-C1AC29C1AA3B}"/>
    <dgm:cxn modelId="{E909A602-3F46-465F-A60E-E3CA0F0FF996}" type="presOf" srcId="{4B042F9D-8680-4BF3-9063-5A81E3E7D781}" destId="{7236FAC3-1690-459A-B5E9-8AD2DDBEAF04}" srcOrd="0" destOrd="0" presId="urn:microsoft.com/office/officeart/2005/8/layout/hList1"/>
    <dgm:cxn modelId="{3BD4EC83-B390-4989-BE7D-16ED3E704334}" srcId="{78A5C627-DAE9-48D1-B920-D5860B263C6C}" destId="{4B042F9D-8680-4BF3-9063-5A81E3E7D781}" srcOrd="0" destOrd="0" parTransId="{9CA05EBC-E791-4DB4-8756-BE5B245D4C6F}" sibTransId="{53B4EAF9-47FA-4BC9-B297-80C5549B8D5D}"/>
    <dgm:cxn modelId="{0B1702A6-67F9-4AF7-83FF-DE4EDA716628}" srcId="{78A5C627-DAE9-48D1-B920-D5860B263C6C}" destId="{7F8FCF86-0CAE-4115-843E-4B7A0E123466}" srcOrd="1" destOrd="0" parTransId="{B031355A-EAE3-4FAF-A765-3974A340DEC5}" sibTransId="{1AF8C099-D75D-4D20-85AE-8E57D3A34DDC}"/>
    <dgm:cxn modelId="{2A303827-E8C9-40A3-B789-093C52F5DDAC}" srcId="{C25453C8-D3EC-4CE5-B044-4893FFE72B5B}" destId="{25A43DE5-8D59-4C63-86E5-85538A701B98}" srcOrd="1" destOrd="0" parTransId="{D198F1BF-B260-4438-BAE0-0854CB34AA46}" sibTransId="{24A75422-A184-4F36-BAA2-E694AFC012B5}"/>
    <dgm:cxn modelId="{FAFBD75C-23DA-4366-8650-B4B18A60E5A1}" srcId="{78A5C627-DAE9-48D1-B920-D5860B263C6C}" destId="{E9AAE9B4-5742-49EC-89BA-BF508F764754}" srcOrd="2" destOrd="0" parTransId="{BFFD8224-CB6D-47F5-9801-70AFDDB4DC0B}" sibTransId="{C3FEDE32-AD40-490F-B32B-47C80DF26D1D}"/>
    <dgm:cxn modelId="{C96BADAA-70F7-4E45-A750-08515C3CE087}" type="presParOf" srcId="{C97FCA7E-0785-44FB-A510-4F8CC0845F3F}" destId="{C02C1F89-5ABD-4FD6-A6EE-71BBF0EC9CFF}" srcOrd="0" destOrd="0" presId="urn:microsoft.com/office/officeart/2005/8/layout/hList1"/>
    <dgm:cxn modelId="{C74B996B-E084-48C5-A851-0FCDB66F36D7}" type="presParOf" srcId="{C02C1F89-5ABD-4FD6-A6EE-71BBF0EC9CFF}" destId="{2720EA3B-C022-4B24-8F02-A56DD4C7370C}" srcOrd="0" destOrd="0" presId="urn:microsoft.com/office/officeart/2005/8/layout/hList1"/>
    <dgm:cxn modelId="{E48CE396-E74D-4C39-9A8E-1212F3FECE58}" type="presParOf" srcId="{C02C1F89-5ABD-4FD6-A6EE-71BBF0EC9CFF}" destId="{7236FAC3-1690-459A-B5E9-8AD2DDBEAF04}" srcOrd="1" destOrd="0" presId="urn:microsoft.com/office/officeart/2005/8/layout/hList1"/>
    <dgm:cxn modelId="{92C7AF40-CC5E-4145-9C16-28E0A2633005}" type="presParOf" srcId="{C97FCA7E-0785-44FB-A510-4F8CC0845F3F}" destId="{95BBB3B6-231C-4598-82E2-DC06D750CC31}" srcOrd="1" destOrd="0" presId="urn:microsoft.com/office/officeart/2005/8/layout/hList1"/>
    <dgm:cxn modelId="{676B71A2-7BB7-4975-9428-1392910E6396}" type="presParOf" srcId="{C97FCA7E-0785-44FB-A510-4F8CC0845F3F}" destId="{987BF48A-F72B-4296-8837-D7879363C0B6}" srcOrd="2" destOrd="0" presId="urn:microsoft.com/office/officeart/2005/8/layout/hList1"/>
    <dgm:cxn modelId="{F1B56353-AB95-4E6C-A383-079F0DFE0F67}" type="presParOf" srcId="{987BF48A-F72B-4296-8837-D7879363C0B6}" destId="{548A8219-1FC2-4E8D-B4DD-546FC27D51EB}" srcOrd="0" destOrd="0" presId="urn:microsoft.com/office/officeart/2005/8/layout/hList1"/>
    <dgm:cxn modelId="{36BA6DCB-0CFA-4116-84B2-7BE20999CCAE}" type="presParOf" srcId="{987BF48A-F72B-4296-8837-D7879363C0B6}" destId="{6AD48DEF-6807-476E-A20E-E12A18077BEB}" srcOrd="1" destOrd="0" presId="urn:microsoft.com/office/officeart/2005/8/layout/hList1"/>
    <dgm:cxn modelId="{60BF7A53-5E68-4FB8-BE07-9A6139EB7714}" type="presParOf" srcId="{C97FCA7E-0785-44FB-A510-4F8CC0845F3F}" destId="{C86E870F-768E-45A7-A9EC-FF87282DB09C}" srcOrd="3" destOrd="0" presId="urn:microsoft.com/office/officeart/2005/8/layout/hList1"/>
    <dgm:cxn modelId="{B4E3D8A9-E7CC-47D3-A544-3B967126ACB5}" type="presParOf" srcId="{C97FCA7E-0785-44FB-A510-4F8CC0845F3F}" destId="{B8996491-4012-4CD3-B96A-3CE5C17D0BA9}" srcOrd="4" destOrd="0" presId="urn:microsoft.com/office/officeart/2005/8/layout/hList1"/>
    <dgm:cxn modelId="{02EE7CDF-61CC-473F-BCC7-E8C0AC81AD7C}" type="presParOf" srcId="{B8996491-4012-4CD3-B96A-3CE5C17D0BA9}" destId="{4EBB313F-C401-4277-A776-86AC3821162C}" srcOrd="0" destOrd="0" presId="urn:microsoft.com/office/officeart/2005/8/layout/hList1"/>
    <dgm:cxn modelId="{01716232-9685-4BE1-933F-F2A62808B3D0}" type="presParOf" srcId="{B8996491-4012-4CD3-B96A-3CE5C17D0BA9}" destId="{9CD1A647-9DD4-4BA9-A755-6C7E37BB0113}"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720EA3B-C022-4B24-8F02-A56DD4C7370C}">
      <dsp:nvSpPr>
        <dsp:cNvPr id="0" name=""/>
        <dsp:cNvSpPr/>
      </dsp:nvSpPr>
      <dsp:spPr>
        <a:xfrm>
          <a:off x="5942" y="158301"/>
          <a:ext cx="1853749" cy="368606"/>
        </a:xfrm>
        <a:prstGeom prst="rect">
          <a:avLst/>
        </a:prstGeom>
        <a:solidFill>
          <a:schemeClr val="accen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65024" rIns="113792" bIns="65024" numCol="1" spcCol="1270" anchor="ctr" anchorCtr="0">
          <a:noAutofit/>
        </a:bodyPr>
        <a:lstStyle/>
        <a:p>
          <a:pPr lvl="0" algn="ctr" defTabSz="711200">
            <a:lnSpc>
              <a:spcPct val="90000"/>
            </a:lnSpc>
            <a:spcBef>
              <a:spcPct val="0"/>
            </a:spcBef>
            <a:spcAft>
              <a:spcPct val="35000"/>
            </a:spcAft>
          </a:pPr>
          <a:r>
            <a:rPr lang="en-US" sz="1600" kern="1200" dirty="0" smtClean="0"/>
            <a:t>Medications</a:t>
          </a:r>
          <a:endParaRPr lang="en-US" sz="1600" kern="1200" dirty="0"/>
        </a:p>
      </dsp:txBody>
      <dsp:txXfrm>
        <a:off x="5942" y="158301"/>
        <a:ext cx="1853749" cy="368606"/>
      </dsp:txXfrm>
    </dsp:sp>
    <dsp:sp modelId="{7236FAC3-1690-459A-B5E9-8AD2DDBEAF04}">
      <dsp:nvSpPr>
        <dsp:cNvPr id="0" name=""/>
        <dsp:cNvSpPr/>
      </dsp:nvSpPr>
      <dsp:spPr>
        <a:xfrm>
          <a:off x="7851" y="534132"/>
          <a:ext cx="1853749" cy="3364340"/>
        </a:xfrm>
        <a:prstGeom prst="rect">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008" tIns="64008" rIns="85344" bIns="96012" numCol="1" spcCol="1270" anchor="t" anchorCtr="0">
          <a:noAutofit/>
        </a:bodyPr>
        <a:lstStyle/>
        <a:p>
          <a:pPr marL="114300" lvl="1" indent="-114300" algn="l" defTabSz="533400">
            <a:lnSpc>
              <a:spcPct val="90000"/>
            </a:lnSpc>
            <a:spcBef>
              <a:spcPct val="0"/>
            </a:spcBef>
            <a:spcAft>
              <a:spcPct val="15000"/>
            </a:spcAft>
            <a:buChar char="••"/>
          </a:pPr>
          <a:r>
            <a:rPr lang="en-US" sz="1200" b="1" i="0" kern="1200" dirty="0" smtClean="0"/>
            <a:t>Antibiotics.</a:t>
          </a:r>
          <a:r>
            <a:rPr lang="en-US" sz="1200" b="0" i="0" kern="1200" dirty="0" smtClean="0"/>
            <a:t> These drugs are used to treat and prevent bacterial lung infections</a:t>
          </a:r>
          <a:endParaRPr lang="en-US" sz="1200" kern="1200" dirty="0"/>
        </a:p>
        <a:p>
          <a:pPr marL="114300" lvl="1" indent="-114300" algn="l" defTabSz="533400">
            <a:lnSpc>
              <a:spcPct val="90000"/>
            </a:lnSpc>
            <a:spcBef>
              <a:spcPct val="0"/>
            </a:spcBef>
            <a:spcAft>
              <a:spcPct val="15000"/>
            </a:spcAft>
            <a:buChar char="••"/>
          </a:pPr>
          <a:r>
            <a:rPr lang="en-US" sz="1200" b="1" i="0" kern="1200" dirty="0" smtClean="0"/>
            <a:t>Mucus-thinning drugs.</a:t>
          </a:r>
          <a:r>
            <a:rPr lang="en-US" sz="1200" b="0" i="0" kern="1200" dirty="0" smtClean="0"/>
            <a:t> Drugs that improve lung function by reducing viscosity of mucus</a:t>
          </a:r>
          <a:endParaRPr lang="en-US" sz="1200" kern="1200" dirty="0"/>
        </a:p>
        <a:p>
          <a:pPr marL="114300" lvl="1" indent="-114300" algn="l" defTabSz="533400">
            <a:lnSpc>
              <a:spcPct val="90000"/>
            </a:lnSpc>
            <a:spcBef>
              <a:spcPct val="0"/>
            </a:spcBef>
            <a:spcAft>
              <a:spcPct val="15000"/>
            </a:spcAft>
            <a:buChar char="••"/>
          </a:pPr>
          <a:r>
            <a:rPr lang="en-US" sz="1200" b="1" i="0" kern="1200" dirty="0" smtClean="0"/>
            <a:t>Bronchodilators.</a:t>
          </a:r>
          <a:r>
            <a:rPr lang="en-US" sz="1200" b="0" i="0" kern="1200" dirty="0" smtClean="0"/>
            <a:t> Medications </a:t>
          </a:r>
          <a:r>
            <a:rPr lang="en-US" sz="1200" b="0" i="0" kern="1200" dirty="0" smtClean="0"/>
            <a:t>that help breathing by relaxing muscles around the bronchiole tubes</a:t>
          </a:r>
          <a:endParaRPr lang="en-US" sz="1200" b="0" i="0" kern="1200" dirty="0"/>
        </a:p>
      </dsp:txBody>
      <dsp:txXfrm>
        <a:off x="7851" y="534132"/>
        <a:ext cx="1853749" cy="3364340"/>
      </dsp:txXfrm>
    </dsp:sp>
    <dsp:sp modelId="{548A8219-1FC2-4E8D-B4DD-546FC27D51EB}">
      <dsp:nvSpPr>
        <dsp:cNvPr id="0" name=""/>
        <dsp:cNvSpPr/>
      </dsp:nvSpPr>
      <dsp:spPr>
        <a:xfrm>
          <a:off x="2121125" y="165526"/>
          <a:ext cx="1853749" cy="368606"/>
        </a:xfrm>
        <a:prstGeom prst="rect">
          <a:avLst/>
        </a:prstGeom>
        <a:solidFill>
          <a:schemeClr val="accen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65024" rIns="113792" bIns="65024" numCol="1" spcCol="1270" anchor="ctr" anchorCtr="0">
          <a:noAutofit/>
        </a:bodyPr>
        <a:lstStyle/>
        <a:p>
          <a:pPr lvl="0" algn="ctr" defTabSz="711200">
            <a:lnSpc>
              <a:spcPct val="90000"/>
            </a:lnSpc>
            <a:spcBef>
              <a:spcPct val="0"/>
            </a:spcBef>
            <a:spcAft>
              <a:spcPct val="35000"/>
            </a:spcAft>
          </a:pPr>
          <a:r>
            <a:rPr lang="en-US" sz="1600" kern="1200" dirty="0" smtClean="0"/>
            <a:t>Therapy</a:t>
          </a:r>
          <a:endParaRPr lang="en-US" sz="1600" kern="1200" dirty="0"/>
        </a:p>
      </dsp:txBody>
      <dsp:txXfrm>
        <a:off x="2121125" y="165526"/>
        <a:ext cx="1853749" cy="368606"/>
      </dsp:txXfrm>
    </dsp:sp>
    <dsp:sp modelId="{6AD48DEF-6807-476E-A20E-E12A18077BEB}">
      <dsp:nvSpPr>
        <dsp:cNvPr id="0" name=""/>
        <dsp:cNvSpPr/>
      </dsp:nvSpPr>
      <dsp:spPr>
        <a:xfrm>
          <a:off x="2121125" y="534132"/>
          <a:ext cx="1853749" cy="3364340"/>
        </a:xfrm>
        <a:prstGeom prst="rect">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008" tIns="64008" rIns="85344" bIns="96012" numCol="1" spcCol="1270" anchor="t" anchorCtr="0">
          <a:noAutofit/>
        </a:bodyPr>
        <a:lstStyle/>
        <a:p>
          <a:pPr marL="114300" lvl="1" indent="-114300" algn="l" defTabSz="533400">
            <a:lnSpc>
              <a:spcPct val="90000"/>
            </a:lnSpc>
            <a:spcBef>
              <a:spcPct val="0"/>
            </a:spcBef>
            <a:spcAft>
              <a:spcPct val="15000"/>
            </a:spcAft>
            <a:buChar char="••"/>
          </a:pPr>
          <a:endParaRPr lang="en-US" sz="1200" kern="1200" dirty="0"/>
        </a:p>
        <a:p>
          <a:pPr marL="114300" lvl="1" indent="-114300" algn="l" defTabSz="533400">
            <a:lnSpc>
              <a:spcPct val="90000"/>
            </a:lnSpc>
            <a:spcBef>
              <a:spcPct val="0"/>
            </a:spcBef>
            <a:spcAft>
              <a:spcPct val="15000"/>
            </a:spcAft>
            <a:buChar char="••"/>
          </a:pPr>
          <a:r>
            <a:rPr lang="en-US" sz="1200" b="1" i="0" kern="1200" dirty="0" smtClean="0"/>
            <a:t>Inflatable vest.</a:t>
          </a:r>
          <a:r>
            <a:rPr lang="en-US" sz="1200" b="0" i="0" kern="1200" dirty="0" smtClean="0"/>
            <a:t> This device vibrates at high frequency to loosen chest mucus.</a:t>
          </a:r>
          <a:endParaRPr lang="en-US" sz="1200" b="0" i="0" kern="1200" dirty="0"/>
        </a:p>
        <a:p>
          <a:pPr marL="114300" lvl="1" indent="-114300" algn="l" defTabSz="533400">
            <a:lnSpc>
              <a:spcPct val="90000"/>
            </a:lnSpc>
            <a:spcBef>
              <a:spcPct val="0"/>
            </a:spcBef>
            <a:spcAft>
              <a:spcPct val="15000"/>
            </a:spcAft>
            <a:buChar char="••"/>
          </a:pPr>
          <a:r>
            <a:rPr lang="en-US" sz="1200" b="1" i="0" kern="1200" dirty="0" smtClean="0"/>
            <a:t>Breathing devices.</a:t>
          </a:r>
          <a:r>
            <a:rPr lang="en-US" sz="1200" b="0" i="0" kern="1200" dirty="0" smtClean="0"/>
            <a:t> Performing specific breathing exercises while exhaling through the device's tube or a mask may also be helpful.</a:t>
          </a:r>
          <a:endParaRPr lang="en-US" sz="1200" b="0" i="0" kern="1200" dirty="0"/>
        </a:p>
      </dsp:txBody>
      <dsp:txXfrm>
        <a:off x="2121125" y="534132"/>
        <a:ext cx="1853749" cy="3364340"/>
      </dsp:txXfrm>
    </dsp:sp>
    <dsp:sp modelId="{4EBB313F-C401-4277-A776-86AC3821162C}">
      <dsp:nvSpPr>
        <dsp:cNvPr id="0" name=""/>
        <dsp:cNvSpPr/>
      </dsp:nvSpPr>
      <dsp:spPr>
        <a:xfrm>
          <a:off x="4234399" y="165526"/>
          <a:ext cx="1853749" cy="368606"/>
        </a:xfrm>
        <a:prstGeom prst="rect">
          <a:avLst/>
        </a:prstGeom>
        <a:solidFill>
          <a:schemeClr val="accen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65024" rIns="113792" bIns="65024" numCol="1" spcCol="1270" anchor="ctr" anchorCtr="0">
          <a:noAutofit/>
        </a:bodyPr>
        <a:lstStyle/>
        <a:p>
          <a:pPr lvl="0" algn="ctr" defTabSz="711200">
            <a:lnSpc>
              <a:spcPct val="90000"/>
            </a:lnSpc>
            <a:spcBef>
              <a:spcPct val="0"/>
            </a:spcBef>
            <a:spcAft>
              <a:spcPct val="35000"/>
            </a:spcAft>
          </a:pPr>
          <a:r>
            <a:rPr lang="en-US" sz="1600" kern="1200" dirty="0" smtClean="0"/>
            <a:t>Surgery</a:t>
          </a:r>
          <a:endParaRPr lang="en-US" sz="1600" kern="1200" dirty="0"/>
        </a:p>
      </dsp:txBody>
      <dsp:txXfrm>
        <a:off x="4234399" y="165526"/>
        <a:ext cx="1853749" cy="368606"/>
      </dsp:txXfrm>
    </dsp:sp>
    <dsp:sp modelId="{9CD1A647-9DD4-4BA9-A755-6C7E37BB0113}">
      <dsp:nvSpPr>
        <dsp:cNvPr id="0" name=""/>
        <dsp:cNvSpPr/>
      </dsp:nvSpPr>
      <dsp:spPr>
        <a:xfrm>
          <a:off x="4234399" y="534132"/>
          <a:ext cx="1853749" cy="3364340"/>
        </a:xfrm>
        <a:prstGeom prst="rect">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008" tIns="64008" rIns="85344" bIns="96012" numCol="1" spcCol="1270" anchor="t" anchorCtr="0">
          <a:noAutofit/>
        </a:bodyPr>
        <a:lstStyle/>
        <a:p>
          <a:pPr marL="114300" lvl="1" indent="-114300" algn="l" defTabSz="533400">
            <a:lnSpc>
              <a:spcPct val="90000"/>
            </a:lnSpc>
            <a:spcBef>
              <a:spcPct val="0"/>
            </a:spcBef>
            <a:spcAft>
              <a:spcPct val="15000"/>
            </a:spcAft>
            <a:buChar char="••"/>
          </a:pPr>
          <a:r>
            <a:rPr lang="en-US" sz="1200" b="1" kern="1200" dirty="0" smtClean="0"/>
            <a:t>Feeding Tube- </a:t>
          </a:r>
          <a:r>
            <a:rPr lang="en-US" sz="1200" b="0" kern="1200" dirty="0" smtClean="0"/>
            <a:t>thick mucus in the digestive tract inhibits proper uptake of nutrients, so the doctor may prescribe a feeding tube </a:t>
          </a:r>
          <a:endParaRPr lang="en-US" sz="1200" b="0" kern="1200" dirty="0"/>
        </a:p>
        <a:p>
          <a:pPr marL="114300" lvl="1" indent="-114300" algn="l" defTabSz="533400">
            <a:lnSpc>
              <a:spcPct val="90000"/>
            </a:lnSpc>
            <a:spcBef>
              <a:spcPct val="0"/>
            </a:spcBef>
            <a:spcAft>
              <a:spcPct val="15000"/>
            </a:spcAft>
            <a:buChar char="••"/>
          </a:pPr>
          <a:r>
            <a:rPr lang="en-US" sz="1200" b="1" i="0" kern="1200" dirty="0" smtClean="0"/>
            <a:t>Lung transplant- </a:t>
          </a:r>
          <a:r>
            <a:rPr lang="en-US" sz="1200" b="0" i="0" kern="1200" dirty="0" smtClean="0"/>
            <a:t>in severe cases, arising from the increasing resistance of bacterial to drugs, life-threatening pulmonary complications, a lung transplant may be necessary </a:t>
          </a:r>
          <a:endParaRPr lang="en-US" sz="1200" kern="1200" dirty="0"/>
        </a:p>
      </dsp:txBody>
      <dsp:txXfrm>
        <a:off x="4234399" y="534132"/>
        <a:ext cx="1853749" cy="3364340"/>
      </dsp:txXfrm>
    </dsp:sp>
  </dsp:spTree>
</dsp:drawing>
</file>

<file path=ppt/diagrams/layout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09443" y="3307356"/>
            <a:ext cx="7117180" cy="1470025"/>
          </a:xfrm>
        </p:spPr>
        <p:txBody>
          <a:bodyPr anchor="b"/>
          <a:lstStyle>
            <a:lvl1pPr>
              <a:defRPr sz="4000"/>
            </a:lvl1pPr>
          </a:lstStyle>
          <a:p>
            <a:r>
              <a:rPr lang="en-US" smtClean="0"/>
              <a:t>Click to edit Master title style</a:t>
            </a:r>
            <a:endParaRPr lang="en-US" dirty="0"/>
          </a:p>
        </p:txBody>
      </p:sp>
      <p:sp>
        <p:nvSpPr>
          <p:cNvPr id="3" name="Subtitle 2"/>
          <p:cNvSpPr>
            <a:spLocks noGrp="1"/>
          </p:cNvSpPr>
          <p:nvPr>
            <p:ph type="subTitle" idx="1"/>
          </p:nvPr>
        </p:nvSpPr>
        <p:spPr>
          <a:xfrm>
            <a:off x="1009443" y="4777380"/>
            <a:ext cx="7117180" cy="861420"/>
          </a:xfrm>
        </p:spPr>
        <p:txBody>
          <a:bodyPr anchor="t">
            <a:normAutofit/>
          </a:bodyPr>
          <a:lstStyle>
            <a:lvl1pPr marL="0" indent="0" algn="l">
              <a:buNone/>
              <a:defRPr sz="20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78B78CB-3133-4956-B415-28F9F8AD0A24}" type="datetimeFigureOut">
              <a:rPr lang="en-US" smtClean="0"/>
              <a:t>4/29/2012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382352-E667-4217-B83B-5FF78F0F6A2B}"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009443" y="1807361"/>
            <a:ext cx="7123080" cy="405143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78B78CB-3133-4956-B415-28F9F8AD0A24}" type="datetimeFigureOut">
              <a:rPr lang="en-US" smtClean="0"/>
              <a:t>4/29/2012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382352-E667-4217-B83B-5FF78F0F6A2B}"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59561" y="675723"/>
            <a:ext cx="1472963" cy="518532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009443" y="675724"/>
            <a:ext cx="5467557" cy="518532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78B78CB-3133-4956-B415-28F9F8AD0A24}" type="datetimeFigureOut">
              <a:rPr lang="en-US" smtClean="0"/>
              <a:t>4/29/2012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382352-E667-4217-B83B-5FF78F0F6A2B}"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10"/>
          </p:nvPr>
        </p:nvSpPr>
        <p:spPr/>
        <p:txBody>
          <a:bodyPr/>
          <a:lstStyle/>
          <a:p>
            <a:fld id="{878B78CB-3133-4956-B415-28F9F8AD0A24}" type="datetimeFigureOut">
              <a:rPr lang="en-US" smtClean="0"/>
              <a:t>4/29/2012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382352-E667-4217-B83B-5FF78F0F6A2B}"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09443" y="3308581"/>
            <a:ext cx="7117179" cy="1468800"/>
          </a:xfrm>
        </p:spPr>
        <p:txBody>
          <a:bodyPr anchor="b"/>
          <a:lstStyle>
            <a:lvl1pPr algn="r">
              <a:defRPr sz="3200" b="0" cap="none"/>
            </a:lvl1pPr>
          </a:lstStyle>
          <a:p>
            <a:r>
              <a:rPr lang="en-US" smtClean="0"/>
              <a:t>Click to edit Master title style</a:t>
            </a:r>
            <a:endParaRPr lang="en-US"/>
          </a:p>
        </p:txBody>
      </p:sp>
      <p:sp>
        <p:nvSpPr>
          <p:cNvPr id="3" name="Text Placeholder 2"/>
          <p:cNvSpPr>
            <a:spLocks noGrp="1"/>
          </p:cNvSpPr>
          <p:nvPr>
            <p:ph type="body" idx="1"/>
          </p:nvPr>
        </p:nvSpPr>
        <p:spPr>
          <a:xfrm>
            <a:off x="1009443" y="4777381"/>
            <a:ext cx="7117179" cy="860400"/>
          </a:xfrm>
        </p:spPr>
        <p:txBody>
          <a:bodyPr anchor="t">
            <a:normAutofit/>
          </a:bodyPr>
          <a:lstStyle>
            <a:lvl1pPr marL="0" indent="0" algn="r">
              <a:buNone/>
              <a:defRPr sz="1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78B78CB-3133-4956-B415-28F9F8AD0A24}" type="datetimeFigureOut">
              <a:rPr lang="en-US" smtClean="0"/>
              <a:t>4/29/2012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382352-E667-4217-B83B-5FF78F0F6A2B}"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09443" y="675725"/>
            <a:ext cx="7123080" cy="924475"/>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1009443" y="1809750"/>
            <a:ext cx="3471277" cy="405130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63281" y="1809749"/>
            <a:ext cx="3469243" cy="4051302"/>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78B78CB-3133-4956-B415-28F9F8AD0A24}" type="datetimeFigureOut">
              <a:rPr lang="en-US" smtClean="0"/>
              <a:t>4/29/2012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3382352-E667-4217-B83B-5FF78F0F6A2B}"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009443" y="1812927"/>
            <a:ext cx="3471277"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09443" y="2389190"/>
            <a:ext cx="3471277"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63281" y="1812927"/>
            <a:ext cx="3471275"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63281" y="2389190"/>
            <a:ext cx="3471275"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78B78CB-3133-4956-B415-28F9F8AD0A24}" type="datetimeFigureOut">
              <a:rPr lang="en-US" smtClean="0"/>
              <a:t>4/29/2012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3382352-E667-4217-B83B-5FF78F0F6A2B}"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78B78CB-3133-4956-B415-28F9F8AD0A24}" type="datetimeFigureOut">
              <a:rPr lang="en-US" smtClean="0"/>
              <a:t>4/29/2012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3382352-E667-4217-B83B-5FF78F0F6A2B}"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8B78CB-3133-4956-B415-28F9F8AD0A24}" type="datetimeFigureOut">
              <a:rPr lang="en-US" smtClean="0"/>
              <a:t>4/29/2012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3382352-E667-4217-B83B-5FF78F0F6A2B}"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9441" y="446087"/>
            <a:ext cx="2660651" cy="1185861"/>
          </a:xfrm>
        </p:spPr>
        <p:txBody>
          <a:bodyPr anchor="b"/>
          <a:lstStyle>
            <a:lvl1pPr algn="l">
              <a:defRPr sz="2400" b="0"/>
            </a:lvl1pPr>
          </a:lstStyle>
          <a:p>
            <a:r>
              <a:rPr lang="en-US" smtClean="0"/>
              <a:t>Click to edit Master title style</a:t>
            </a:r>
            <a:endParaRPr lang="en-US"/>
          </a:p>
        </p:txBody>
      </p:sp>
      <p:sp>
        <p:nvSpPr>
          <p:cNvPr id="3" name="Content Placeholder 2"/>
          <p:cNvSpPr>
            <a:spLocks noGrp="1"/>
          </p:cNvSpPr>
          <p:nvPr>
            <p:ph idx="1"/>
          </p:nvPr>
        </p:nvSpPr>
        <p:spPr>
          <a:xfrm>
            <a:off x="3852655" y="446088"/>
            <a:ext cx="4279869" cy="5414963"/>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009441" y="1631950"/>
            <a:ext cx="2660651" cy="4229099"/>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78B78CB-3133-4956-B415-28F9F8AD0A24}" type="datetimeFigureOut">
              <a:rPr lang="en-US" smtClean="0"/>
              <a:t>4/29/2012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3382352-E667-4217-B83B-5FF78F0F6A2B}"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9445" y="1387059"/>
            <a:ext cx="3297953" cy="1113254"/>
          </a:xfrm>
        </p:spPr>
        <p:txBody>
          <a:bodyPr anchor="b">
            <a:normAutofit/>
          </a:bodyPr>
          <a:lstStyle>
            <a:lvl1pPr algn="l">
              <a:defRPr sz="2400" b="0"/>
            </a:lvl1pPr>
          </a:lstStyle>
          <a:p>
            <a:r>
              <a:rPr lang="en-US" smtClean="0"/>
              <a:t>Click to edit Master title style</a:t>
            </a:r>
            <a:endParaRPr lang="en-US"/>
          </a:p>
        </p:txBody>
      </p:sp>
      <p:sp>
        <p:nvSpPr>
          <p:cNvPr id="4" name="Text Placeholder 3"/>
          <p:cNvSpPr>
            <a:spLocks noGrp="1"/>
          </p:cNvSpPr>
          <p:nvPr>
            <p:ph type="body" sz="half" idx="2"/>
          </p:nvPr>
        </p:nvSpPr>
        <p:spPr>
          <a:xfrm>
            <a:off x="1009443" y="2500312"/>
            <a:ext cx="3297955" cy="2530200"/>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78B78CB-3133-4956-B415-28F9F8AD0A24}" type="datetimeFigureOut">
              <a:rPr lang="en-US" smtClean="0"/>
              <a:t>4/29/2012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3382352-E667-4217-B83B-5FF78F0F6A2B}" type="slidenum">
              <a:rPr lang="en-US" smtClean="0"/>
              <a:t>‹#›</a:t>
            </a:fld>
            <a:endParaRPr lang="en-US"/>
          </a:p>
        </p:txBody>
      </p:sp>
      <p:grpSp>
        <p:nvGrpSpPr>
          <p:cNvPr id="16" name="Group 15"/>
          <p:cNvGrpSpPr/>
          <p:nvPr/>
        </p:nvGrpSpPr>
        <p:grpSpPr>
          <a:xfrm>
            <a:off x="4516153" y="994388"/>
            <a:ext cx="1847139" cy="1530439"/>
            <a:chOff x="4718762" y="993075"/>
            <a:chExt cx="1847138" cy="1530439"/>
          </a:xfrm>
        </p:grpSpPr>
        <p:sp>
          <p:nvSpPr>
            <p:cNvPr id="32" name="Oval 31"/>
            <p:cNvSpPr/>
            <p:nvPr/>
          </p:nvSpPr>
          <p:spPr>
            <a:xfrm>
              <a:off x="5479247" y="1436861"/>
              <a:ext cx="1086653" cy="1086653"/>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Oval 32"/>
            <p:cNvSpPr/>
            <p:nvPr/>
          </p:nvSpPr>
          <p:spPr>
            <a:xfrm>
              <a:off x="5650541" y="1411791"/>
              <a:ext cx="830365" cy="830365"/>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Oval 28"/>
            <p:cNvSpPr/>
            <p:nvPr/>
          </p:nvSpPr>
          <p:spPr>
            <a:xfrm>
              <a:off x="5256184" y="1894454"/>
              <a:ext cx="602364" cy="602364"/>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 name="Oval 30"/>
            <p:cNvSpPr/>
            <p:nvPr/>
          </p:nvSpPr>
          <p:spPr>
            <a:xfrm>
              <a:off x="5424145" y="1811313"/>
              <a:ext cx="489588" cy="489588"/>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Oval 27"/>
            <p:cNvSpPr/>
            <p:nvPr/>
          </p:nvSpPr>
          <p:spPr>
            <a:xfrm>
              <a:off x="4718762" y="2083426"/>
              <a:ext cx="256601" cy="256601"/>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 name="Oval 29"/>
            <p:cNvSpPr/>
            <p:nvPr/>
          </p:nvSpPr>
          <p:spPr>
            <a:xfrm>
              <a:off x="6132091" y="993075"/>
              <a:ext cx="256601" cy="256601"/>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 name="Oval 33"/>
            <p:cNvSpPr/>
            <p:nvPr/>
          </p:nvSpPr>
          <p:spPr>
            <a:xfrm>
              <a:off x="5059596" y="1894454"/>
              <a:ext cx="197439" cy="197439"/>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 name="Oval 34"/>
            <p:cNvSpPr/>
            <p:nvPr/>
          </p:nvSpPr>
          <p:spPr>
            <a:xfrm>
              <a:off x="6148801" y="1060593"/>
              <a:ext cx="197439" cy="197439"/>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18" name="Picture Placeholder 17"/>
          <p:cNvSpPr>
            <a:spLocks noGrp="1"/>
          </p:cNvSpPr>
          <p:nvPr>
            <p:ph type="pic" sz="quarter" idx="14"/>
          </p:nvPr>
        </p:nvSpPr>
        <p:spPr>
          <a:xfrm>
            <a:off x="4674192" y="1601512"/>
            <a:ext cx="3429000" cy="3429000"/>
          </a:xfrm>
          <a:prstGeom prst="ellipse">
            <a:avLst/>
          </a:prstGeom>
          <a:ln w="76200">
            <a:solidFill>
              <a:schemeClr val="tx2">
                <a:lumMod val="75000"/>
              </a:schemeClr>
            </a:solidFill>
          </a:ln>
        </p:spPr>
        <p:txBody>
          <a:bodyPr/>
          <a:lstStyle/>
          <a:p>
            <a:r>
              <a:rPr lang="en-US" smtClean="0"/>
              <a:t>Click icon to add picture</a:t>
            </a:r>
            <a:endParaRPr lang="en-US"/>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56" name="Oval 55"/>
          <p:cNvSpPr>
            <a:spLocks noChangeAspect="1"/>
          </p:cNvSpPr>
          <p:nvPr/>
        </p:nvSpPr>
        <p:spPr>
          <a:xfrm>
            <a:off x="-69625" y="4042577"/>
            <a:ext cx="1743945" cy="1909234"/>
          </a:xfrm>
          <a:custGeom>
            <a:avLst/>
            <a:gdLst/>
            <a:ahLst/>
            <a:cxnLst/>
            <a:rect l="l" t="t" r="r" b="b"/>
            <a:pathLst>
              <a:path w="1743945" h="1909234">
                <a:moveTo>
                  <a:pt x="789328" y="0"/>
                </a:moveTo>
                <a:cubicBezTo>
                  <a:pt x="1316548" y="0"/>
                  <a:pt x="1743945" y="427397"/>
                  <a:pt x="1743945" y="954617"/>
                </a:cubicBezTo>
                <a:cubicBezTo>
                  <a:pt x="1743945" y="1481837"/>
                  <a:pt x="1316548" y="1909234"/>
                  <a:pt x="789328" y="1909234"/>
                </a:cubicBezTo>
                <a:cubicBezTo>
                  <a:pt x="461080" y="1909234"/>
                  <a:pt x="171527" y="1743562"/>
                  <a:pt x="0" y="1491086"/>
                </a:cubicBezTo>
                <a:lnTo>
                  <a:pt x="0" y="418149"/>
                </a:lnTo>
                <a:cubicBezTo>
                  <a:pt x="171527" y="165673"/>
                  <a:pt x="461080" y="0"/>
                  <a:pt x="789328" y="0"/>
                </a:cubicBezTo>
                <a:close/>
              </a:path>
            </a:pathLst>
          </a:custGeom>
          <a:solidFill>
            <a:schemeClr val="tx2">
              <a:lumMod val="75000"/>
              <a:alpha val="8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53" name="Oval 52"/>
          <p:cNvSpPr>
            <a:spLocks noChangeAspect="1"/>
          </p:cNvSpPr>
          <p:nvPr/>
        </p:nvSpPr>
        <p:spPr>
          <a:xfrm>
            <a:off x="520639" y="1095311"/>
            <a:ext cx="1909233" cy="1909233"/>
          </a:xfrm>
          <a:prstGeom prst="ellipse">
            <a:avLst/>
          </a:prstGeom>
          <a:solidFill>
            <a:schemeClr val="tx2">
              <a:lumMod val="75000"/>
              <a:alpha val="1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52" name="Oval 51"/>
          <p:cNvSpPr>
            <a:spLocks noChangeAspect="1"/>
          </p:cNvSpPr>
          <p:nvPr/>
        </p:nvSpPr>
        <p:spPr>
          <a:xfrm>
            <a:off x="1878730" y="282934"/>
            <a:ext cx="1909233" cy="1909233"/>
          </a:xfrm>
          <a:prstGeom prst="ellipse">
            <a:avLst/>
          </a:prstGeom>
          <a:solidFill>
            <a:schemeClr val="tx2">
              <a:lumMod val="75000"/>
              <a:alpha val="1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54" name="Oval 53"/>
          <p:cNvSpPr>
            <a:spLocks noChangeAspect="1"/>
          </p:cNvSpPr>
          <p:nvPr/>
        </p:nvSpPr>
        <p:spPr>
          <a:xfrm>
            <a:off x="520637" y="5729136"/>
            <a:ext cx="1909235" cy="1193756"/>
          </a:xfrm>
          <a:custGeom>
            <a:avLst/>
            <a:gdLst/>
            <a:ahLst/>
            <a:cxnLst/>
            <a:rect l="l" t="t" r="r" b="b"/>
            <a:pathLst>
              <a:path w="1909234" h="1193756">
                <a:moveTo>
                  <a:pt x="954617" y="0"/>
                </a:moveTo>
                <a:cubicBezTo>
                  <a:pt x="1481837" y="0"/>
                  <a:pt x="1909234" y="427397"/>
                  <a:pt x="1909234" y="954617"/>
                </a:cubicBezTo>
                <a:cubicBezTo>
                  <a:pt x="1909234" y="1037305"/>
                  <a:pt x="1898721" y="1117537"/>
                  <a:pt x="1877819" y="1193756"/>
                </a:cubicBezTo>
                <a:lnTo>
                  <a:pt x="31415" y="1193756"/>
                </a:lnTo>
                <a:cubicBezTo>
                  <a:pt x="10513" y="1117537"/>
                  <a:pt x="0" y="1037305"/>
                  <a:pt x="0" y="954617"/>
                </a:cubicBezTo>
                <a:cubicBezTo>
                  <a:pt x="0" y="427397"/>
                  <a:pt x="427397" y="0"/>
                  <a:pt x="954617" y="0"/>
                </a:cubicBezTo>
                <a:close/>
              </a:path>
            </a:pathLst>
          </a:custGeom>
          <a:solidFill>
            <a:schemeClr val="tx2">
              <a:lumMod val="75000"/>
              <a:alpha val="16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0" name="Oval 129"/>
          <p:cNvSpPr>
            <a:spLocks noChangeAspect="1"/>
          </p:cNvSpPr>
          <p:nvPr/>
        </p:nvSpPr>
        <p:spPr>
          <a:xfrm>
            <a:off x="-46711" y="-61709"/>
            <a:ext cx="1449107" cy="1677064"/>
          </a:xfrm>
          <a:custGeom>
            <a:avLst/>
            <a:gdLst/>
            <a:ahLst/>
            <a:cxnLst/>
            <a:rect l="l" t="t" r="r" b="b"/>
            <a:pathLst>
              <a:path w="1449107" h="1677064">
                <a:moveTo>
                  <a:pt x="0" y="0"/>
                </a:moveTo>
                <a:lnTo>
                  <a:pt x="1112019" y="0"/>
                </a:lnTo>
                <a:cubicBezTo>
                  <a:pt x="1319407" y="171874"/>
                  <a:pt x="1449107" y="432014"/>
                  <a:pt x="1449107" y="722447"/>
                </a:cubicBezTo>
                <a:cubicBezTo>
                  <a:pt x="1449107" y="1249667"/>
                  <a:pt x="1021710" y="1677064"/>
                  <a:pt x="494490" y="1677064"/>
                </a:cubicBezTo>
                <a:cubicBezTo>
                  <a:pt x="313232" y="1677064"/>
                  <a:pt x="143772" y="1626546"/>
                  <a:pt x="0" y="1537872"/>
                </a:cubicBezTo>
                <a:close/>
              </a:path>
            </a:pathLst>
          </a:custGeom>
          <a:solidFill>
            <a:schemeClr val="tx2">
              <a:lumMod val="75000"/>
              <a:alpha val="14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1" name="Oval 130"/>
          <p:cNvSpPr>
            <a:spLocks noChangeAspect="1"/>
          </p:cNvSpPr>
          <p:nvPr/>
        </p:nvSpPr>
        <p:spPr>
          <a:xfrm>
            <a:off x="924114" y="-161623"/>
            <a:ext cx="1909233" cy="1909233"/>
          </a:xfrm>
          <a:prstGeom prst="ellipse">
            <a:avLst/>
          </a:prstGeom>
          <a:solidFill>
            <a:schemeClr val="tx2">
              <a:lumMod val="75000"/>
              <a:alpha val="2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2" name="Oval 131"/>
          <p:cNvSpPr>
            <a:spLocks noChangeAspect="1"/>
          </p:cNvSpPr>
          <p:nvPr/>
        </p:nvSpPr>
        <p:spPr>
          <a:xfrm>
            <a:off x="1" y="660739"/>
            <a:ext cx="1909233" cy="1909233"/>
          </a:xfrm>
          <a:prstGeom prst="ellipse">
            <a:avLst/>
          </a:prstGeom>
          <a:solidFill>
            <a:schemeClr val="tx2">
              <a:lumMod val="75000"/>
              <a:alpha val="15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3" name="Oval 132"/>
          <p:cNvSpPr>
            <a:spLocks noChangeAspect="1"/>
          </p:cNvSpPr>
          <p:nvPr/>
        </p:nvSpPr>
        <p:spPr>
          <a:xfrm>
            <a:off x="7497532" y="-61709"/>
            <a:ext cx="1694467" cy="1677064"/>
          </a:xfrm>
          <a:custGeom>
            <a:avLst/>
            <a:gdLst/>
            <a:ahLst/>
            <a:cxnLst/>
            <a:rect l="l" t="t" r="r" b="b"/>
            <a:pathLst>
              <a:path w="1694467" h="1677064">
                <a:moveTo>
                  <a:pt x="337088" y="0"/>
                </a:moveTo>
                <a:lnTo>
                  <a:pt x="1573463" y="0"/>
                </a:lnTo>
                <a:cubicBezTo>
                  <a:pt x="1618202" y="37449"/>
                  <a:pt x="1658454" y="79950"/>
                  <a:pt x="1694467" y="126010"/>
                </a:cubicBezTo>
                <a:lnTo>
                  <a:pt x="1694467" y="1318884"/>
                </a:lnTo>
                <a:cubicBezTo>
                  <a:pt x="1522840" y="1538397"/>
                  <a:pt x="1254922" y="1677064"/>
                  <a:pt x="954617" y="1677064"/>
                </a:cubicBezTo>
                <a:cubicBezTo>
                  <a:pt x="427397" y="1677064"/>
                  <a:pt x="0" y="1249667"/>
                  <a:pt x="0" y="722447"/>
                </a:cubicBezTo>
                <a:cubicBezTo>
                  <a:pt x="0" y="432014"/>
                  <a:pt x="129700" y="171874"/>
                  <a:pt x="337088" y="0"/>
                </a:cubicBezTo>
                <a:close/>
              </a:path>
            </a:pathLst>
          </a:custGeom>
          <a:solidFill>
            <a:schemeClr val="accent3">
              <a:lumMod val="60000"/>
              <a:lumOff val="40000"/>
              <a:alpha val="1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4" name="Oval 133"/>
          <p:cNvSpPr>
            <a:spLocks noChangeAspect="1"/>
          </p:cNvSpPr>
          <p:nvPr/>
        </p:nvSpPr>
        <p:spPr>
          <a:xfrm>
            <a:off x="6117501" y="-61708"/>
            <a:ext cx="1909235" cy="1705448"/>
          </a:xfrm>
          <a:custGeom>
            <a:avLst/>
            <a:gdLst/>
            <a:ahLst/>
            <a:cxnLst/>
            <a:rect l="l" t="t" r="r" b="b"/>
            <a:pathLst>
              <a:path w="1909234" h="1705448">
                <a:moveTo>
                  <a:pt x="371490" y="0"/>
                </a:moveTo>
                <a:lnTo>
                  <a:pt x="1537745" y="0"/>
                </a:lnTo>
                <a:cubicBezTo>
                  <a:pt x="1764760" y="171517"/>
                  <a:pt x="1909234" y="444302"/>
                  <a:pt x="1909234" y="750831"/>
                </a:cubicBezTo>
                <a:cubicBezTo>
                  <a:pt x="1909234" y="1278051"/>
                  <a:pt x="1481837" y="1705448"/>
                  <a:pt x="954617" y="1705448"/>
                </a:cubicBezTo>
                <a:cubicBezTo>
                  <a:pt x="427397" y="1705448"/>
                  <a:pt x="0" y="1278051"/>
                  <a:pt x="0" y="750831"/>
                </a:cubicBezTo>
                <a:cubicBezTo>
                  <a:pt x="0" y="444302"/>
                  <a:pt x="144474" y="171517"/>
                  <a:pt x="371490" y="0"/>
                </a:cubicBezTo>
                <a:close/>
              </a:path>
            </a:pathLst>
          </a:custGeom>
          <a:solidFill>
            <a:schemeClr val="tx2">
              <a:lumMod val="75000"/>
              <a:alpha val="1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5" name="Oval 134"/>
          <p:cNvSpPr>
            <a:spLocks noChangeAspect="1"/>
          </p:cNvSpPr>
          <p:nvPr/>
        </p:nvSpPr>
        <p:spPr>
          <a:xfrm>
            <a:off x="7494455" y="1095309"/>
            <a:ext cx="1697544" cy="1909234"/>
          </a:xfrm>
          <a:custGeom>
            <a:avLst/>
            <a:gdLst/>
            <a:ahLst/>
            <a:cxnLst/>
            <a:rect l="l" t="t" r="r" b="b"/>
            <a:pathLst>
              <a:path w="1697544" h="1909234">
                <a:moveTo>
                  <a:pt x="954617" y="0"/>
                </a:moveTo>
                <a:cubicBezTo>
                  <a:pt x="1256666" y="0"/>
                  <a:pt x="1525952" y="140283"/>
                  <a:pt x="1697544" y="361910"/>
                </a:cubicBezTo>
                <a:lnTo>
                  <a:pt x="1697544" y="1547324"/>
                </a:lnTo>
                <a:cubicBezTo>
                  <a:pt x="1525952" y="1768951"/>
                  <a:pt x="1256666" y="1909234"/>
                  <a:pt x="954617" y="1909234"/>
                </a:cubicBezTo>
                <a:cubicBezTo>
                  <a:pt x="427397" y="1909234"/>
                  <a:pt x="0" y="1481837"/>
                  <a:pt x="0" y="954617"/>
                </a:cubicBezTo>
                <a:cubicBezTo>
                  <a:pt x="0" y="427397"/>
                  <a:pt x="427397" y="0"/>
                  <a:pt x="954617" y="0"/>
                </a:cubicBezTo>
                <a:close/>
              </a:path>
            </a:pathLst>
          </a:custGeom>
          <a:solidFill>
            <a:schemeClr val="tx2">
              <a:lumMod val="75000"/>
              <a:alpha val="15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6" name="Oval 135"/>
          <p:cNvSpPr>
            <a:spLocks noChangeAspect="1"/>
          </p:cNvSpPr>
          <p:nvPr/>
        </p:nvSpPr>
        <p:spPr>
          <a:xfrm>
            <a:off x="8056673" y="5140347"/>
            <a:ext cx="1137195" cy="1759729"/>
          </a:xfrm>
          <a:custGeom>
            <a:avLst/>
            <a:gdLst/>
            <a:ahLst/>
            <a:cxnLst/>
            <a:rect l="l" t="t" r="r" b="b"/>
            <a:pathLst>
              <a:path w="1137194" h="1759729">
                <a:moveTo>
                  <a:pt x="954617" y="0"/>
                </a:moveTo>
                <a:cubicBezTo>
                  <a:pt x="1017088" y="0"/>
                  <a:pt x="1078157" y="6001"/>
                  <a:pt x="1137194" y="17897"/>
                </a:cubicBezTo>
                <a:lnTo>
                  <a:pt x="1137194" y="1759729"/>
                </a:lnTo>
                <a:lnTo>
                  <a:pt x="443151" y="1759729"/>
                </a:lnTo>
                <a:cubicBezTo>
                  <a:pt x="176544" y="1591075"/>
                  <a:pt x="0" y="1293463"/>
                  <a:pt x="0" y="954617"/>
                </a:cubicBezTo>
                <a:cubicBezTo>
                  <a:pt x="0" y="427397"/>
                  <a:pt x="427397" y="0"/>
                  <a:pt x="954617" y="0"/>
                </a:cubicBezTo>
                <a:close/>
              </a:path>
            </a:pathLst>
          </a:custGeom>
          <a:solidFill>
            <a:schemeClr val="tx2">
              <a:lumMod val="75000"/>
              <a:alpha val="16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7" name="Oval 136"/>
          <p:cNvSpPr>
            <a:spLocks noChangeAspect="1"/>
          </p:cNvSpPr>
          <p:nvPr/>
        </p:nvSpPr>
        <p:spPr>
          <a:xfrm>
            <a:off x="6661713" y="4362913"/>
            <a:ext cx="1909233" cy="1909233"/>
          </a:xfrm>
          <a:prstGeom prst="ellipse">
            <a:avLst/>
          </a:prstGeom>
          <a:solidFill>
            <a:schemeClr val="tx2">
              <a:lumMod val="75000"/>
              <a:alpha val="5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8" name="Oval 137"/>
          <p:cNvSpPr>
            <a:spLocks noChangeAspect="1"/>
          </p:cNvSpPr>
          <p:nvPr/>
        </p:nvSpPr>
        <p:spPr>
          <a:xfrm>
            <a:off x="-69625" y="4948767"/>
            <a:ext cx="1353860" cy="1909234"/>
          </a:xfrm>
          <a:custGeom>
            <a:avLst/>
            <a:gdLst/>
            <a:ahLst/>
            <a:cxnLst/>
            <a:rect l="l" t="t" r="r" b="b"/>
            <a:pathLst>
              <a:path w="1353860" h="1909234">
                <a:moveTo>
                  <a:pt x="399243" y="0"/>
                </a:moveTo>
                <a:cubicBezTo>
                  <a:pt x="926463" y="0"/>
                  <a:pt x="1353860" y="427397"/>
                  <a:pt x="1353860" y="954617"/>
                </a:cubicBezTo>
                <a:cubicBezTo>
                  <a:pt x="1353860" y="1481837"/>
                  <a:pt x="926463" y="1909234"/>
                  <a:pt x="399243" y="1909234"/>
                </a:cubicBezTo>
                <a:cubicBezTo>
                  <a:pt x="256544" y="1909234"/>
                  <a:pt x="121158" y="1877924"/>
                  <a:pt x="0" y="1820890"/>
                </a:cubicBezTo>
                <a:lnTo>
                  <a:pt x="0" y="88345"/>
                </a:lnTo>
                <a:cubicBezTo>
                  <a:pt x="121158" y="31311"/>
                  <a:pt x="256544" y="0"/>
                  <a:pt x="399243" y="0"/>
                </a:cubicBezTo>
                <a:close/>
              </a:path>
            </a:pathLst>
          </a:custGeom>
          <a:solidFill>
            <a:schemeClr val="tx2">
              <a:lumMod val="75000"/>
              <a:alpha val="16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9" name="Oval 138"/>
          <p:cNvSpPr>
            <a:spLocks noChangeAspect="1"/>
          </p:cNvSpPr>
          <p:nvPr/>
        </p:nvSpPr>
        <p:spPr>
          <a:xfrm>
            <a:off x="708473" y="4790336"/>
            <a:ext cx="1909233" cy="1909233"/>
          </a:xfrm>
          <a:prstGeom prst="ellipse">
            <a:avLst/>
          </a:prstGeom>
          <a:solidFill>
            <a:schemeClr val="tx2">
              <a:lumMod val="75000"/>
              <a:alpha val="8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40" name="Oval 139"/>
          <p:cNvSpPr>
            <a:spLocks noChangeAspect="1"/>
          </p:cNvSpPr>
          <p:nvPr/>
        </p:nvSpPr>
        <p:spPr>
          <a:xfrm>
            <a:off x="6117505" y="783989"/>
            <a:ext cx="1909233" cy="1909233"/>
          </a:xfrm>
          <a:prstGeom prst="ellipse">
            <a:avLst/>
          </a:prstGeom>
          <a:solidFill>
            <a:schemeClr val="tx2">
              <a:lumMod val="75000"/>
              <a:alpha val="15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41" name="Oval 140"/>
          <p:cNvSpPr>
            <a:spLocks noChangeAspect="1"/>
          </p:cNvSpPr>
          <p:nvPr/>
        </p:nvSpPr>
        <p:spPr>
          <a:xfrm>
            <a:off x="6459054" y="5140346"/>
            <a:ext cx="1909233" cy="1909233"/>
          </a:xfrm>
          <a:prstGeom prst="ellipse">
            <a:avLst/>
          </a:prstGeom>
          <a:solidFill>
            <a:schemeClr val="tx2">
              <a:lumMod val="75000"/>
              <a:alpha val="1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18" name="Oval 117"/>
          <p:cNvSpPr>
            <a:spLocks noChangeAspect="1"/>
          </p:cNvSpPr>
          <p:nvPr/>
        </p:nvSpPr>
        <p:spPr>
          <a:xfrm>
            <a:off x="8398204" y="597861"/>
            <a:ext cx="793795" cy="1252918"/>
          </a:xfrm>
          <a:custGeom>
            <a:avLst/>
            <a:gdLst/>
            <a:ahLst/>
            <a:cxnLst/>
            <a:rect l="l" t="t" r="r" b="b"/>
            <a:pathLst>
              <a:path w="793794" h="1252918">
                <a:moveTo>
                  <a:pt x="626459" y="0"/>
                </a:moveTo>
                <a:cubicBezTo>
                  <a:pt x="684682" y="0"/>
                  <a:pt x="741049" y="7943"/>
                  <a:pt x="793794" y="25480"/>
                </a:cubicBezTo>
                <a:lnTo>
                  <a:pt x="793794" y="1227438"/>
                </a:lnTo>
                <a:cubicBezTo>
                  <a:pt x="741049" y="1244975"/>
                  <a:pt x="684682" y="1252918"/>
                  <a:pt x="626459" y="1252918"/>
                </a:cubicBezTo>
                <a:cubicBezTo>
                  <a:pt x="280475" y="1252918"/>
                  <a:pt x="0" y="972443"/>
                  <a:pt x="0" y="626459"/>
                </a:cubicBezTo>
                <a:cubicBezTo>
                  <a:pt x="0" y="280475"/>
                  <a:pt x="280475" y="0"/>
                  <a:pt x="626459" y="0"/>
                </a:cubicBezTo>
                <a:close/>
              </a:path>
            </a:pathLst>
          </a:cu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9" name="Oval 118"/>
          <p:cNvSpPr>
            <a:spLocks noChangeAspect="1"/>
          </p:cNvSpPr>
          <p:nvPr/>
        </p:nvSpPr>
        <p:spPr>
          <a:xfrm>
            <a:off x="6350101" y="206512"/>
            <a:ext cx="1041276" cy="1041276"/>
          </a:xfrm>
          <a:prstGeom prst="ellipse">
            <a:avLst/>
          </a:pr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0" name="Oval 119"/>
          <p:cNvSpPr>
            <a:spLocks noChangeAspect="1"/>
          </p:cNvSpPr>
          <p:nvPr/>
        </p:nvSpPr>
        <p:spPr>
          <a:xfrm>
            <a:off x="6872128" y="1450646"/>
            <a:ext cx="1218253" cy="1218253"/>
          </a:xfrm>
          <a:prstGeom prst="ellipse">
            <a:avLst/>
          </a:pr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1" name="Oval 120"/>
          <p:cNvSpPr>
            <a:spLocks noChangeAspect="1"/>
          </p:cNvSpPr>
          <p:nvPr/>
        </p:nvSpPr>
        <p:spPr>
          <a:xfrm>
            <a:off x="7219069" y="2049927"/>
            <a:ext cx="1041276" cy="1041276"/>
          </a:xfrm>
          <a:prstGeom prst="ellipse">
            <a:avLst/>
          </a:pr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2" name="Oval 121"/>
          <p:cNvSpPr>
            <a:spLocks noChangeAspect="1"/>
          </p:cNvSpPr>
          <p:nvPr/>
        </p:nvSpPr>
        <p:spPr>
          <a:xfrm>
            <a:off x="7749417" y="2661634"/>
            <a:ext cx="721308" cy="721308"/>
          </a:xfrm>
          <a:prstGeom prst="ellipse">
            <a:avLst/>
          </a:pr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3" name="Oval 122"/>
          <p:cNvSpPr>
            <a:spLocks noChangeAspect="1"/>
          </p:cNvSpPr>
          <p:nvPr/>
        </p:nvSpPr>
        <p:spPr>
          <a:xfrm>
            <a:off x="685055" y="-100976"/>
            <a:ext cx="1193676" cy="697815"/>
          </a:xfrm>
          <a:custGeom>
            <a:avLst/>
            <a:gdLst/>
            <a:ahLst/>
            <a:cxnLst/>
            <a:rect l="l" t="t" r="r" b="b"/>
            <a:pathLst>
              <a:path w="1193676" h="697815">
                <a:moveTo>
                  <a:pt x="10179" y="0"/>
                </a:moveTo>
                <a:lnTo>
                  <a:pt x="1183497" y="0"/>
                </a:lnTo>
                <a:cubicBezTo>
                  <a:pt x="1190746" y="32633"/>
                  <a:pt x="1193676" y="66463"/>
                  <a:pt x="1193676" y="100977"/>
                </a:cubicBezTo>
                <a:cubicBezTo>
                  <a:pt x="1193676" y="430602"/>
                  <a:pt x="926463" y="697815"/>
                  <a:pt x="596838" y="697815"/>
                </a:cubicBezTo>
                <a:cubicBezTo>
                  <a:pt x="267213" y="697815"/>
                  <a:pt x="0" y="430602"/>
                  <a:pt x="0" y="100977"/>
                </a:cubicBezTo>
                <a:close/>
              </a:path>
            </a:pathLst>
          </a:cu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4" name="Oval 123"/>
          <p:cNvSpPr>
            <a:spLocks noChangeAspect="1"/>
          </p:cNvSpPr>
          <p:nvPr/>
        </p:nvSpPr>
        <p:spPr>
          <a:xfrm>
            <a:off x="1502639" y="-100975"/>
            <a:ext cx="1029028" cy="459889"/>
          </a:xfrm>
          <a:custGeom>
            <a:avLst/>
            <a:gdLst/>
            <a:ahLst/>
            <a:cxnLst/>
            <a:rect l="l" t="t" r="r" b="b"/>
            <a:pathLst>
              <a:path w="1029028" h="459889">
                <a:moveTo>
                  <a:pt x="0" y="0"/>
                </a:moveTo>
                <a:lnTo>
                  <a:pt x="1029028" y="0"/>
                </a:lnTo>
                <a:cubicBezTo>
                  <a:pt x="1001386" y="259074"/>
                  <a:pt x="781401" y="459889"/>
                  <a:pt x="514514" y="459889"/>
                </a:cubicBezTo>
                <a:cubicBezTo>
                  <a:pt x="247627" y="459889"/>
                  <a:pt x="27642" y="259074"/>
                  <a:pt x="0" y="0"/>
                </a:cubicBezTo>
                <a:close/>
              </a:path>
            </a:pathLst>
          </a:cu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5" name="Oval 124"/>
          <p:cNvSpPr>
            <a:spLocks noChangeAspect="1"/>
          </p:cNvSpPr>
          <p:nvPr/>
        </p:nvSpPr>
        <p:spPr>
          <a:xfrm>
            <a:off x="-69622" y="-100975"/>
            <a:ext cx="590263" cy="612289"/>
          </a:xfrm>
          <a:custGeom>
            <a:avLst/>
            <a:gdLst/>
            <a:ahLst/>
            <a:cxnLst/>
            <a:rect l="l" t="t" r="r" b="b"/>
            <a:pathLst>
              <a:path w="590263" h="612289">
                <a:moveTo>
                  <a:pt x="0" y="0"/>
                </a:moveTo>
                <a:lnTo>
                  <a:pt x="581024" y="0"/>
                </a:lnTo>
                <a:cubicBezTo>
                  <a:pt x="587493" y="29611"/>
                  <a:pt x="590263" y="60308"/>
                  <a:pt x="590263" y="91651"/>
                </a:cubicBezTo>
                <a:cubicBezTo>
                  <a:pt x="590263" y="379191"/>
                  <a:pt x="357165" y="612289"/>
                  <a:pt x="69625" y="612289"/>
                </a:cubicBezTo>
                <a:lnTo>
                  <a:pt x="0" y="605270"/>
                </a:lnTo>
                <a:close/>
              </a:path>
            </a:pathLst>
          </a:cu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6" name="Oval 125"/>
          <p:cNvSpPr>
            <a:spLocks noChangeAspect="1"/>
          </p:cNvSpPr>
          <p:nvPr/>
        </p:nvSpPr>
        <p:spPr>
          <a:xfrm>
            <a:off x="277433" y="4321784"/>
            <a:ext cx="1396887" cy="1396887"/>
          </a:xfrm>
          <a:prstGeom prst="ellipse">
            <a:avLst/>
          </a:prstGeom>
          <a:solidFill>
            <a:schemeClr val="tx2">
              <a:lumMod val="75000"/>
              <a:alpha val="6000"/>
            </a:schemeClr>
          </a:solidFill>
          <a:ln w="177800" cap="rnd" cmpd="sng" algn="ctr">
            <a:solidFill>
              <a:schemeClr val="tx2">
                <a:lumMod val="60000"/>
                <a:lumOff val="40000"/>
                <a:alpha val="4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7" name="Oval 126"/>
          <p:cNvSpPr>
            <a:spLocks noChangeAspect="1"/>
          </p:cNvSpPr>
          <p:nvPr/>
        </p:nvSpPr>
        <p:spPr>
          <a:xfrm>
            <a:off x="5792132" y="6489965"/>
            <a:ext cx="1115939" cy="443769"/>
          </a:xfrm>
          <a:custGeom>
            <a:avLst/>
            <a:gdLst/>
            <a:ahLst/>
            <a:cxnLst/>
            <a:rect l="l" t="t" r="r" b="b"/>
            <a:pathLst>
              <a:path w="1115939" h="443769">
                <a:moveTo>
                  <a:pt x="557969" y="0"/>
                </a:moveTo>
                <a:cubicBezTo>
                  <a:pt x="830120" y="0"/>
                  <a:pt x="1058049" y="189335"/>
                  <a:pt x="1115939" y="443769"/>
                </a:cubicBezTo>
                <a:lnTo>
                  <a:pt x="0" y="443769"/>
                </a:lnTo>
                <a:cubicBezTo>
                  <a:pt x="57889" y="189335"/>
                  <a:pt x="285818" y="0"/>
                  <a:pt x="557969" y="0"/>
                </a:cubicBezTo>
                <a:close/>
              </a:path>
            </a:pathLst>
          </a:custGeom>
          <a:solidFill>
            <a:schemeClr val="tx2">
              <a:lumMod val="75000"/>
              <a:alpha val="6000"/>
            </a:schemeClr>
          </a:solidFill>
          <a:ln w="177800" cap="rnd" cmpd="sng" algn="ctr">
            <a:solidFill>
              <a:schemeClr val="tx2">
                <a:lumMod val="60000"/>
                <a:lumOff val="40000"/>
                <a:alpha val="4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8" name="Oval 127"/>
          <p:cNvSpPr>
            <a:spLocks noChangeAspect="1"/>
          </p:cNvSpPr>
          <p:nvPr/>
        </p:nvSpPr>
        <p:spPr>
          <a:xfrm>
            <a:off x="6128000" y="6408841"/>
            <a:ext cx="1237019" cy="524894"/>
          </a:xfrm>
          <a:custGeom>
            <a:avLst/>
            <a:gdLst/>
            <a:ahLst/>
            <a:cxnLst/>
            <a:rect l="l" t="t" r="r" b="b"/>
            <a:pathLst>
              <a:path w="1237019" h="524894">
                <a:moveTo>
                  <a:pt x="618509" y="0"/>
                </a:moveTo>
                <a:cubicBezTo>
                  <a:pt x="930325" y="0"/>
                  <a:pt x="1189147" y="226891"/>
                  <a:pt x="1237019" y="524894"/>
                </a:cubicBezTo>
                <a:lnTo>
                  <a:pt x="0" y="524894"/>
                </a:lnTo>
                <a:cubicBezTo>
                  <a:pt x="47872" y="226891"/>
                  <a:pt x="306694" y="0"/>
                  <a:pt x="618509" y="0"/>
                </a:cubicBezTo>
                <a:close/>
              </a:path>
            </a:pathLst>
          </a:custGeom>
          <a:solidFill>
            <a:schemeClr val="tx2">
              <a:lumMod val="75000"/>
              <a:alpha val="6000"/>
            </a:schemeClr>
          </a:solidFill>
          <a:ln w="177800" cap="rnd" cmpd="sng" algn="ctr">
            <a:solidFill>
              <a:schemeClr val="tx2">
                <a:lumMod val="60000"/>
                <a:lumOff val="40000"/>
                <a:alpha val="4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9" name="Oval 128"/>
          <p:cNvSpPr>
            <a:spLocks noChangeAspect="1"/>
          </p:cNvSpPr>
          <p:nvPr/>
        </p:nvSpPr>
        <p:spPr>
          <a:xfrm>
            <a:off x="7577655" y="6408842"/>
            <a:ext cx="1211408" cy="524893"/>
          </a:xfrm>
          <a:custGeom>
            <a:avLst/>
            <a:gdLst/>
            <a:ahLst/>
            <a:cxnLst/>
            <a:rect l="l" t="t" r="r" b="b"/>
            <a:pathLst>
              <a:path w="1211408" h="524893">
                <a:moveTo>
                  <a:pt x="605704" y="0"/>
                </a:moveTo>
                <a:cubicBezTo>
                  <a:pt x="914574" y="0"/>
                  <a:pt x="1170243" y="227782"/>
                  <a:pt x="1211408" y="524893"/>
                </a:cubicBezTo>
                <a:lnTo>
                  <a:pt x="0" y="524893"/>
                </a:lnTo>
                <a:cubicBezTo>
                  <a:pt x="41165" y="227782"/>
                  <a:pt x="296834" y="0"/>
                  <a:pt x="605704" y="0"/>
                </a:cubicBezTo>
                <a:close/>
              </a:path>
            </a:pathLst>
          </a:custGeom>
          <a:solidFill>
            <a:schemeClr val="tx2">
              <a:lumMod val="75000"/>
              <a:alpha val="6000"/>
            </a:schemeClr>
          </a:solidFill>
          <a:ln w="177800" cap="rnd" cmpd="sng" algn="ctr">
            <a:solidFill>
              <a:schemeClr val="tx2">
                <a:lumMod val="60000"/>
                <a:lumOff val="40000"/>
                <a:alpha val="4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97" name="Oval 96"/>
          <p:cNvSpPr>
            <a:spLocks noChangeAspect="1"/>
          </p:cNvSpPr>
          <p:nvPr/>
        </p:nvSpPr>
        <p:spPr>
          <a:xfrm>
            <a:off x="11072" y="4941987"/>
            <a:ext cx="611231" cy="611230"/>
          </a:xfrm>
          <a:prstGeom prst="ellipse">
            <a:avLst/>
          </a:prstGeom>
          <a:solidFill>
            <a:schemeClr val="accent3">
              <a:lumMod val="60000"/>
              <a:lumOff val="40000"/>
              <a:alpha val="5000"/>
            </a:schemeClr>
          </a:solidFill>
          <a:ln w="12700" cap="rnd" cmpd="sng" algn="ctr">
            <a:solidFill>
              <a:schemeClr val="accent3">
                <a:lumMod val="60000"/>
                <a:lumOff val="40000"/>
                <a:alpha val="15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98" name="Oval 97"/>
          <p:cNvSpPr>
            <a:spLocks noChangeAspect="1"/>
          </p:cNvSpPr>
          <p:nvPr/>
        </p:nvSpPr>
        <p:spPr>
          <a:xfrm>
            <a:off x="-69625" y="6172569"/>
            <a:ext cx="778097" cy="750322"/>
          </a:xfrm>
          <a:custGeom>
            <a:avLst/>
            <a:gdLst/>
            <a:ahLst/>
            <a:cxnLst/>
            <a:rect l="l" t="t" r="r" b="b"/>
            <a:pathLst>
              <a:path w="778097" h="750322">
                <a:moveTo>
                  <a:pt x="261411" y="0"/>
                </a:moveTo>
                <a:cubicBezTo>
                  <a:pt x="546769" y="0"/>
                  <a:pt x="778097" y="231328"/>
                  <a:pt x="778097" y="516686"/>
                </a:cubicBezTo>
                <a:cubicBezTo>
                  <a:pt x="778097" y="601179"/>
                  <a:pt x="757816" y="680934"/>
                  <a:pt x="719843" y="750322"/>
                </a:cubicBezTo>
                <a:lnTo>
                  <a:pt x="0" y="750322"/>
                </a:lnTo>
                <a:lnTo>
                  <a:pt x="0" y="73330"/>
                </a:lnTo>
                <a:cubicBezTo>
                  <a:pt x="75863" y="26083"/>
                  <a:pt x="165591" y="0"/>
                  <a:pt x="261411" y="0"/>
                </a:cubicBezTo>
                <a:close/>
              </a:path>
            </a:pathLst>
          </a:cu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99" name="Oval 98"/>
          <p:cNvSpPr>
            <a:spLocks noChangeAspect="1"/>
          </p:cNvSpPr>
          <p:nvPr/>
        </p:nvSpPr>
        <p:spPr>
          <a:xfrm>
            <a:off x="-69625" y="5158576"/>
            <a:ext cx="563524" cy="897560"/>
          </a:xfrm>
          <a:custGeom>
            <a:avLst/>
            <a:gdLst/>
            <a:ahLst/>
            <a:cxnLst/>
            <a:rect l="l" t="t" r="r" b="b"/>
            <a:pathLst>
              <a:path w="563524" h="897560">
                <a:moveTo>
                  <a:pt x="114744" y="0"/>
                </a:moveTo>
                <a:cubicBezTo>
                  <a:pt x="362598" y="0"/>
                  <a:pt x="563524" y="200926"/>
                  <a:pt x="563524" y="448780"/>
                </a:cubicBezTo>
                <a:cubicBezTo>
                  <a:pt x="563524" y="696634"/>
                  <a:pt x="362598" y="897560"/>
                  <a:pt x="114744" y="897560"/>
                </a:cubicBezTo>
                <a:cubicBezTo>
                  <a:pt x="74918" y="897560"/>
                  <a:pt x="36304" y="892373"/>
                  <a:pt x="0" y="880900"/>
                </a:cubicBezTo>
                <a:lnTo>
                  <a:pt x="0" y="16661"/>
                </a:lnTo>
                <a:cubicBezTo>
                  <a:pt x="36304" y="5188"/>
                  <a:pt x="74918" y="0"/>
                  <a:pt x="114744" y="0"/>
                </a:cubicBezTo>
                <a:close/>
              </a:path>
            </a:pathLst>
          </a:cu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0" name="Oval 99"/>
          <p:cNvSpPr>
            <a:spLocks noChangeAspect="1"/>
          </p:cNvSpPr>
          <p:nvPr/>
        </p:nvSpPr>
        <p:spPr>
          <a:xfrm>
            <a:off x="-25759" y="482386"/>
            <a:ext cx="598416" cy="905704"/>
          </a:xfrm>
          <a:custGeom>
            <a:avLst/>
            <a:gdLst/>
            <a:ahLst/>
            <a:cxnLst/>
            <a:rect l="l" t="t" r="r" b="b"/>
            <a:pathLst>
              <a:path w="598416" h="905704">
                <a:moveTo>
                  <a:pt x="145564" y="0"/>
                </a:moveTo>
                <a:cubicBezTo>
                  <a:pt x="395667" y="0"/>
                  <a:pt x="598416" y="202749"/>
                  <a:pt x="598416" y="452852"/>
                </a:cubicBezTo>
                <a:cubicBezTo>
                  <a:pt x="598416" y="702955"/>
                  <a:pt x="395667" y="905704"/>
                  <a:pt x="145564" y="905704"/>
                </a:cubicBezTo>
                <a:cubicBezTo>
                  <a:pt x="94398" y="905704"/>
                  <a:pt x="45214" y="897218"/>
                  <a:pt x="0" y="879648"/>
                </a:cubicBezTo>
                <a:lnTo>
                  <a:pt x="0" y="26056"/>
                </a:lnTo>
                <a:cubicBezTo>
                  <a:pt x="45214" y="8486"/>
                  <a:pt x="94398" y="0"/>
                  <a:pt x="145564" y="0"/>
                </a:cubicBezTo>
                <a:close/>
              </a:path>
            </a:pathLst>
          </a:custGeom>
          <a:solidFill>
            <a:schemeClr val="accent3">
              <a:lumMod val="60000"/>
              <a:lumOff val="40000"/>
              <a:alpha val="5000"/>
            </a:schemeClr>
          </a:solidFill>
          <a:ln w="12700" cap="rnd" cmpd="sng" algn="ctr">
            <a:solidFill>
              <a:schemeClr val="accent3">
                <a:lumMod val="60000"/>
                <a:lumOff val="40000"/>
                <a:alpha val="30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1" name="Oval 100"/>
          <p:cNvSpPr>
            <a:spLocks noChangeAspect="1"/>
          </p:cNvSpPr>
          <p:nvPr/>
        </p:nvSpPr>
        <p:spPr>
          <a:xfrm>
            <a:off x="474209" y="836794"/>
            <a:ext cx="910817" cy="910817"/>
          </a:xfrm>
          <a:prstGeom prst="ellipse">
            <a:avLst/>
          </a:pr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2" name="Oval 101"/>
          <p:cNvSpPr>
            <a:spLocks noChangeAspect="1"/>
          </p:cNvSpPr>
          <p:nvPr/>
        </p:nvSpPr>
        <p:spPr>
          <a:xfrm>
            <a:off x="319223" y="1452261"/>
            <a:ext cx="772993" cy="772993"/>
          </a:xfrm>
          <a:prstGeom prst="ellipse">
            <a:avLst/>
          </a:pr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3" name="Oval 102"/>
          <p:cNvSpPr>
            <a:spLocks noChangeAspect="1"/>
          </p:cNvSpPr>
          <p:nvPr/>
        </p:nvSpPr>
        <p:spPr>
          <a:xfrm>
            <a:off x="371258" y="1886984"/>
            <a:ext cx="610367" cy="610366"/>
          </a:xfrm>
          <a:prstGeom prst="ellipse">
            <a:avLst/>
          </a:prstGeom>
          <a:solidFill>
            <a:schemeClr val="accent3">
              <a:lumMod val="60000"/>
              <a:lumOff val="40000"/>
              <a:alpha val="5000"/>
            </a:schemeClr>
          </a:solidFill>
          <a:ln w="12700" cap="rnd" cmpd="sng" algn="ctr">
            <a:solidFill>
              <a:schemeClr val="accent3">
                <a:lumMod val="60000"/>
                <a:lumOff val="40000"/>
                <a:alpha val="30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4" name="Oval 103"/>
          <p:cNvSpPr>
            <a:spLocks noChangeAspect="1"/>
          </p:cNvSpPr>
          <p:nvPr/>
        </p:nvSpPr>
        <p:spPr>
          <a:xfrm>
            <a:off x="154677" y="1919682"/>
            <a:ext cx="521764" cy="521764"/>
          </a:xfrm>
          <a:prstGeom prst="ellipse">
            <a:avLst/>
          </a:pr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5" name="Oval 104"/>
          <p:cNvSpPr>
            <a:spLocks noChangeAspect="1"/>
          </p:cNvSpPr>
          <p:nvPr/>
        </p:nvSpPr>
        <p:spPr>
          <a:xfrm>
            <a:off x="7302517" y="-61708"/>
            <a:ext cx="910819" cy="750833"/>
          </a:xfrm>
          <a:custGeom>
            <a:avLst/>
            <a:gdLst/>
            <a:ahLst/>
            <a:cxnLst/>
            <a:rect l="l" t="t" r="r" b="b"/>
            <a:pathLst>
              <a:path w="910818" h="750833">
                <a:moveTo>
                  <a:pt x="111441" y="0"/>
                </a:moveTo>
                <a:lnTo>
                  <a:pt x="799378" y="0"/>
                </a:lnTo>
                <a:cubicBezTo>
                  <a:pt x="869408" y="78400"/>
                  <a:pt x="910818" y="182076"/>
                  <a:pt x="910818" y="295424"/>
                </a:cubicBezTo>
                <a:cubicBezTo>
                  <a:pt x="910818" y="546939"/>
                  <a:pt x="706924" y="750833"/>
                  <a:pt x="455409" y="750833"/>
                </a:cubicBezTo>
                <a:cubicBezTo>
                  <a:pt x="203894" y="750833"/>
                  <a:pt x="0" y="546939"/>
                  <a:pt x="0" y="295424"/>
                </a:cubicBezTo>
                <a:cubicBezTo>
                  <a:pt x="0" y="182076"/>
                  <a:pt x="41410" y="78400"/>
                  <a:pt x="111441" y="0"/>
                </a:cubicBezTo>
                <a:close/>
              </a:path>
            </a:pathLst>
          </a:cu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6" name="Oval 105"/>
          <p:cNvSpPr>
            <a:spLocks noChangeAspect="1"/>
          </p:cNvSpPr>
          <p:nvPr/>
        </p:nvSpPr>
        <p:spPr>
          <a:xfrm>
            <a:off x="8718124" y="-61709"/>
            <a:ext cx="473875" cy="613011"/>
          </a:xfrm>
          <a:custGeom>
            <a:avLst/>
            <a:gdLst/>
            <a:ahLst/>
            <a:cxnLst/>
            <a:rect l="l" t="t" r="r" b="b"/>
            <a:pathLst>
              <a:path w="473874" h="613011">
                <a:moveTo>
                  <a:pt x="29684" y="0"/>
                </a:moveTo>
                <a:lnTo>
                  <a:pt x="473874" y="0"/>
                </a:lnTo>
                <a:lnTo>
                  <a:pt x="473874" y="611150"/>
                </a:lnTo>
                <a:cubicBezTo>
                  <a:pt x="467789" y="612887"/>
                  <a:pt x="461614" y="613011"/>
                  <a:pt x="455409" y="613011"/>
                </a:cubicBezTo>
                <a:cubicBezTo>
                  <a:pt x="203894" y="613011"/>
                  <a:pt x="0" y="409117"/>
                  <a:pt x="0" y="157602"/>
                </a:cubicBezTo>
                <a:cubicBezTo>
                  <a:pt x="0" y="101995"/>
                  <a:pt x="9966" y="48716"/>
                  <a:pt x="29684" y="0"/>
                </a:cubicBezTo>
                <a:close/>
              </a:path>
            </a:pathLst>
          </a:cu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7" name="Oval 106"/>
          <p:cNvSpPr>
            <a:spLocks noChangeAspect="1"/>
          </p:cNvSpPr>
          <p:nvPr/>
        </p:nvSpPr>
        <p:spPr>
          <a:xfrm>
            <a:off x="7748240" y="282934"/>
            <a:ext cx="1128521" cy="1128521"/>
          </a:xfrm>
          <a:prstGeom prst="ellipse">
            <a:avLst/>
          </a:prstGeom>
          <a:solidFill>
            <a:schemeClr val="accent3">
              <a:lumMod val="60000"/>
              <a:lumOff val="40000"/>
              <a:alpha val="5000"/>
            </a:schemeClr>
          </a:solidFill>
          <a:ln w="12700" cap="rnd" cmpd="sng" algn="ctr">
            <a:solidFill>
              <a:schemeClr val="accent3">
                <a:lumMod val="60000"/>
                <a:lumOff val="40000"/>
                <a:alpha val="30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8" name="Oval 107"/>
          <p:cNvSpPr>
            <a:spLocks noChangeAspect="1"/>
          </p:cNvSpPr>
          <p:nvPr/>
        </p:nvSpPr>
        <p:spPr>
          <a:xfrm>
            <a:off x="8914719" y="749603"/>
            <a:ext cx="277280" cy="907992"/>
          </a:xfrm>
          <a:custGeom>
            <a:avLst/>
            <a:gdLst/>
            <a:ahLst/>
            <a:cxnLst/>
            <a:rect l="l" t="t" r="r" b="b"/>
            <a:pathLst>
              <a:path w="277280" h="907992">
                <a:moveTo>
                  <a:pt x="277280" y="0"/>
                </a:moveTo>
                <a:lnTo>
                  <a:pt x="277280" y="907992"/>
                </a:lnTo>
                <a:cubicBezTo>
                  <a:pt x="112021" y="824131"/>
                  <a:pt x="0" y="652146"/>
                  <a:pt x="0" y="453996"/>
                </a:cubicBezTo>
                <a:cubicBezTo>
                  <a:pt x="0" y="255847"/>
                  <a:pt x="112021" y="83861"/>
                  <a:pt x="277280" y="0"/>
                </a:cubicBezTo>
                <a:close/>
              </a:path>
            </a:pathLst>
          </a:cu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9" name="Oval 108"/>
          <p:cNvSpPr>
            <a:spLocks noChangeAspect="1"/>
          </p:cNvSpPr>
          <p:nvPr/>
        </p:nvSpPr>
        <p:spPr>
          <a:xfrm>
            <a:off x="7590871" y="728499"/>
            <a:ext cx="969735" cy="969734"/>
          </a:xfrm>
          <a:prstGeom prst="ellipse">
            <a:avLst/>
          </a:pr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0" name="Oval 109"/>
          <p:cNvSpPr>
            <a:spLocks noChangeAspect="1"/>
          </p:cNvSpPr>
          <p:nvPr/>
        </p:nvSpPr>
        <p:spPr>
          <a:xfrm>
            <a:off x="7470042" y="1326476"/>
            <a:ext cx="608191" cy="608190"/>
          </a:xfrm>
          <a:prstGeom prst="ellipse">
            <a:avLst/>
          </a:prstGeom>
          <a:solidFill>
            <a:schemeClr val="accent3">
              <a:lumMod val="60000"/>
              <a:lumOff val="40000"/>
              <a:alpha val="5000"/>
            </a:schemeClr>
          </a:solidFill>
          <a:ln w="12700" cap="rnd" cmpd="sng" algn="ctr">
            <a:solidFill>
              <a:schemeClr val="accent3">
                <a:lumMod val="60000"/>
                <a:lumOff val="40000"/>
                <a:alpha val="30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1" name="Oval 110"/>
          <p:cNvSpPr>
            <a:spLocks noChangeAspect="1"/>
          </p:cNvSpPr>
          <p:nvPr/>
        </p:nvSpPr>
        <p:spPr>
          <a:xfrm>
            <a:off x="7629942" y="5611427"/>
            <a:ext cx="738345" cy="738345"/>
          </a:xfrm>
          <a:prstGeom prst="ellipse">
            <a:avLst/>
          </a:prstGeom>
          <a:solidFill>
            <a:schemeClr val="accent3">
              <a:lumMod val="60000"/>
              <a:lumOff val="40000"/>
              <a:alpha val="5000"/>
            </a:schemeClr>
          </a:solidFill>
          <a:ln w="12700" cap="rnd" cmpd="sng" algn="ctr">
            <a:solidFill>
              <a:schemeClr val="accent3">
                <a:lumMod val="60000"/>
                <a:lumOff val="40000"/>
                <a:alpha val="15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2" name="Oval 111"/>
          <p:cNvSpPr>
            <a:spLocks noChangeAspect="1"/>
          </p:cNvSpPr>
          <p:nvPr/>
        </p:nvSpPr>
        <p:spPr>
          <a:xfrm>
            <a:off x="6972884" y="5242255"/>
            <a:ext cx="738345" cy="738345"/>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3" name="Oval 112"/>
          <p:cNvSpPr>
            <a:spLocks noChangeAspect="1"/>
          </p:cNvSpPr>
          <p:nvPr/>
        </p:nvSpPr>
        <p:spPr>
          <a:xfrm>
            <a:off x="7494456" y="4928167"/>
            <a:ext cx="738345" cy="738345"/>
          </a:xfrm>
          <a:prstGeom prst="ellipse">
            <a:avLst/>
          </a:prstGeom>
          <a:solidFill>
            <a:schemeClr val="accent3">
              <a:lumMod val="60000"/>
              <a:lumOff val="40000"/>
              <a:alpha val="5000"/>
            </a:schemeClr>
          </a:solidFill>
          <a:ln w="12700" cap="rnd" cmpd="sng" algn="ctr">
            <a:solidFill>
              <a:schemeClr val="accent3">
                <a:lumMod val="60000"/>
                <a:lumOff val="40000"/>
                <a:alpha val="15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4" name="Oval 113"/>
          <p:cNvSpPr>
            <a:spLocks noChangeAspect="1"/>
          </p:cNvSpPr>
          <p:nvPr/>
        </p:nvSpPr>
        <p:spPr>
          <a:xfrm>
            <a:off x="8229033" y="5666511"/>
            <a:ext cx="605635" cy="605634"/>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5" name="Oval 114"/>
          <p:cNvSpPr>
            <a:spLocks noChangeAspect="1"/>
          </p:cNvSpPr>
          <p:nvPr/>
        </p:nvSpPr>
        <p:spPr>
          <a:xfrm>
            <a:off x="8078232" y="4097843"/>
            <a:ext cx="553549" cy="553549"/>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6" name="Oval 115"/>
          <p:cNvSpPr>
            <a:spLocks noChangeAspect="1"/>
          </p:cNvSpPr>
          <p:nvPr/>
        </p:nvSpPr>
        <p:spPr>
          <a:xfrm>
            <a:off x="8411816" y="5057879"/>
            <a:ext cx="553549" cy="553549"/>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7" name="Oval 116"/>
          <p:cNvSpPr>
            <a:spLocks noChangeAspect="1"/>
          </p:cNvSpPr>
          <p:nvPr/>
        </p:nvSpPr>
        <p:spPr>
          <a:xfrm>
            <a:off x="8688591" y="4790335"/>
            <a:ext cx="503408" cy="553550"/>
          </a:xfrm>
          <a:custGeom>
            <a:avLst/>
            <a:gdLst/>
            <a:ahLst/>
            <a:cxnLst/>
            <a:rect l="l" t="t" r="r" b="b"/>
            <a:pathLst>
              <a:path w="503408" h="553550">
                <a:moveTo>
                  <a:pt x="276775" y="0"/>
                </a:moveTo>
                <a:cubicBezTo>
                  <a:pt x="370698" y="0"/>
                  <a:pt x="453694" y="46784"/>
                  <a:pt x="503408" y="118545"/>
                </a:cubicBezTo>
                <a:lnTo>
                  <a:pt x="503408" y="435005"/>
                </a:lnTo>
                <a:cubicBezTo>
                  <a:pt x="453694" y="506767"/>
                  <a:pt x="370698" y="553550"/>
                  <a:pt x="276775" y="553550"/>
                </a:cubicBezTo>
                <a:cubicBezTo>
                  <a:pt x="123916" y="553550"/>
                  <a:pt x="0" y="429634"/>
                  <a:pt x="0" y="276775"/>
                </a:cubicBezTo>
                <a:cubicBezTo>
                  <a:pt x="0" y="123916"/>
                  <a:pt x="123916" y="0"/>
                  <a:pt x="276775" y="0"/>
                </a:cubicBezTo>
                <a:close/>
              </a:path>
            </a:pathLst>
          </a:cu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09444" y="675725"/>
            <a:ext cx="7125113" cy="924475"/>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009443" y="1807361"/>
            <a:ext cx="7125112" cy="4051437"/>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437344" y="5951811"/>
            <a:ext cx="2133600" cy="365125"/>
          </a:xfrm>
          <a:prstGeom prst="rect">
            <a:avLst/>
          </a:prstGeom>
        </p:spPr>
        <p:txBody>
          <a:bodyPr vert="horz" lIns="91440" tIns="45720" rIns="91440" bIns="45720" rtlCol="0" anchor="b"/>
          <a:lstStyle>
            <a:lvl1pPr algn="r">
              <a:defRPr sz="900">
                <a:solidFill>
                  <a:schemeClr val="tx1">
                    <a:tint val="75000"/>
                  </a:schemeClr>
                </a:solidFill>
              </a:defRPr>
            </a:lvl1pPr>
          </a:lstStyle>
          <a:p>
            <a:fld id="{878B78CB-3133-4956-B415-28F9F8AD0A24}" type="datetimeFigureOut">
              <a:rPr lang="en-US" smtClean="0"/>
              <a:t>4/29/2012</a:t>
            </a:fld>
            <a:endParaRPr lang="en-US"/>
          </a:p>
        </p:txBody>
      </p:sp>
      <p:sp>
        <p:nvSpPr>
          <p:cNvPr id="5" name="Footer Placeholder 4"/>
          <p:cNvSpPr>
            <a:spLocks noGrp="1"/>
          </p:cNvSpPr>
          <p:nvPr>
            <p:ph type="ftr" sz="quarter" idx="3"/>
          </p:nvPr>
        </p:nvSpPr>
        <p:spPr>
          <a:xfrm>
            <a:off x="1180946" y="5951811"/>
            <a:ext cx="5256399" cy="365125"/>
          </a:xfrm>
          <a:prstGeom prst="rect">
            <a:avLst/>
          </a:prstGeom>
        </p:spPr>
        <p:txBody>
          <a:bodyPr vert="horz" lIns="91440" tIns="45720" rIns="91440" bIns="45720" rtlCol="0" anchor="b"/>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72659" y="5951811"/>
            <a:ext cx="608287" cy="365125"/>
          </a:xfrm>
          <a:prstGeom prst="rect">
            <a:avLst/>
          </a:prstGeom>
        </p:spPr>
        <p:txBody>
          <a:bodyPr vert="horz" lIns="91440" tIns="45720" rIns="91440" bIns="45720" rtlCol="0" anchor="b"/>
          <a:lstStyle>
            <a:lvl1pPr algn="l">
              <a:defRPr sz="1800">
                <a:solidFill>
                  <a:schemeClr val="tx1">
                    <a:tint val="75000"/>
                  </a:schemeClr>
                </a:solidFill>
              </a:defRPr>
            </a:lvl1pPr>
          </a:lstStyle>
          <a:p>
            <a:fld id="{63382352-E667-4217-B83B-5FF78F0F6A2B}" type="slidenum">
              <a:rPr lang="en-US" smtClean="0"/>
              <a:t>‹#›</a:t>
            </a:fld>
            <a:endParaRPr lang="en-US"/>
          </a:p>
        </p:txBody>
      </p:sp>
      <p:sp>
        <p:nvSpPr>
          <p:cNvPr id="55" name="Oval 54"/>
          <p:cNvSpPr>
            <a:spLocks noChangeAspect="1"/>
          </p:cNvSpPr>
          <p:nvPr/>
        </p:nvSpPr>
        <p:spPr>
          <a:xfrm>
            <a:off x="1583172" y="5454223"/>
            <a:ext cx="1909235" cy="1468668"/>
          </a:xfrm>
          <a:custGeom>
            <a:avLst/>
            <a:gdLst/>
            <a:ahLst/>
            <a:cxnLst/>
            <a:rect l="l" t="t" r="r" b="b"/>
            <a:pathLst>
              <a:path w="1909234" h="1468668">
                <a:moveTo>
                  <a:pt x="954617" y="0"/>
                </a:moveTo>
                <a:cubicBezTo>
                  <a:pt x="1481837" y="0"/>
                  <a:pt x="1909234" y="427397"/>
                  <a:pt x="1909234" y="954617"/>
                </a:cubicBezTo>
                <a:cubicBezTo>
                  <a:pt x="1909234" y="1144075"/>
                  <a:pt x="1854043" y="1320642"/>
                  <a:pt x="1758159" y="1468668"/>
                </a:cubicBezTo>
                <a:lnTo>
                  <a:pt x="151075" y="1468668"/>
                </a:lnTo>
                <a:cubicBezTo>
                  <a:pt x="55192" y="1320642"/>
                  <a:pt x="0" y="1144075"/>
                  <a:pt x="0" y="954617"/>
                </a:cubicBezTo>
                <a:cubicBezTo>
                  <a:pt x="0" y="427397"/>
                  <a:pt x="427397" y="0"/>
                  <a:pt x="954617" y="0"/>
                </a:cubicBezTo>
                <a:close/>
              </a:path>
            </a:pathLst>
          </a:custGeom>
          <a:solidFill>
            <a:schemeClr val="tx2">
              <a:lumMod val="75000"/>
              <a:alpha val="8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57" name="Oval 56"/>
          <p:cNvSpPr>
            <a:spLocks noChangeAspect="1"/>
          </p:cNvSpPr>
          <p:nvPr/>
        </p:nvSpPr>
        <p:spPr>
          <a:xfrm>
            <a:off x="8570945" y="3382942"/>
            <a:ext cx="306311" cy="306310"/>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58" name="Oval 57"/>
          <p:cNvSpPr>
            <a:spLocks noChangeAspect="1"/>
          </p:cNvSpPr>
          <p:nvPr/>
        </p:nvSpPr>
        <p:spPr>
          <a:xfrm>
            <a:off x="8398205" y="3536097"/>
            <a:ext cx="306311" cy="306310"/>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59" name="Oval 58"/>
          <p:cNvSpPr>
            <a:spLocks noChangeAspect="1"/>
          </p:cNvSpPr>
          <p:nvPr/>
        </p:nvSpPr>
        <p:spPr>
          <a:xfrm>
            <a:off x="8608409" y="3688497"/>
            <a:ext cx="306311" cy="306310"/>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60" name="Oval 59"/>
          <p:cNvSpPr>
            <a:spLocks noChangeAspect="1"/>
          </p:cNvSpPr>
          <p:nvPr/>
        </p:nvSpPr>
        <p:spPr>
          <a:xfrm>
            <a:off x="154677" y="2698929"/>
            <a:ext cx="467627" cy="467627"/>
          </a:xfrm>
          <a:prstGeom prst="ellipse">
            <a:avLst/>
          </a:prstGeom>
          <a:solidFill>
            <a:schemeClr val="accent3">
              <a:lumMod val="60000"/>
              <a:lumOff val="40000"/>
              <a:alpha val="5000"/>
            </a:schemeClr>
          </a:solidFill>
          <a:ln w="12700" cap="rnd" cmpd="sng" algn="ctr">
            <a:solidFill>
              <a:schemeClr val="accent3">
                <a:lumMod val="60000"/>
                <a:lumOff val="40000"/>
                <a:alpha val="15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61" name="Oval 60"/>
          <p:cNvSpPr>
            <a:spLocks noChangeAspect="1"/>
          </p:cNvSpPr>
          <p:nvPr/>
        </p:nvSpPr>
        <p:spPr>
          <a:xfrm>
            <a:off x="474208" y="3166556"/>
            <a:ext cx="458771" cy="458770"/>
          </a:xfrm>
          <a:prstGeom prst="ellipse">
            <a:avLst/>
          </a:prstGeom>
          <a:solidFill>
            <a:schemeClr val="accent3">
              <a:lumMod val="60000"/>
              <a:lumOff val="40000"/>
              <a:alpha val="5000"/>
            </a:schemeClr>
          </a:solidFill>
          <a:ln w="12700" cap="rnd" cmpd="sng" algn="ctr">
            <a:solidFill>
              <a:schemeClr val="accent3">
                <a:lumMod val="60000"/>
                <a:lumOff val="40000"/>
                <a:alpha val="15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62" name="Oval 61"/>
          <p:cNvSpPr>
            <a:spLocks noChangeAspect="1"/>
          </p:cNvSpPr>
          <p:nvPr/>
        </p:nvSpPr>
        <p:spPr>
          <a:xfrm>
            <a:off x="270259" y="3382943"/>
            <a:ext cx="352045" cy="352045"/>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63" name="Oval 62"/>
          <p:cNvSpPr>
            <a:spLocks noChangeAspect="1"/>
          </p:cNvSpPr>
          <p:nvPr/>
        </p:nvSpPr>
        <p:spPr>
          <a:xfrm>
            <a:off x="-86599" y="2581479"/>
            <a:ext cx="1360441" cy="1909234"/>
          </a:xfrm>
          <a:custGeom>
            <a:avLst/>
            <a:gdLst/>
            <a:ahLst/>
            <a:cxnLst/>
            <a:rect l="l" t="t" r="r" b="b"/>
            <a:pathLst>
              <a:path w="1360441" h="1909234">
                <a:moveTo>
                  <a:pt x="405824" y="0"/>
                </a:moveTo>
                <a:cubicBezTo>
                  <a:pt x="933044" y="0"/>
                  <a:pt x="1360441" y="427397"/>
                  <a:pt x="1360441" y="954617"/>
                </a:cubicBezTo>
                <a:cubicBezTo>
                  <a:pt x="1360441" y="1481837"/>
                  <a:pt x="933044" y="1909234"/>
                  <a:pt x="405824" y="1909234"/>
                </a:cubicBezTo>
                <a:cubicBezTo>
                  <a:pt x="260527" y="1909234"/>
                  <a:pt x="122812" y="1876773"/>
                  <a:pt x="0" y="1817719"/>
                </a:cubicBezTo>
                <a:lnTo>
                  <a:pt x="0" y="91515"/>
                </a:lnTo>
                <a:cubicBezTo>
                  <a:pt x="122812" y="32461"/>
                  <a:pt x="260527" y="0"/>
                  <a:pt x="405824" y="0"/>
                </a:cubicBezTo>
                <a:close/>
              </a:path>
            </a:pathLst>
          </a:custGeom>
          <a:solidFill>
            <a:schemeClr val="tx2">
              <a:lumMod val="75000"/>
              <a:alpha val="8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64" name="Oval 63"/>
          <p:cNvSpPr>
            <a:spLocks noChangeAspect="1"/>
          </p:cNvSpPr>
          <p:nvPr/>
        </p:nvSpPr>
        <p:spPr>
          <a:xfrm>
            <a:off x="6173124" y="2395417"/>
            <a:ext cx="1218253" cy="1218253"/>
          </a:xfrm>
          <a:prstGeom prst="ellipse">
            <a:avLst/>
          </a:prstGeom>
          <a:solidFill>
            <a:schemeClr val="tx2">
              <a:lumMod val="75000"/>
              <a:alpha val="10000"/>
            </a:schemeClr>
          </a:solidFill>
          <a:ln w="177800" cap="rnd" cmpd="sng" algn="ctr">
            <a:solidFill>
              <a:schemeClr val="tx2">
                <a:lumMod val="60000"/>
                <a:lumOff val="40000"/>
                <a:alpha val="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iming>
    <p:tnLst>
      <p:par>
        <p:cTn id="1" dur="indefinite" restart="never" nodeType="tmRoot"/>
      </p:par>
    </p:tnLst>
  </p:timing>
  <p:txStyles>
    <p:titleStyle>
      <a:lvl1pPr algn="l" defTabSz="457200" rtl="0" eaLnBrk="1" latinLnBrk="0" hangingPunct="1">
        <a:spcBef>
          <a:spcPct val="0"/>
        </a:spcBef>
        <a:buNone/>
        <a:defRPr sz="3200" kern="1200">
          <a:solidFill>
            <a:schemeClr val="tx1"/>
          </a:solidFill>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tx2"/>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tx2"/>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tx2"/>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tx2"/>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tx2"/>
        </a:buClr>
        <a:buFont typeface="Wingdings 2" charset="2"/>
        <a:buChar char=""/>
        <a:defRPr sz="12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hyperlink" Target="http://www.mayoclinic.com/health/cystic-fibrosis/ds00287/dsection=treatments-and-drugs" TargetMode="External"/><Relationship Id="rId3" Type="http://schemas.openxmlformats.org/officeDocument/2006/relationships/hyperlink" Target="http://www.elp.manchester.ac.uk/pub_projects/2001/MNQC7NDS/carbon_dioxide.htm" TargetMode="External"/><Relationship Id="rId7" Type="http://schemas.openxmlformats.org/officeDocument/2006/relationships/hyperlink" Target="http://emedicine.medscape.com/article/1001602-overview#a0156" TargetMode="External"/><Relationship Id="rId2" Type="http://schemas.openxmlformats.org/officeDocument/2006/relationships/hyperlink" Target="http://www.ambulancetechnicianstudy.co.uk/respsystem.html" TargetMode="External"/><Relationship Id="rId1" Type="http://schemas.openxmlformats.org/officeDocument/2006/relationships/slideLayout" Target="../slideLayouts/slideLayout2.xml"/><Relationship Id="rId6" Type="http://schemas.openxmlformats.org/officeDocument/2006/relationships/hyperlink" Target="http://www.chkd.org/healthlibrary/content.aspx?pageid=P02943" TargetMode="External"/><Relationship Id="rId5" Type="http://schemas.openxmlformats.org/officeDocument/2006/relationships/hyperlink" Target="http://leavingbio.net/Respiratory%20System/THE%20RESPIRATORY%20SYSTEM.htm" TargetMode="External"/><Relationship Id="rId4" Type="http://schemas.openxmlformats.org/officeDocument/2006/relationships/hyperlink" Target="http://sbi3u1rmcdonald.edublogs.org/2010/06/05/take-a-deep-breath-are-you-ready/" TargetMode="External"/><Relationship Id="rId9" Type="http://schemas.openxmlformats.org/officeDocument/2006/relationships/hyperlink" Target="http://www.chkd.org/healthlibrary/content.aspx?pageid=P02929"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Respiratory system</a:t>
            </a:r>
            <a:endParaRPr lang="en-US"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37368799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1400" dirty="0"/>
          </a:p>
        </p:txBody>
      </p:sp>
      <p:sp>
        <p:nvSpPr>
          <p:cNvPr id="3" name="Content Placeholder 2"/>
          <p:cNvSpPr>
            <a:spLocks noGrp="1"/>
          </p:cNvSpPr>
          <p:nvPr>
            <p:ph idx="1"/>
          </p:nvPr>
        </p:nvSpPr>
        <p:spPr>
          <a:xfrm>
            <a:off x="990600" y="609601"/>
            <a:ext cx="7125112" cy="4051437"/>
          </a:xfrm>
        </p:spPr>
        <p:txBody>
          <a:bodyPr>
            <a:normAutofit/>
          </a:bodyPr>
          <a:lstStyle/>
          <a:p>
            <a:r>
              <a:rPr lang="en-US" sz="1100" dirty="0">
                <a:hlinkClick r:id="rId2"/>
              </a:rPr>
              <a:t>http://</a:t>
            </a:r>
            <a:r>
              <a:rPr lang="en-US" sz="1100" dirty="0" smtClean="0">
                <a:hlinkClick r:id="rId2"/>
              </a:rPr>
              <a:t>www.ambulancetechnicianstudy.co.uk/respsystem.html</a:t>
            </a:r>
            <a:endParaRPr lang="en-US" sz="1100" dirty="0" smtClean="0"/>
          </a:p>
          <a:p>
            <a:r>
              <a:rPr lang="en-US" sz="1100" dirty="0">
                <a:hlinkClick r:id="rId3"/>
              </a:rPr>
              <a:t>http://</a:t>
            </a:r>
            <a:r>
              <a:rPr lang="en-US" sz="1100" dirty="0" smtClean="0">
                <a:hlinkClick r:id="rId3"/>
              </a:rPr>
              <a:t>www.elp.manchester.ac.uk/pub_projects/2001/MNQC7NDS/carbon_dioxide.htm</a:t>
            </a:r>
            <a:endParaRPr lang="en-US" sz="1100" dirty="0" smtClean="0"/>
          </a:p>
          <a:p>
            <a:r>
              <a:rPr lang="en-US" sz="1100" dirty="0">
                <a:hlinkClick r:id="rId4"/>
              </a:rPr>
              <a:t>http://sbi3u1rmcdonald.edublogs.org/2010/06/05/take-a-deep-breath-are-you-ready</a:t>
            </a:r>
            <a:r>
              <a:rPr lang="en-US" sz="1100" dirty="0" smtClean="0">
                <a:hlinkClick r:id="rId4"/>
              </a:rPr>
              <a:t>/</a:t>
            </a:r>
            <a:endParaRPr lang="en-US" sz="1100" dirty="0" smtClean="0"/>
          </a:p>
          <a:p>
            <a:r>
              <a:rPr lang="en-US" sz="1100" dirty="0">
                <a:hlinkClick r:id="rId5"/>
              </a:rPr>
              <a:t>http://</a:t>
            </a:r>
            <a:r>
              <a:rPr lang="en-US" sz="1100" dirty="0" smtClean="0">
                <a:hlinkClick r:id="rId5"/>
              </a:rPr>
              <a:t>leavingbio.net/Respiratory%20System/THE%20RESPIRATORY%20SYSTEM.htm</a:t>
            </a:r>
            <a:endParaRPr lang="en-US" sz="1100" dirty="0" smtClean="0"/>
          </a:p>
          <a:p>
            <a:r>
              <a:rPr lang="en-US" sz="1100" dirty="0">
                <a:hlinkClick r:id="rId6"/>
              </a:rPr>
              <a:t>http://</a:t>
            </a:r>
            <a:r>
              <a:rPr lang="en-US" sz="1100" dirty="0" smtClean="0">
                <a:hlinkClick r:id="rId6"/>
              </a:rPr>
              <a:t>www.chkd.org/healthlibrary/content.aspx?pageid=P02943</a:t>
            </a:r>
            <a:endParaRPr lang="en-US" sz="1100" dirty="0" smtClean="0"/>
          </a:p>
          <a:p>
            <a:r>
              <a:rPr lang="en-US" sz="1100" dirty="0">
                <a:hlinkClick r:id="rId7"/>
              </a:rPr>
              <a:t>http://</a:t>
            </a:r>
            <a:r>
              <a:rPr lang="en-US" sz="1100" dirty="0" smtClean="0">
                <a:hlinkClick r:id="rId7"/>
              </a:rPr>
              <a:t>emedicine.medscape.com/article/1001602-overview#a0156</a:t>
            </a:r>
            <a:endParaRPr lang="en-US" sz="1100" dirty="0" smtClean="0"/>
          </a:p>
          <a:p>
            <a:r>
              <a:rPr lang="en-US" sz="1100" dirty="0">
                <a:hlinkClick r:id="rId8"/>
              </a:rPr>
              <a:t>http://</a:t>
            </a:r>
            <a:r>
              <a:rPr lang="en-US" sz="1100" dirty="0" smtClean="0">
                <a:hlinkClick r:id="rId8"/>
              </a:rPr>
              <a:t>www.mayoclinic.com/health/cystic-fibrosis/ds00287/dsection=treatments-and-drugs</a:t>
            </a:r>
            <a:endParaRPr lang="en-US" sz="1100" dirty="0" smtClean="0"/>
          </a:p>
          <a:p>
            <a:r>
              <a:rPr lang="en-US" sz="1100" dirty="0">
                <a:hlinkClick r:id="rId9"/>
              </a:rPr>
              <a:t>http://www.chkd.org/healthlibrary/content.aspx?pageid=P02929</a:t>
            </a:r>
            <a:endParaRPr lang="en-US" sz="1100" dirty="0"/>
          </a:p>
        </p:txBody>
      </p:sp>
    </p:spTree>
    <p:extLst>
      <p:ext uri="{BB962C8B-B14F-4D97-AF65-F5344CB8AC3E}">
        <p14:creationId xmlns:p14="http://schemas.microsoft.com/office/powerpoint/2010/main" val="39152182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921822" y="0"/>
            <a:ext cx="5300357" cy="6858000"/>
          </a:xfrm>
          <a:prstGeom prst="rect">
            <a:avLst/>
          </a:prstGeom>
        </p:spPr>
      </p:pic>
      <p:sp>
        <p:nvSpPr>
          <p:cNvPr id="5" name="TextBox 4"/>
          <p:cNvSpPr txBox="1"/>
          <p:nvPr/>
        </p:nvSpPr>
        <p:spPr>
          <a:xfrm>
            <a:off x="304800" y="914400"/>
            <a:ext cx="1066800" cy="369332"/>
          </a:xfrm>
          <a:prstGeom prst="rect">
            <a:avLst/>
          </a:prstGeom>
          <a:noFill/>
        </p:spPr>
        <p:txBody>
          <a:bodyPr wrap="square" rtlCol="0">
            <a:spAutoFit/>
          </a:bodyPr>
          <a:lstStyle/>
          <a:p>
            <a:endParaRPr lang="en-US" dirty="0"/>
          </a:p>
        </p:txBody>
      </p:sp>
      <p:sp>
        <p:nvSpPr>
          <p:cNvPr id="6" name="TextBox 5"/>
          <p:cNvSpPr txBox="1"/>
          <p:nvPr/>
        </p:nvSpPr>
        <p:spPr>
          <a:xfrm>
            <a:off x="76200" y="914400"/>
            <a:ext cx="1676400" cy="3416320"/>
          </a:xfrm>
          <a:prstGeom prst="rect">
            <a:avLst/>
          </a:prstGeom>
          <a:noFill/>
        </p:spPr>
        <p:txBody>
          <a:bodyPr wrap="square" rtlCol="0">
            <a:spAutoFit/>
          </a:bodyPr>
          <a:lstStyle/>
          <a:p>
            <a:r>
              <a:rPr lang="en-US" dirty="0"/>
              <a:t>The primary function of the respiratory system is the supply of oxygen to the blood </a:t>
            </a:r>
            <a:r>
              <a:rPr lang="en-US" dirty="0" smtClean="0"/>
              <a:t>and the removal of carbon dioxide </a:t>
            </a:r>
            <a:endParaRPr lang="en-US" dirty="0"/>
          </a:p>
        </p:txBody>
      </p:sp>
    </p:spTree>
    <p:extLst>
      <p:ext uri="{BB962C8B-B14F-4D97-AF65-F5344CB8AC3E}">
        <p14:creationId xmlns:p14="http://schemas.microsoft.com/office/powerpoint/2010/main" val="3865055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1200" dirty="0" smtClean="0"/>
              <a:t>The </a:t>
            </a:r>
            <a:r>
              <a:rPr lang="en-US" sz="1200" dirty="0"/>
              <a:t>alveoli are the final </a:t>
            </a:r>
            <a:r>
              <a:rPr lang="en-US" sz="1200" dirty="0" err="1"/>
              <a:t>branchings</a:t>
            </a:r>
            <a:r>
              <a:rPr lang="en-US" sz="1200" dirty="0"/>
              <a:t> of the respiratory </a:t>
            </a:r>
            <a:r>
              <a:rPr lang="en-US" sz="1200" dirty="0" smtClean="0"/>
              <a:t>system </a:t>
            </a:r>
            <a:r>
              <a:rPr lang="en-US" sz="1200" dirty="0"/>
              <a:t>and act as the primary gas exchange units of the lung. </a:t>
            </a:r>
            <a:r>
              <a:rPr lang="en-US" sz="1200" dirty="0" smtClean="0"/>
              <a:t>They are only one cell thick, facilitating efficient gas exchange. </a:t>
            </a:r>
            <a:r>
              <a:rPr lang="en-US" sz="1200" dirty="0" err="1" smtClean="0"/>
              <a:t>Tthe</a:t>
            </a:r>
            <a:r>
              <a:rPr lang="en-US" sz="1200" dirty="0" smtClean="0"/>
              <a:t> ratio of SA to volume in the alveoli is large.</a:t>
            </a:r>
            <a:endParaRPr lang="en-US" sz="1200"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133600" y="2133601"/>
            <a:ext cx="4810125" cy="3590333"/>
          </a:xfrm>
        </p:spPr>
      </p:pic>
    </p:spTree>
    <p:extLst>
      <p:ext uri="{BB962C8B-B14F-4D97-AF65-F5344CB8AC3E}">
        <p14:creationId xmlns:p14="http://schemas.microsoft.com/office/powerpoint/2010/main" val="2508264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1200" dirty="0" smtClean="0"/>
              <a:t/>
            </a:r>
            <a:br>
              <a:rPr lang="en-US" sz="1200" dirty="0" smtClean="0"/>
            </a:br>
            <a:r>
              <a:rPr lang="en-US" sz="1200" dirty="0" smtClean="0"/>
              <a:t>The majority of carbon dioxide is transported in bicarbonate ions </a:t>
            </a:r>
            <a:br>
              <a:rPr lang="en-US" sz="1200" dirty="0" smtClean="0"/>
            </a:br>
            <a:r>
              <a:rPr lang="en-US" sz="1200" dirty="0" smtClean="0"/>
              <a:t>Carbon dioxide enters red blood cells in the tissue capillaries where it combines with water to form carbonic acid (H</a:t>
            </a:r>
            <a:r>
              <a:rPr lang="en-US" sz="1200" baseline="-25000" dirty="0" smtClean="0"/>
              <a:t>2</a:t>
            </a:r>
            <a:r>
              <a:rPr lang="en-US" sz="1200" dirty="0" smtClean="0"/>
              <a:t>CO</a:t>
            </a:r>
            <a:r>
              <a:rPr lang="en-US" sz="1200" baseline="-25000" dirty="0" smtClean="0"/>
              <a:t>3</a:t>
            </a:r>
            <a:r>
              <a:rPr lang="en-US" sz="1200" dirty="0" smtClean="0"/>
              <a:t>). Carbonic acid then dissociates to form bicarbonate ions (HCO</a:t>
            </a:r>
            <a:r>
              <a:rPr lang="en-US" sz="1200" baseline="-25000" dirty="0" smtClean="0"/>
              <a:t>3</a:t>
            </a:r>
            <a:r>
              <a:rPr lang="en-US" sz="1200" baseline="30000" dirty="0" smtClean="0"/>
              <a:t>-</a:t>
            </a:r>
            <a:r>
              <a:rPr lang="en-US" sz="1200" dirty="0" smtClean="0"/>
              <a:t> ) and hydrogen ions (H</a:t>
            </a:r>
            <a:r>
              <a:rPr lang="en-US" sz="1200" baseline="30000" dirty="0" smtClean="0"/>
              <a:t>+</a:t>
            </a:r>
            <a:r>
              <a:rPr lang="en-US" sz="1200" dirty="0" smtClean="0"/>
              <a:t>).</a:t>
            </a:r>
            <a:br>
              <a:rPr lang="en-US" sz="1200" dirty="0" smtClean="0"/>
            </a:br>
            <a:r>
              <a:rPr lang="en-US" sz="1200" dirty="0" smtClean="0"/>
              <a:t/>
            </a:r>
            <a:br>
              <a:rPr lang="en-US" sz="1200" dirty="0" smtClean="0"/>
            </a:br>
            <a:r>
              <a:rPr lang="en-US" sz="1200" dirty="0" smtClean="0"/>
              <a:t/>
            </a:r>
            <a:br>
              <a:rPr lang="en-US" sz="1200" dirty="0" smtClean="0"/>
            </a:br>
            <a:r>
              <a:rPr lang="en-US" sz="1200" dirty="0" smtClean="0"/>
              <a:t/>
            </a:r>
            <a:br>
              <a:rPr lang="en-US" sz="1200" dirty="0" smtClean="0"/>
            </a:br>
            <a:endParaRPr lang="en-US" sz="1200" dirty="0"/>
          </a:p>
        </p:txBody>
      </p:sp>
      <p:sp>
        <p:nvSpPr>
          <p:cNvPr id="3" name="Content Placeholder 2"/>
          <p:cNvSpPr>
            <a:spLocks noGrp="1"/>
          </p:cNvSpPr>
          <p:nvPr>
            <p:ph idx="1"/>
          </p:nvPr>
        </p:nvSpPr>
        <p:spPr/>
        <p:txBody>
          <a:bodyPr>
            <a:normAutofit/>
          </a:bodyPr>
          <a:lstStyle/>
          <a:p>
            <a:r>
              <a:rPr lang="en-US" sz="1200" dirty="0"/>
              <a:t>Only a small </a:t>
            </a:r>
            <a:r>
              <a:rPr lang="en-US" sz="1200" dirty="0" smtClean="0"/>
              <a:t>amount of O2 </a:t>
            </a:r>
            <a:r>
              <a:rPr lang="en-US" sz="1200" dirty="0"/>
              <a:t>is carried as </a:t>
            </a:r>
            <a:r>
              <a:rPr lang="en-US" sz="1200" dirty="0" smtClean="0"/>
              <a:t>dissolved solution. Most of </a:t>
            </a:r>
            <a:r>
              <a:rPr lang="en-US" sz="1200" dirty="0"/>
              <a:t>the oxygen is carried in chemical combination with the hemoglobin in red blood </a:t>
            </a:r>
            <a:r>
              <a:rPr lang="en-US" sz="1200" dirty="0" smtClean="0"/>
              <a:t>cells</a:t>
            </a:r>
            <a:endParaRPr lang="en-US" sz="1200" dirty="0"/>
          </a:p>
        </p:txBody>
      </p:sp>
      <p:pic>
        <p:nvPicPr>
          <p:cNvPr id="1026" name="Picture 2" descr="http://themedicalbiochemistrypage.org/images/hemoglobi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1" y="1600201"/>
            <a:ext cx="2636087" cy="20034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761192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Text Placeholder 2"/>
          <p:cNvSpPr>
            <a:spLocks noGrp="1"/>
          </p:cNvSpPr>
          <p:nvPr>
            <p:ph type="body" sz="half" idx="2"/>
          </p:nvPr>
        </p:nvSpPr>
        <p:spPr/>
        <p:txBody>
          <a:bodyPr/>
          <a:lstStyle/>
          <a:p>
            <a:r>
              <a:rPr lang="en-US" dirty="0" smtClean="0"/>
              <a:t>When the lungs expand, creating a region of lower air pressure than outside of the body, air floods through the </a:t>
            </a:r>
            <a:r>
              <a:rPr lang="en-US" dirty="0" err="1" smtClean="0"/>
              <a:t>trachae</a:t>
            </a:r>
            <a:r>
              <a:rPr lang="en-US" dirty="0" smtClean="0"/>
              <a:t>, through the </a:t>
            </a:r>
            <a:r>
              <a:rPr lang="en-US" dirty="0" err="1" smtClean="0"/>
              <a:t>bronchii</a:t>
            </a:r>
            <a:r>
              <a:rPr lang="en-US" dirty="0" smtClean="0"/>
              <a:t> and then the bronchioles, and travels to the tiny sacs called alveoli, where oxygen diffuses through the one-celled membrane and into the adjoining capillary, where it bonds temporarily to hemoglobin molecules for transport</a:t>
            </a:r>
            <a:endParaRPr lang="en-US" dirty="0"/>
          </a:p>
        </p:txBody>
      </p:sp>
      <p:pic>
        <p:nvPicPr>
          <p:cNvPr id="5" name="Picture Placeholder 4"/>
          <p:cNvPicPr>
            <a:picLocks noGrp="1" noChangeAspect="1"/>
          </p:cNvPicPr>
          <p:nvPr>
            <p:ph type="pic" sz="quarter" idx="14"/>
          </p:nvPr>
        </p:nvPicPr>
        <p:blipFill>
          <a:blip r:embed="rId2">
            <a:extLst>
              <a:ext uri="{28A0092B-C50C-407E-A947-70E740481C1C}">
                <a14:useLocalDpi xmlns:a14="http://schemas.microsoft.com/office/drawing/2010/main" val="0"/>
              </a:ext>
            </a:extLst>
          </a:blip>
          <a:srcRect l="20300" r="20300"/>
          <a:stretch>
            <a:fillRect/>
          </a:stretch>
        </p:blipFill>
        <p:spPr>
          <a:xfrm>
            <a:off x="4724400" y="1828800"/>
            <a:ext cx="3505200" cy="3505200"/>
          </a:xfrm>
        </p:spPr>
      </p:pic>
    </p:spTree>
    <p:extLst>
      <p:ext uri="{BB962C8B-B14F-4D97-AF65-F5344CB8AC3E}">
        <p14:creationId xmlns:p14="http://schemas.microsoft.com/office/powerpoint/2010/main" val="33151296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09600" y="457200"/>
            <a:ext cx="7620000" cy="2308324"/>
          </a:xfrm>
          <a:prstGeom prst="rect">
            <a:avLst/>
          </a:prstGeom>
          <a:noFill/>
        </p:spPr>
        <p:txBody>
          <a:bodyPr wrap="square" rtlCol="0">
            <a:spAutoFit/>
          </a:bodyPr>
          <a:lstStyle/>
          <a:p>
            <a:r>
              <a:rPr lang="en-US" dirty="0"/>
              <a:t>Inhalation and exhalation are the processes by which the body brings in oxygen and expels carbon dioxide. The breathing process is </a:t>
            </a:r>
            <a:r>
              <a:rPr lang="en-US" dirty="0" smtClean="0"/>
              <a:t>facilitated by a large dome-shaped muscle called the diaphragm. </a:t>
            </a:r>
            <a:endParaRPr lang="en-US" dirty="0"/>
          </a:p>
          <a:p>
            <a:r>
              <a:rPr lang="en-US" dirty="0"/>
              <a:t>When you breathe in, the diaphragm </a:t>
            </a:r>
            <a:r>
              <a:rPr lang="en-US" dirty="0" smtClean="0"/>
              <a:t>contracts and lowers the floor of the respiratory cavity, </a:t>
            </a:r>
            <a:r>
              <a:rPr lang="en-US" dirty="0"/>
              <a:t>creating a </a:t>
            </a:r>
            <a:r>
              <a:rPr lang="en-US" dirty="0" smtClean="0"/>
              <a:t>vacuum. Air rushes in to fill the vacuum. With exhalation</a:t>
            </a:r>
            <a:r>
              <a:rPr lang="en-US" dirty="0"/>
              <a:t>, </a:t>
            </a:r>
            <a:r>
              <a:rPr lang="en-US" dirty="0" smtClean="0"/>
              <a:t>the </a:t>
            </a:r>
            <a:r>
              <a:rPr lang="en-US" dirty="0"/>
              <a:t>diaphragm relaxes and the lungs deflate.</a:t>
            </a:r>
          </a:p>
        </p:txBody>
      </p:sp>
      <p:pic>
        <p:nvPicPr>
          <p:cNvPr id="1026" name="Picture 2" descr="http://leavingbio.net/Respiratory%20System/THE%20RESPIRATORY%20SYSTEM_files/image024.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81200" y="2765524"/>
            <a:ext cx="5410200" cy="38293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20776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3400" y="609600"/>
            <a:ext cx="7848600" cy="3754874"/>
          </a:xfrm>
          <a:prstGeom prst="rect">
            <a:avLst/>
          </a:prstGeom>
          <a:noFill/>
        </p:spPr>
        <p:txBody>
          <a:bodyPr wrap="square" rtlCol="0">
            <a:spAutoFit/>
          </a:bodyPr>
          <a:lstStyle/>
          <a:p>
            <a:r>
              <a:rPr lang="en-US" sz="1400" dirty="0"/>
              <a:t>Cystic fibrosis (CF) is an </a:t>
            </a:r>
            <a:r>
              <a:rPr lang="en-US" sz="1400" dirty="0" smtClean="0"/>
              <a:t>genetically recessive </a:t>
            </a:r>
            <a:r>
              <a:rPr lang="en-US" sz="1400" dirty="0"/>
              <a:t>disease characterized by an abnormality </a:t>
            </a:r>
            <a:r>
              <a:rPr lang="en-US" sz="1400" dirty="0" smtClean="0"/>
              <a:t>in the cell’s ion channels. CFTR </a:t>
            </a:r>
            <a:r>
              <a:rPr lang="en-US" sz="1400" dirty="0"/>
              <a:t>controls the flow of water and certain salts in and out of the body's cells. As the movement of salt and water in and out of cells is altered, mucus becomes thickened. The thickened mucus can affect many organs and body systems including:</a:t>
            </a:r>
          </a:p>
          <a:p>
            <a:endParaRPr lang="en-US" sz="1400" dirty="0" smtClean="0"/>
          </a:p>
          <a:p>
            <a:r>
              <a:rPr lang="en-US" sz="1400" dirty="0" smtClean="0"/>
              <a:t>respiratory – susceptibility to bacterial infections of the lungs</a:t>
            </a:r>
            <a:endParaRPr lang="en-US" sz="1400" dirty="0"/>
          </a:p>
          <a:p>
            <a:endParaRPr lang="en-US" sz="1400" dirty="0" smtClean="0"/>
          </a:p>
          <a:p>
            <a:r>
              <a:rPr lang="en-US" sz="1400" dirty="0" smtClean="0"/>
              <a:t>digestive – inhibited absorption of nutrients</a:t>
            </a:r>
            <a:endParaRPr lang="en-US" sz="1400" dirty="0"/>
          </a:p>
          <a:p>
            <a:endParaRPr lang="en-US" sz="1400" dirty="0" smtClean="0"/>
          </a:p>
          <a:p>
            <a:r>
              <a:rPr lang="en-US" sz="1400" dirty="0" smtClean="0"/>
              <a:t>sweat glands – extra-salty skin</a:t>
            </a:r>
          </a:p>
          <a:p>
            <a:endParaRPr lang="en-US" sz="1400" dirty="0"/>
          </a:p>
          <a:p>
            <a:r>
              <a:rPr lang="en-US" sz="1400" dirty="0"/>
              <a:t>In the United States, the prevalence is as follows:</a:t>
            </a:r>
          </a:p>
          <a:p>
            <a:r>
              <a:rPr lang="en-US" sz="1400" dirty="0"/>
              <a:t>Whites of northern European origin - 1 case per 3,200-3,500 population</a:t>
            </a:r>
          </a:p>
          <a:p>
            <a:r>
              <a:rPr lang="en-US" sz="1400" dirty="0"/>
              <a:t>Hispanics - 1 case per 9,200-9,500 population</a:t>
            </a:r>
          </a:p>
          <a:p>
            <a:r>
              <a:rPr lang="en-US" sz="1400" dirty="0"/>
              <a:t>African Americans - 1 case per 15,000-17,000 population</a:t>
            </a:r>
          </a:p>
          <a:p>
            <a:r>
              <a:rPr lang="en-US" sz="1400" dirty="0"/>
              <a:t>Asian Americans - 1 case per 31,000 population</a:t>
            </a:r>
          </a:p>
        </p:txBody>
      </p:sp>
    </p:spTree>
    <p:extLst>
      <p:ext uri="{BB962C8B-B14F-4D97-AF65-F5344CB8AC3E}">
        <p14:creationId xmlns:p14="http://schemas.microsoft.com/office/powerpoint/2010/main" val="5094352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 2"/>
          <p:cNvGraphicFramePr/>
          <p:nvPr>
            <p:extLst>
              <p:ext uri="{D42A27DB-BD31-4B8C-83A1-F6EECF244321}">
                <p14:modId xmlns:p14="http://schemas.microsoft.com/office/powerpoint/2010/main" val="1411195744"/>
              </p:ext>
            </p:extLst>
          </p:nvPr>
        </p:nvGraphicFramePr>
        <p:xfrm>
          <a:off x="1524000" y="1397000"/>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TextBox 3"/>
          <p:cNvSpPr txBox="1"/>
          <p:nvPr/>
        </p:nvSpPr>
        <p:spPr>
          <a:xfrm>
            <a:off x="2590800" y="1143000"/>
            <a:ext cx="4114800" cy="369332"/>
          </a:xfrm>
          <a:prstGeom prst="rect">
            <a:avLst/>
          </a:prstGeom>
          <a:noFill/>
        </p:spPr>
        <p:txBody>
          <a:bodyPr wrap="square" rtlCol="0">
            <a:spAutoFit/>
          </a:bodyPr>
          <a:lstStyle/>
          <a:p>
            <a:pPr algn="ctr"/>
            <a:r>
              <a:rPr lang="en-US" dirty="0" smtClean="0"/>
              <a:t>Treatment for Cystic Fibrosis</a:t>
            </a:r>
            <a:endParaRPr lang="en-US" dirty="0"/>
          </a:p>
        </p:txBody>
      </p:sp>
    </p:spTree>
    <p:extLst>
      <p:ext uri="{BB962C8B-B14F-4D97-AF65-F5344CB8AC3E}">
        <p14:creationId xmlns:p14="http://schemas.microsoft.com/office/powerpoint/2010/main" val="40129718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14400" y="838200"/>
            <a:ext cx="7315200" cy="4462760"/>
          </a:xfrm>
          <a:prstGeom prst="rect">
            <a:avLst/>
          </a:prstGeom>
          <a:noFill/>
        </p:spPr>
        <p:txBody>
          <a:bodyPr wrap="square" rtlCol="0">
            <a:spAutoFit/>
          </a:bodyPr>
          <a:lstStyle/>
          <a:p>
            <a:r>
              <a:rPr lang="en-US" sz="1400" dirty="0"/>
              <a:t>Bronchiolitis is an infection of the lower respiratory tract that usually affects infants. There is swelling in the smaller airways or bronchioles of the lung, which causes obstruction of air in the smaller airways</a:t>
            </a:r>
            <a:r>
              <a:rPr lang="en-US" sz="1400" dirty="0" smtClean="0"/>
              <a:t>. The pathogen may be a virus or a bacteria. It is highly contagious, especially for children in daycare centers. </a:t>
            </a:r>
            <a:r>
              <a:rPr lang="en-US" sz="1400" dirty="0"/>
              <a:t>Seventy-five percent of bronchiolitis occurs in the first year of life.</a:t>
            </a:r>
            <a:endParaRPr lang="en-US" sz="1400" dirty="0" smtClean="0"/>
          </a:p>
          <a:p>
            <a:endParaRPr lang="en-US" sz="1600" dirty="0"/>
          </a:p>
          <a:p>
            <a:r>
              <a:rPr lang="en-US" sz="1400" dirty="0"/>
              <a:t>common cold symptoms, including:</a:t>
            </a:r>
          </a:p>
          <a:p>
            <a:pPr marL="742950" lvl="1" indent="-285750">
              <a:buFont typeface="Arial" pitchFamily="34" charset="0"/>
              <a:buChar char="•"/>
            </a:pPr>
            <a:r>
              <a:rPr lang="en-US" sz="1400" dirty="0"/>
              <a:t>runny nose</a:t>
            </a:r>
          </a:p>
          <a:p>
            <a:pPr marL="742950" lvl="1" indent="-285750">
              <a:buFont typeface="Arial" pitchFamily="34" charset="0"/>
              <a:buChar char="•"/>
            </a:pPr>
            <a:r>
              <a:rPr lang="en-US" sz="1400" dirty="0"/>
              <a:t>congestion</a:t>
            </a:r>
          </a:p>
          <a:p>
            <a:pPr marL="742950" lvl="1" indent="-285750">
              <a:buFont typeface="Arial" pitchFamily="34" charset="0"/>
              <a:buChar char="•"/>
            </a:pPr>
            <a:r>
              <a:rPr lang="en-US" sz="1400" dirty="0"/>
              <a:t>fever</a:t>
            </a:r>
          </a:p>
          <a:p>
            <a:pPr marL="742950" lvl="1" indent="-285750">
              <a:buFont typeface="Arial" pitchFamily="34" charset="0"/>
              <a:buChar char="•"/>
            </a:pPr>
            <a:r>
              <a:rPr lang="en-US" sz="1400" dirty="0" smtClean="0"/>
              <a:t>Cough</a:t>
            </a:r>
          </a:p>
          <a:p>
            <a:pPr lvl="1"/>
            <a:endParaRPr lang="en-US" sz="1400" dirty="0" smtClean="0"/>
          </a:p>
          <a:p>
            <a:r>
              <a:rPr lang="en-US" sz="1400" dirty="0" smtClean="0"/>
              <a:t>Treatment is generally focused on easing of symptoms</a:t>
            </a:r>
          </a:p>
          <a:p>
            <a:pPr marL="285750" indent="-285750">
              <a:buFont typeface="Arial" pitchFamily="34" charset="0"/>
              <a:buChar char="•"/>
            </a:pPr>
            <a:r>
              <a:rPr lang="en-US" sz="1400" dirty="0" smtClean="0"/>
              <a:t>intravenous fluids</a:t>
            </a:r>
            <a:endParaRPr lang="en-US" sz="1400" dirty="0"/>
          </a:p>
          <a:p>
            <a:pPr marL="285750" indent="-285750">
              <a:buFont typeface="Arial" pitchFamily="34" charset="0"/>
              <a:buChar char="•"/>
            </a:pPr>
            <a:r>
              <a:rPr lang="en-US" sz="1400" dirty="0"/>
              <a:t>breathing </a:t>
            </a:r>
            <a:r>
              <a:rPr lang="en-US" sz="1400" dirty="0" smtClean="0"/>
              <a:t>treatments</a:t>
            </a:r>
            <a:endParaRPr lang="en-US" sz="1400" dirty="0"/>
          </a:p>
          <a:p>
            <a:pPr marL="285750" indent="-285750">
              <a:buFont typeface="Arial" pitchFamily="34" charset="0"/>
              <a:buChar char="•"/>
            </a:pPr>
            <a:r>
              <a:rPr lang="en-US" sz="1400" dirty="0" smtClean="0"/>
              <a:t>increased </a:t>
            </a:r>
            <a:r>
              <a:rPr lang="en-US" sz="1400" dirty="0"/>
              <a:t>fluid intake</a:t>
            </a:r>
          </a:p>
          <a:p>
            <a:pPr marL="285750" indent="-285750">
              <a:buFont typeface="Arial" pitchFamily="34" charset="0"/>
              <a:buChar char="•"/>
            </a:pPr>
            <a:r>
              <a:rPr lang="en-US" sz="1400" dirty="0"/>
              <a:t>frequent suctioning </a:t>
            </a:r>
            <a:r>
              <a:rPr lang="en-US" sz="1400" dirty="0" smtClean="0"/>
              <a:t>of nasal passages</a:t>
            </a:r>
            <a:endParaRPr lang="en-US" sz="1400" dirty="0"/>
          </a:p>
          <a:p>
            <a:pPr marL="285750" indent="-285750">
              <a:buFont typeface="Arial" pitchFamily="34" charset="0"/>
              <a:buChar char="•"/>
            </a:pPr>
            <a:r>
              <a:rPr lang="en-US" sz="1400" dirty="0" smtClean="0"/>
              <a:t>medications</a:t>
            </a:r>
            <a:endParaRPr lang="en-US" sz="1400" dirty="0"/>
          </a:p>
          <a:p>
            <a:pPr lvl="1"/>
            <a:endParaRPr lang="en-US" sz="1400" dirty="0"/>
          </a:p>
          <a:p>
            <a:endParaRPr lang="en-US" sz="1600" dirty="0"/>
          </a:p>
        </p:txBody>
      </p:sp>
    </p:spTree>
    <p:extLst>
      <p:ext uri="{BB962C8B-B14F-4D97-AF65-F5344CB8AC3E}">
        <p14:creationId xmlns:p14="http://schemas.microsoft.com/office/powerpoint/2010/main" val="3679424300"/>
      </p:ext>
    </p:extLst>
  </p:cSld>
  <p:clrMapOvr>
    <a:masterClrMapping/>
  </p:clrMapOvr>
</p:sld>
</file>

<file path=ppt/theme/theme1.xml><?xml version="1.0" encoding="utf-8"?>
<a:theme xmlns:a="http://schemas.openxmlformats.org/drawingml/2006/main" name="Summer">
  <a:themeElements>
    <a:clrScheme name="Summer">
      <a:dk1>
        <a:sysClr val="windowText" lastClr="000000"/>
      </a:dk1>
      <a:lt1>
        <a:sysClr val="window" lastClr="FFFFFF"/>
      </a:lt1>
      <a:dk2>
        <a:srgbClr val="E89117"/>
      </a:dk2>
      <a:lt2>
        <a:srgbClr val="FEDD78"/>
      </a:lt2>
      <a:accent1>
        <a:srgbClr val="A1B633"/>
      </a:accent1>
      <a:accent2>
        <a:srgbClr val="C4D73F"/>
      </a:accent2>
      <a:accent3>
        <a:srgbClr val="FFCE2D"/>
      </a:accent3>
      <a:accent4>
        <a:srgbClr val="FFA600"/>
      </a:accent4>
      <a:accent5>
        <a:srgbClr val="ED5E00"/>
      </a:accent5>
      <a:accent6>
        <a:srgbClr val="C62D03"/>
      </a:accent6>
      <a:hlink>
        <a:srgbClr val="408080"/>
      </a:hlink>
      <a:folHlink>
        <a:srgbClr val="5EAEAE"/>
      </a:folHlink>
    </a:clrScheme>
    <a:fontScheme name="Summer">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ummer">
      <a:fillStyleLst>
        <a:solidFill>
          <a:schemeClr val="phClr"/>
        </a:solidFill>
        <a:gradFill rotWithShape="1">
          <a:gsLst>
            <a:gs pos="0">
              <a:schemeClr val="phClr">
                <a:tint val="70000"/>
                <a:lumMod val="110000"/>
              </a:schemeClr>
            </a:gs>
            <a:gs pos="100000">
              <a:schemeClr val="phClr">
                <a:tint val="90000"/>
              </a:schemeClr>
            </a:gs>
          </a:gsLst>
          <a:lin ang="5400000" scaled="1"/>
        </a:gradFill>
        <a:gradFill rotWithShape="1">
          <a:gsLst>
            <a:gs pos="0">
              <a:schemeClr val="phClr">
                <a:tint val="98000"/>
                <a:satMod val="120000"/>
                <a:lumMod val="110000"/>
              </a:schemeClr>
            </a:gs>
            <a:gs pos="100000">
              <a:schemeClr val="phClr">
                <a:shade val="90000"/>
                <a:lumMod val="90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88900" dist="38100" dir="5400000" algn="ctr" rotWithShape="0">
              <a:srgbClr val="000000">
                <a:alpha val="65000"/>
              </a:srgbClr>
            </a:outerShdw>
          </a:effectLst>
          <a:scene3d>
            <a:camera prst="orthographicFront">
              <a:rot lat="0" lon="0" rev="0"/>
            </a:camera>
            <a:lightRig rig="threePt" dir="tl">
              <a:rot lat="0" lon="0" rev="5400000"/>
            </a:lightRig>
          </a:scene3d>
          <a:sp3d>
            <a:bevelT w="25400" h="38100"/>
          </a:sp3d>
        </a:effectStyle>
      </a:effectStyleLst>
      <a:bgFillStyleLst>
        <a:solidFill>
          <a:schemeClr val="phClr"/>
        </a:solidFill>
        <a:gradFill rotWithShape="1">
          <a:gsLst>
            <a:gs pos="0">
              <a:schemeClr val="phClr">
                <a:tint val="97000"/>
                <a:shade val="80000"/>
                <a:hueMod val="110000"/>
                <a:satMod val="120000"/>
              </a:schemeClr>
            </a:gs>
            <a:gs pos="100000">
              <a:schemeClr val="phClr">
                <a:shade val="60000"/>
                <a:hueMod val="40000"/>
                <a:satMod val="120000"/>
                <a:lumMod val="103000"/>
              </a:schemeClr>
            </a:gs>
          </a:gsLst>
          <a:lin ang="5400000" scaled="1"/>
        </a:gradFill>
        <a:gradFill rotWithShape="1">
          <a:gsLst>
            <a:gs pos="0">
              <a:schemeClr val="phClr">
                <a:tint val="97000"/>
                <a:shade val="80000"/>
                <a:hueMod val="110000"/>
                <a:satMod val="130000"/>
                <a:lumMod val="100000"/>
              </a:schemeClr>
            </a:gs>
            <a:gs pos="100000">
              <a:schemeClr val="phClr">
                <a:shade val="60000"/>
                <a:hueMod val="40000"/>
                <a:satMod val="120000"/>
                <a:lumMod val="103000"/>
              </a:schemeClr>
            </a:gs>
          </a:gsLst>
          <a:path path="circle">
            <a:fillToRect l="50000" t="5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TC101972873[[fn=Summer]]</Template>
  <TotalTime>94</TotalTime>
  <Words>509</Words>
  <Application>Microsoft Office PowerPoint</Application>
  <PresentationFormat>On-screen Show (4:3)</PresentationFormat>
  <Paragraphs>54</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Summer</vt:lpstr>
      <vt:lpstr>Respiratory system</vt:lpstr>
      <vt:lpstr>PowerPoint Presentation</vt:lpstr>
      <vt:lpstr>The alveoli are the final branchings of the respiratory system and act as the primary gas exchange units of the lung. They are only one cell thick, facilitating efficient gas exchange. Tthe ratio of SA to volume in the alveoli is large.</vt:lpstr>
      <vt:lpstr> The majority of carbon dioxide is transported in bicarbonate ions  Carbon dioxide enters red blood cells in the tissue capillaries where it combines with water to form carbonic acid (H2CO3). Carbonic acid then dissociates to form bicarbonate ions (HCO3- ) and hydrogen ions (H+).    </vt:lpstr>
      <vt:lpstr>PowerPoint Presentation</vt:lpstr>
      <vt:lpstr>PowerPoint Presentation</vt:lpstr>
      <vt:lpstr>PowerPoint Presentation</vt:lpstr>
      <vt:lpstr>PowerPoint Presentation</vt:lpstr>
      <vt:lpstr>PowerPoint Presentation</vt:lpstr>
      <vt:lpstr>PowerPoint Presentation</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Shirley Zhang</dc:creator>
  <cp:lastModifiedBy>Shirley Zhang</cp:lastModifiedBy>
  <cp:revision>48</cp:revision>
  <dcterms:created xsi:type="dcterms:W3CDTF">2012-04-26T06:51:34Z</dcterms:created>
  <dcterms:modified xsi:type="dcterms:W3CDTF">2012-04-30T02:57:22Z</dcterms:modified>
</cp:coreProperties>
</file>