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AA375-BD6A-4738-97F2-1051EE76A33E}" type="datetimeFigureOut">
              <a:rPr lang="en-US" smtClean="0"/>
              <a:t>1/22/2013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B1FAB-97AD-4EA2-9585-5F5702FDE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20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1FAB-97AD-4EA2-9585-5F5702FDE5D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1FAB-97AD-4EA2-9585-5F5702FDE5D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66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1FAB-97AD-4EA2-9585-5F5702FDE5D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8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C1D1-C22B-45DF-9579-A7768A024A80}" type="datetimeFigureOut">
              <a:rPr lang="en-US" smtClean="0"/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46C0-451B-4713-A0DC-C26A76AF6F8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C1D1-C22B-45DF-9579-A7768A024A80}" type="datetimeFigureOut">
              <a:rPr lang="en-US" smtClean="0"/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46C0-451B-4713-A0DC-C26A76AF6F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C1D1-C22B-45DF-9579-A7768A024A80}" type="datetimeFigureOut">
              <a:rPr lang="en-US" smtClean="0"/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46C0-451B-4713-A0DC-C26A76AF6F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C1D1-C22B-45DF-9579-A7768A024A80}" type="datetimeFigureOut">
              <a:rPr lang="en-US" smtClean="0"/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46C0-451B-4713-A0DC-C26A76AF6F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C1D1-C22B-45DF-9579-A7768A024A80}" type="datetimeFigureOut">
              <a:rPr lang="en-US" smtClean="0"/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46C0-451B-4713-A0DC-C26A76AF6F8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C1D1-C22B-45DF-9579-A7768A024A80}" type="datetimeFigureOut">
              <a:rPr lang="en-US" smtClean="0"/>
              <a:t>1/22/2013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46C0-451B-4713-A0DC-C26A76AF6F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C1D1-C22B-45DF-9579-A7768A024A80}" type="datetimeFigureOut">
              <a:rPr lang="en-US" smtClean="0"/>
              <a:t>1/22/2013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46C0-451B-4713-A0DC-C26A76AF6F8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C1D1-C22B-45DF-9579-A7768A024A80}" type="datetimeFigureOut">
              <a:rPr lang="en-US" smtClean="0"/>
              <a:t>1/22/2013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46C0-451B-4713-A0DC-C26A76AF6F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C1D1-C22B-45DF-9579-A7768A024A80}" type="datetimeFigureOut">
              <a:rPr lang="en-US" smtClean="0"/>
              <a:t>1/22/2013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46C0-451B-4713-A0DC-C26A76AF6F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C1D1-C22B-45DF-9579-A7768A024A80}" type="datetimeFigureOut">
              <a:rPr lang="en-US" smtClean="0"/>
              <a:t>1/22/2013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46C0-451B-4713-A0DC-C26A76AF6F8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C1D1-C22B-45DF-9579-A7768A024A80}" type="datetimeFigureOut">
              <a:rPr lang="en-US" smtClean="0"/>
              <a:t>1/22/2013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46C0-451B-4713-A0DC-C26A76AF6F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6DBC1D1-C22B-45DF-9579-A7768A024A80}" type="datetimeFigureOut">
              <a:rPr lang="en-US" smtClean="0"/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72E46C0-451B-4713-A0DC-C26A76AF6F8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Kara Robbins</a:t>
            </a:r>
            <a:endParaRPr lang="en-US" dirty="0"/>
          </a:p>
        </p:txBody>
      </p:sp>
      <p:pic>
        <p:nvPicPr>
          <p:cNvPr id="1026" name="Picture 2" descr="http://anarchistreverend.com/wp-content/uploads/2012/10/blackberry_nutriti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2" b="96697" l="3200" r="95800">
                        <a14:foregroundMark x1="30600" y1="76276" x2="30600" y2="76276"/>
                        <a14:foregroundMark x1="22800" y1="70270" x2="22800" y2="70270"/>
                        <a14:foregroundMark x1="20000" y1="67868" x2="20000" y2="67868"/>
                        <a14:foregroundMark x1="22800" y1="68468" x2="22800" y2="68468"/>
                        <a14:foregroundMark x1="22800" y1="68468" x2="22800" y2="68468"/>
                        <a14:foregroundMark x1="22400" y1="71171" x2="22400" y2="71171"/>
                        <a14:foregroundMark x1="16400" y1="58559" x2="16400" y2="58559"/>
                        <a14:foregroundMark x1="19000" y1="60360" x2="19000" y2="60360"/>
                        <a14:foregroundMark x1="15800" y1="52553" x2="15800" y2="52553"/>
                        <a14:foregroundMark x1="24000" y1="90390" x2="24000" y2="90390"/>
                        <a14:foregroundMark x1="52800" y1="68769" x2="52800" y2="68769"/>
                        <a14:foregroundMark x1="51600" y1="66967" x2="51600" y2="66967"/>
                        <a14:foregroundMark x1="51600" y1="65465" x2="51600" y2="65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683">
            <a:off x="1311735" y="498937"/>
            <a:ext cx="3651740" cy="24320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033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of enzymatic hydrolysis of food  macromolecules and absorption of nutrients into the blood occur here</a:t>
            </a:r>
          </a:p>
          <a:p>
            <a:r>
              <a:rPr lang="en-US" dirty="0" smtClean="0"/>
              <a:t>Split into three parts: Duodenum, Jejunum, and Ileum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495294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923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Duodenum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5029200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en-US" dirty="0" smtClean="0"/>
              <a:t>First part of small intestine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Marks starting point when it exits the stomach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Helps breakdown food with enzymes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Contains tubular </a:t>
            </a:r>
            <a:r>
              <a:rPr lang="en-US" dirty="0" smtClean="0"/>
              <a:t>submucosal</a:t>
            </a:r>
            <a:r>
              <a:rPr lang="en-US" dirty="0" smtClean="0"/>
              <a:t> glands called Brunner’s glands (lubricates lining of intestine)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Cholecystokinin is secreted and hydrolyzes and digests fats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0"/>
            <a:ext cx="3276600" cy="4613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79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Jejunum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smtClean="0"/>
              <a:t>Second part of intestine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Helps with pH levels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Function mainly in absorption of nutrients and water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4801644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590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876800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en-US" dirty="0" smtClean="0"/>
              <a:t>Third part of intestine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Helps along with Jejunum in absorption of nutrients and water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Longest part of small intestine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Absorption of vitamin B12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Mostly absorbs fatty acid and glycerol, besides glucose and amino acids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600"/>
            <a:ext cx="466725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373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657600" cy="4800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Connected to small intestine in T-shaped junction where sphincter controls movement of material</a:t>
            </a:r>
          </a:p>
          <a:p>
            <a:r>
              <a:rPr lang="en-US" dirty="0" smtClean="0"/>
              <a:t>Split into 5 parts: Cecum, Ascending Colon, Transverse Colon, Descending Colon, and Sigmoid Colon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321" y="1524000"/>
            <a:ext cx="3810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707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Cecum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5257800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dirty="0" smtClean="0"/>
              <a:t>Arm of the T, pouch, relatively small in humans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Receives fecal material from the Ileum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Separated from colon by </a:t>
            </a:r>
            <a:r>
              <a:rPr lang="en-US" dirty="0" smtClean="0"/>
              <a:t>cecocolic</a:t>
            </a:r>
            <a:r>
              <a:rPr lang="en-US" dirty="0" smtClean="0"/>
              <a:t> junction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Has fingerlike extension called appendix which is dispensable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4248150" cy="42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085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Ascending Colon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smtClean="0"/>
              <a:t>Removes water and other key nutrients from waste material and recycle it back into the body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Located between cecum and transverse colon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62342"/>
            <a:ext cx="3733800" cy="4032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924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Colon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518160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smtClean="0"/>
              <a:t>Food and waste spend most of their time in the transverse colon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Most movable area of colon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Digestive materials are forcefully pushed into next part of the colon, preparing for exit from the body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71600"/>
            <a:ext cx="46990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936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Descending Colon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smtClean="0"/>
              <a:t>Absorbs water from fecal matter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Pushed digestive waste products toward exit 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063" y="914400"/>
            <a:ext cx="3588258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385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Sigmoid Colon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smtClean="0"/>
              <a:t>Closest to rectum and anus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Stores feces until they are ready to enter the rectum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50683"/>
            <a:ext cx="3886200" cy="4197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07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Function: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72000"/>
            <a:ext cx="7391400" cy="804862"/>
          </a:xfrm>
        </p:spPr>
        <p:txBody>
          <a:bodyPr/>
          <a:lstStyle/>
          <a:p>
            <a:r>
              <a:rPr lang="en-US" dirty="0" smtClean="0"/>
              <a:t>Food processing (ingestion, digestion, absorption, and elimination)</a:t>
            </a:r>
            <a:endParaRPr lang="en-US" dirty="0"/>
          </a:p>
        </p:txBody>
      </p:sp>
      <p:pic>
        <p:nvPicPr>
          <p:cNvPr id="2050" name="Picture 2" descr="http://bio1152.nicerweb.com/Locked/media/ch41/41_12FoodProcessing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620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856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Terminal portion of colon where feces are stored until they can be eliminated through anus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16525"/>
            <a:ext cx="31242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033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2590799"/>
          </a:xfrm>
        </p:spPr>
        <p:txBody>
          <a:bodyPr/>
          <a:lstStyle/>
          <a:p>
            <a:r>
              <a:rPr lang="en-US" dirty="0" smtClean="0"/>
              <a:t>Opening in the alimentary canal where feces leave the body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80048"/>
            <a:ext cx="4953000" cy="3230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587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Salivary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819400"/>
          </a:xfrm>
        </p:spPr>
        <p:txBody>
          <a:bodyPr/>
          <a:lstStyle/>
          <a:p>
            <a:r>
              <a:rPr lang="en-US" dirty="0" smtClean="0"/>
              <a:t>Exocrine glands associated with the oral cavity</a:t>
            </a:r>
          </a:p>
          <a:p>
            <a:r>
              <a:rPr lang="en-US" dirty="0" smtClean="0"/>
              <a:t>Secretion of saliva contain substance to lubricate food</a:t>
            </a:r>
          </a:p>
          <a:p>
            <a:r>
              <a:rPr lang="en-US" dirty="0" smtClean="0"/>
              <a:t>Adhere together chewed pieces into a bolus and begin process of chemical digestion</a:t>
            </a:r>
          </a:p>
          <a:p>
            <a:r>
              <a:rPr lang="en-US" dirty="0" smtClean="0"/>
              <a:t>Three glands: Sublingual, Parotid, and </a:t>
            </a:r>
            <a:r>
              <a:rPr lang="en-US" dirty="0" smtClean="0"/>
              <a:t>Submaxillary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24200"/>
            <a:ext cx="3558078" cy="2181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138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Largest organ in vertebrate body</a:t>
            </a:r>
          </a:p>
          <a:p>
            <a:r>
              <a:rPr lang="en-US" dirty="0" smtClean="0"/>
              <a:t>Performs diverse function such as producing bile, preparing nitrogenous waste for disposal, and detoxifying poisonous chemicals in the blood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3900573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515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Pancreas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657600" cy="4648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Gland with dual functions: </a:t>
            </a:r>
          </a:p>
          <a:p>
            <a:pPr lvl="1"/>
            <a:r>
              <a:rPr lang="en-US" dirty="0" smtClean="0"/>
              <a:t>Non endocrine portion secretes digestive enzymes and an alkaline solution into the small intestine via a duct</a:t>
            </a:r>
          </a:p>
          <a:p>
            <a:pPr lvl="1"/>
            <a:r>
              <a:rPr lang="en-US" dirty="0" smtClean="0"/>
              <a:t>Endocrine portion secrets the hormones insulin and glycogen into the blood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3886200" cy="291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525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Gallbladder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 that stores bile and release it as needed into the small intestine</a:t>
            </a:r>
          </a:p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3477285" cy="3052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418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Sphincters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Ringlike</a:t>
            </a:r>
            <a:r>
              <a:rPr lang="en-US" dirty="0" smtClean="0"/>
              <a:t> valve consisting of modified muscles in a muscular tube, such as a digestive tract</a:t>
            </a:r>
          </a:p>
          <a:p>
            <a:r>
              <a:rPr lang="en-US" dirty="0" smtClean="0"/>
              <a:t>Closes off the tube like a drawstring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87582"/>
            <a:ext cx="2968831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293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Alimentary Organs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609600"/>
            <a:ext cx="9144000" cy="639762"/>
          </a:xfrm>
        </p:spPr>
        <p:txBody>
          <a:bodyPr/>
          <a:lstStyle/>
          <a:p>
            <a:r>
              <a:rPr lang="en-US" sz="2300" dirty="0" smtClean="0"/>
              <a:t>Mouth-Pharynx-Esophagus-Stomach-Small Intestine-Large Intestine- Anus</a:t>
            </a:r>
            <a:endParaRPr lang="en-US" sz="23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4004736"/>
          </a:xfrm>
        </p:spPr>
        <p:txBody>
          <a:bodyPr>
            <a:normAutofit/>
          </a:bodyPr>
          <a:lstStyle/>
          <a:p>
            <a:r>
              <a:rPr lang="en-US" dirty="0" smtClean="0"/>
              <a:t>Continuous, coiled, hollow, muscular tube that winds through the central body and is open at both ends</a:t>
            </a:r>
          </a:p>
          <a:p>
            <a:r>
              <a:rPr lang="en-US" dirty="0" smtClean="0"/>
              <a:t>Digests food and absorbs fragments through its lining into the blood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295275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705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Accessory Organs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609600"/>
            <a:ext cx="8915400" cy="639762"/>
          </a:xfrm>
        </p:spPr>
        <p:txBody>
          <a:bodyPr/>
          <a:lstStyle/>
          <a:p>
            <a:r>
              <a:rPr lang="en-US" sz="2100" dirty="0" smtClean="0"/>
              <a:t>Teeth-Tongue-Gallbladder-Salivary Glands-Liver-Pancreas-Saliva-Bile-Enzymes</a:t>
            </a:r>
            <a:endParaRPr lang="en-US" sz="2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Help aid in the digestive process but not the major organs, such as the alimentary organs</a:t>
            </a:r>
          </a:p>
          <a:p>
            <a:r>
              <a:rPr lang="en-US" dirty="0" smtClean="0"/>
              <a:t>Usually contain enzymes that help in chemical digestion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267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155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Digestion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40047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Breakdown of food by physical means</a:t>
            </a:r>
          </a:p>
          <a:p>
            <a:r>
              <a:rPr lang="en-US" dirty="0" smtClean="0"/>
              <a:t>Starts when using a knife or fork to break down large substances</a:t>
            </a:r>
          </a:p>
          <a:p>
            <a:r>
              <a:rPr lang="en-US" dirty="0" smtClean="0"/>
              <a:t>Also includes peristalsis which helps move food down digestive tract</a:t>
            </a:r>
          </a:p>
          <a:p>
            <a:r>
              <a:rPr lang="en-US" dirty="0" smtClean="0"/>
              <a:t>muscular churning of food within stomach helps mix foods substances with digestive juices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Chemical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40047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Chewing, churning, and mixing of food with digestive juices</a:t>
            </a:r>
          </a:p>
          <a:p>
            <a:r>
              <a:rPr lang="en-US" dirty="0" smtClean="0"/>
              <a:t>Action splits up molecules</a:t>
            </a:r>
          </a:p>
          <a:p>
            <a:r>
              <a:rPr lang="en-US" dirty="0" smtClean="0"/>
              <a:t>Proteins, fats, and carbohydrates are too large and must use chemical means to break down food</a:t>
            </a:r>
          </a:p>
          <a:p>
            <a:r>
              <a:rPr lang="en-US" dirty="0" smtClean="0"/>
              <a:t>Use enzymes and other things such as saliva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20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2438399"/>
          </a:xfrm>
        </p:spPr>
        <p:txBody>
          <a:bodyPr/>
          <a:lstStyle/>
          <a:p>
            <a:r>
              <a:rPr lang="en-US" b="1" i="1" dirty="0" smtClean="0"/>
              <a:t>Ingestion</a:t>
            </a:r>
          </a:p>
          <a:p>
            <a:pPr lvl="1"/>
            <a:r>
              <a:rPr lang="en-US" dirty="0" smtClean="0"/>
              <a:t>Act of eating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i="1" dirty="0" smtClean="0"/>
              <a:t>Digestion</a:t>
            </a:r>
          </a:p>
          <a:p>
            <a:pPr lvl="1"/>
            <a:r>
              <a:rPr lang="en-US" dirty="0" smtClean="0"/>
              <a:t>Process of breaking down food into molecules small enough for the body to absorb</a:t>
            </a:r>
            <a:endParaRPr lang="en-US" dirty="0"/>
          </a:p>
        </p:txBody>
      </p:sp>
      <p:pic>
        <p:nvPicPr>
          <p:cNvPr id="3074" name="Picture 2" descr="http://media.tumblr.com/tumblr_ljaip9Gnna1qgeyg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21717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ntalfloss.com/sites/default/files/styles/article_640x430/public/stomach-growl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662" y="3733800"/>
            <a:ext cx="3169462" cy="2129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153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Carbohydrate Digestion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Polysaccharides (starch, glycogen)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40809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Occurs in oral cavity, pharynx, and esophagus using salivary amylase leading to smaller polysaccharides (maltose)</a:t>
            </a:r>
          </a:p>
          <a:p>
            <a:r>
              <a:rPr lang="en-US" dirty="0" smtClean="0"/>
              <a:t>Also occurs in lumen of small intestine using pancreatic amylases leading to maltose and other disaccharides</a:t>
            </a:r>
          </a:p>
          <a:p>
            <a:r>
              <a:rPr lang="en-US" dirty="0" smtClean="0"/>
              <a:t>Is further digest in the epithelium of the small intestine leading to monosaccharides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Disaccharides (sucrose, lactose)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4080936"/>
          </a:xfrm>
        </p:spPr>
        <p:txBody>
          <a:bodyPr>
            <a:normAutofit/>
          </a:bodyPr>
          <a:lstStyle/>
          <a:p>
            <a:r>
              <a:rPr lang="en-US" dirty="0" smtClean="0"/>
              <a:t>Starts in oral cavity, pharynx, and esophagus using salivary amylase</a:t>
            </a:r>
          </a:p>
          <a:p>
            <a:r>
              <a:rPr lang="en-US" dirty="0" smtClean="0"/>
              <a:t>Going through stomach, leading to lumen of small intestine using pancreatic amylases</a:t>
            </a:r>
          </a:p>
          <a:p>
            <a:r>
              <a:rPr lang="en-US" dirty="0" smtClean="0"/>
              <a:t>Lastly, epithelium of small intestine leading to monosaccharides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38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Protein Digestion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52400"/>
            <a:ext cx="2673657" cy="5715000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en-US" sz="1600" dirty="0" smtClean="0"/>
              <a:t>Begins in stomach using pepsin to break proteins down to small polypeptides</a:t>
            </a:r>
          </a:p>
          <a:p>
            <a:pPr marL="342900" indent="-342900">
              <a:buFontTx/>
              <a:buChar char="-"/>
            </a:pPr>
            <a:r>
              <a:rPr lang="en-US" sz="1600" dirty="0" smtClean="0"/>
              <a:t>Continues in lumen breaking the polypeptides down using pancreatic trypsin and chymotrypsin into small polypeptides</a:t>
            </a:r>
          </a:p>
          <a:p>
            <a:pPr marL="342900" indent="-342900">
              <a:buFontTx/>
              <a:buChar char="-"/>
            </a:pPr>
            <a:r>
              <a:rPr lang="en-US" sz="1600" dirty="0" smtClean="0"/>
              <a:t>Still in lumen, using pancreatic </a:t>
            </a:r>
            <a:r>
              <a:rPr lang="en-US" sz="1600" dirty="0" smtClean="0"/>
              <a:t>carboxypeptidase</a:t>
            </a:r>
            <a:r>
              <a:rPr lang="en-US" sz="1600" dirty="0" smtClean="0"/>
              <a:t> to break the smaller polypeptides into amino acids</a:t>
            </a:r>
          </a:p>
          <a:p>
            <a:pPr marL="342900" indent="-342900">
              <a:buFontTx/>
              <a:buChar char="-"/>
            </a:pPr>
            <a:r>
              <a:rPr lang="en-US" sz="1600" dirty="0" smtClean="0"/>
              <a:t>In Epithelium, amino acids and small peptides are broken down using </a:t>
            </a:r>
            <a:r>
              <a:rPr lang="en-US" sz="1600" dirty="0"/>
              <a:t>d</a:t>
            </a:r>
            <a:r>
              <a:rPr lang="en-US" sz="1600" dirty="0" smtClean="0"/>
              <a:t>ipeptidases</a:t>
            </a:r>
            <a:r>
              <a:rPr lang="en-US" sz="1600" dirty="0" smtClean="0"/>
              <a:t>, </a:t>
            </a:r>
            <a:r>
              <a:rPr lang="en-US" sz="1600" dirty="0" smtClean="0"/>
              <a:t>carboxypeptidase</a:t>
            </a:r>
            <a:r>
              <a:rPr lang="en-US" sz="1600" dirty="0" smtClean="0"/>
              <a:t>, and </a:t>
            </a:r>
            <a:r>
              <a:rPr lang="en-US" sz="1600" dirty="0" smtClean="0"/>
              <a:t>aminopeptidase</a:t>
            </a:r>
            <a:r>
              <a:rPr lang="en-US" sz="1600" dirty="0" smtClean="0"/>
              <a:t> to amino acids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1066800"/>
            <a:ext cx="4529927" cy="361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274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Begins in lumen, DNA and RNA are broken down using pancreatic nucleases to nucleotides</a:t>
            </a:r>
          </a:p>
          <a:p>
            <a:r>
              <a:rPr lang="en-US" dirty="0" smtClean="0"/>
              <a:t>In epithelium, nucleotidases breaks down nucleotides into nucleosides</a:t>
            </a:r>
          </a:p>
          <a:p>
            <a:r>
              <a:rPr lang="en-US" dirty="0" smtClean="0"/>
              <a:t>Nucleosides are then broken down using </a:t>
            </a:r>
            <a:r>
              <a:rPr lang="en-US" dirty="0" smtClean="0"/>
              <a:t>nucleosidases</a:t>
            </a:r>
            <a:r>
              <a:rPr lang="en-US" dirty="0" smtClean="0"/>
              <a:t> and phosphates into nitrogenous bases, sugars, and phosphates 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7" y="3886200"/>
            <a:ext cx="2095500" cy="191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050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Starts in lumen, fat globules (insoluble in water) are broken down using bile salts to fat droplets</a:t>
            </a:r>
          </a:p>
          <a:p>
            <a:r>
              <a:rPr lang="en-US" dirty="0" smtClean="0"/>
              <a:t>Fat droplets are broken down using pancreatic lipase to glycerol, fatty acids, and glycerides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310515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065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Disorders: Constipation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Occurs in 2% of the population (women and elderly most commonly affected)</a:t>
            </a:r>
          </a:p>
          <a:p>
            <a:r>
              <a:rPr lang="en-US" dirty="0" smtClean="0"/>
              <a:t>Occurs when bowel movement becomes difficult or less frequent </a:t>
            </a:r>
          </a:p>
          <a:p>
            <a:r>
              <a:rPr lang="en-US" dirty="0" smtClean="0"/>
              <a:t>Symptoms:</a:t>
            </a:r>
            <a:endParaRPr lang="en-US" dirty="0"/>
          </a:p>
          <a:p>
            <a:pPr lvl="1"/>
            <a:r>
              <a:rPr lang="en-US" dirty="0" smtClean="0"/>
              <a:t>Stool and feces become harder and more difficult to pass</a:t>
            </a:r>
          </a:p>
          <a:p>
            <a:pPr lvl="1"/>
            <a:r>
              <a:rPr lang="en-US" dirty="0" smtClean="0"/>
              <a:t>Infrequent bowel movement</a:t>
            </a:r>
          </a:p>
          <a:p>
            <a:pPr lvl="1"/>
            <a:r>
              <a:rPr lang="en-US" dirty="0" smtClean="0"/>
              <a:t>Swollen Abdomen or abdominal pain</a:t>
            </a:r>
          </a:p>
          <a:p>
            <a:pPr lvl="1"/>
            <a:r>
              <a:rPr lang="en-US" dirty="0" smtClean="0"/>
              <a:t>Vomiting</a:t>
            </a:r>
          </a:p>
          <a:p>
            <a:r>
              <a:rPr lang="en-US" dirty="0" smtClean="0"/>
              <a:t>Caused by disorder of bowel function rather than structural problem</a:t>
            </a:r>
          </a:p>
          <a:p>
            <a:r>
              <a:rPr lang="en-US" dirty="0" smtClean="0"/>
              <a:t>Causes:</a:t>
            </a:r>
          </a:p>
          <a:p>
            <a:pPr lvl="1"/>
            <a:r>
              <a:rPr lang="en-US" dirty="0" smtClean="0"/>
              <a:t>Inadequate water intake, fiber in diet</a:t>
            </a:r>
          </a:p>
          <a:p>
            <a:pPr lvl="1"/>
            <a:r>
              <a:rPr lang="en-US" dirty="0" smtClean="0"/>
              <a:t>Disruption of regular diet or routine</a:t>
            </a:r>
          </a:p>
          <a:p>
            <a:pPr lvl="1"/>
            <a:r>
              <a:rPr lang="en-US" dirty="0" smtClean="0"/>
              <a:t>Traveling</a:t>
            </a:r>
          </a:p>
          <a:p>
            <a:pPr lvl="1"/>
            <a:r>
              <a:rPr lang="en-US" dirty="0" smtClean="0"/>
              <a:t>Stress</a:t>
            </a:r>
          </a:p>
          <a:p>
            <a:pPr lvl="1"/>
            <a:r>
              <a:rPr lang="en-US" dirty="0" smtClean="0"/>
              <a:t>Resisting urge</a:t>
            </a:r>
          </a:p>
          <a:p>
            <a:pPr lvl="1"/>
            <a:r>
              <a:rPr lang="en-US" dirty="0" smtClean="0"/>
              <a:t>Eating Disorders</a:t>
            </a:r>
          </a:p>
          <a:p>
            <a:pPr lvl="1"/>
            <a:r>
              <a:rPr lang="en-US" dirty="0" smtClean="0"/>
              <a:t>Pregnancy</a:t>
            </a:r>
            <a:endParaRPr lang="en-US" dirty="0"/>
          </a:p>
          <a:p>
            <a:r>
              <a:rPr lang="en-US" dirty="0" smtClean="0"/>
              <a:t>Treatment:</a:t>
            </a:r>
          </a:p>
          <a:p>
            <a:pPr lvl="1"/>
            <a:r>
              <a:rPr lang="en-US" dirty="0" smtClean="0"/>
              <a:t>Eat well</a:t>
            </a:r>
          </a:p>
          <a:p>
            <a:pPr lvl="1"/>
            <a:r>
              <a:rPr lang="en-US" dirty="0" smtClean="0"/>
              <a:t>Drink Water</a:t>
            </a:r>
          </a:p>
          <a:p>
            <a:pPr lvl="1"/>
            <a:r>
              <a:rPr lang="en-US" dirty="0" smtClean="0"/>
              <a:t>Exercise regularly</a:t>
            </a:r>
          </a:p>
          <a:p>
            <a:pPr lvl="1"/>
            <a:r>
              <a:rPr lang="en-US" dirty="0" smtClean="0"/>
              <a:t>Move bowel when you feel the urge</a:t>
            </a:r>
          </a:p>
          <a:p>
            <a:pPr lvl="1"/>
            <a:r>
              <a:rPr lang="en-US" dirty="0" smtClean="0"/>
              <a:t>Eat prunes or bran cereal</a:t>
            </a:r>
          </a:p>
          <a:p>
            <a:pPr lvl="1"/>
            <a:r>
              <a:rPr lang="en-US" dirty="0" smtClean="0"/>
              <a:t>Use a laxative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12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Disorders: Gastritis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Inflation, irritation, or erosion of the lining of the stomach</a:t>
            </a:r>
          </a:p>
          <a:p>
            <a:r>
              <a:rPr lang="en-US" dirty="0" smtClean="0"/>
              <a:t>Caused by irritation due to excess alcohol use, chronic vomiting, stress, or use of certain medication such as </a:t>
            </a:r>
            <a:r>
              <a:rPr lang="en-US" dirty="0" smtClean="0"/>
              <a:t>antiflammatory</a:t>
            </a:r>
            <a:r>
              <a:rPr lang="en-US" dirty="0" smtClean="0"/>
              <a:t> drugs</a:t>
            </a:r>
          </a:p>
          <a:p>
            <a:r>
              <a:rPr lang="en-US" dirty="0" smtClean="0"/>
              <a:t>Symptoms:</a:t>
            </a:r>
          </a:p>
          <a:p>
            <a:pPr lvl="1"/>
            <a:r>
              <a:rPr lang="en-US" dirty="0" smtClean="0"/>
              <a:t>Nausea</a:t>
            </a:r>
          </a:p>
          <a:p>
            <a:pPr lvl="1"/>
            <a:r>
              <a:rPr lang="en-US" dirty="0" smtClean="0"/>
              <a:t>Abdominal bloating</a:t>
            </a:r>
          </a:p>
          <a:p>
            <a:pPr lvl="1"/>
            <a:r>
              <a:rPr lang="en-US" dirty="0" smtClean="0"/>
              <a:t>Vomiting</a:t>
            </a:r>
          </a:p>
          <a:p>
            <a:pPr lvl="1"/>
            <a:r>
              <a:rPr lang="en-US" dirty="0" smtClean="0"/>
              <a:t>Indigestion</a:t>
            </a:r>
          </a:p>
          <a:p>
            <a:pPr lvl="1"/>
            <a:r>
              <a:rPr lang="en-US" dirty="0" smtClean="0"/>
              <a:t>Hiccups</a:t>
            </a:r>
          </a:p>
          <a:p>
            <a:pPr lvl="1"/>
            <a:r>
              <a:rPr lang="en-US" dirty="0" smtClean="0"/>
              <a:t>Loss of appetite</a:t>
            </a:r>
            <a:endParaRPr lang="en-US" dirty="0"/>
          </a:p>
          <a:p>
            <a:r>
              <a:rPr lang="en-US" dirty="0" smtClean="0"/>
              <a:t>Treatment:</a:t>
            </a:r>
          </a:p>
          <a:p>
            <a:pPr lvl="1"/>
            <a:r>
              <a:rPr lang="en-US" dirty="0" smtClean="0"/>
              <a:t>Take antacids</a:t>
            </a:r>
          </a:p>
          <a:p>
            <a:pPr lvl="1"/>
            <a:r>
              <a:rPr lang="en-US" dirty="0" smtClean="0"/>
              <a:t>Avoid hot spicy food</a:t>
            </a:r>
          </a:p>
          <a:p>
            <a:r>
              <a:rPr lang="en-US" dirty="0" smtClean="0"/>
              <a:t>About 50% of population suffers from this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60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Absorption</a:t>
            </a:r>
          </a:p>
          <a:p>
            <a:pPr lvl="1"/>
            <a:r>
              <a:rPr lang="en-US" dirty="0" smtClean="0"/>
              <a:t>Animal’s cells take up small molecules such as amino acids and simple sugar from digestive compartment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124199"/>
          </a:xfrm>
        </p:spPr>
        <p:txBody>
          <a:bodyPr/>
          <a:lstStyle/>
          <a:p>
            <a:r>
              <a:rPr lang="en-US" dirty="0" smtClean="0"/>
              <a:t>Elimination</a:t>
            </a:r>
            <a:endParaRPr lang="en-US" dirty="0"/>
          </a:p>
          <a:p>
            <a:pPr lvl="1"/>
            <a:r>
              <a:rPr lang="en-US" dirty="0" smtClean="0"/>
              <a:t>Undigested material passes out of the digestive compartment</a:t>
            </a:r>
            <a:endParaRPr lang="en-US" dirty="0"/>
          </a:p>
        </p:txBody>
      </p:sp>
      <p:pic>
        <p:nvPicPr>
          <p:cNvPr id="4098" name="Picture 2" descr="http://img.webmd.com/dtmcms/live/webmd/consumer_assets/site_images/articles/image_article_collections/anatomy_pages/intest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4125066" cy="2800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16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4495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57199"/>
            <a:ext cx="3962400" cy="6219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7499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oral cavity: salivary glands</a:t>
            </a:r>
          </a:p>
          <a:p>
            <a:pPr lvl="1"/>
            <a:r>
              <a:rPr lang="en-US" dirty="0" smtClean="0"/>
              <a:t>Food in oral cavity causes salivary glands to deliver saliva through ducts</a:t>
            </a:r>
          </a:p>
          <a:p>
            <a:r>
              <a:rPr lang="en-US" dirty="0" smtClean="0"/>
              <a:t>Chemical digestion of Carbohydrates begins here</a:t>
            </a:r>
          </a:p>
          <a:p>
            <a:r>
              <a:rPr lang="en-US" dirty="0" smtClean="0"/>
              <a:t>Tongues tastes food, manipulates it during chewing and help shape into ball called bolus</a:t>
            </a:r>
          </a:p>
          <a:p>
            <a:pPr lvl="1"/>
            <a:r>
              <a:rPr lang="en-US" dirty="0" smtClean="0"/>
              <a:t>Tongues pushes bolus back to oral cavity</a:t>
            </a:r>
          </a:p>
          <a:p>
            <a:pPr lvl="1"/>
            <a:r>
              <a:rPr lang="en-US" dirty="0" smtClean="0"/>
              <a:t>Tongue and teeth help grind and move food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2401007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642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Pharynx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smtClean="0"/>
              <a:t>Region in throat that is a junction that opens to both the esophagus and windpipe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When we swallow, top of windpipe moves up so opening, the glottis, is blocked by a cartilaginous flap called the epiglottis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4400"/>
            <a:ext cx="5154706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30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3657600" cy="4800599"/>
          </a:xfrm>
        </p:spPr>
        <p:txBody>
          <a:bodyPr>
            <a:normAutofit/>
          </a:bodyPr>
          <a:lstStyle/>
          <a:p>
            <a:r>
              <a:rPr lang="en-US" dirty="0" smtClean="0"/>
              <a:t>Conducts food from pharynx down to stomach by peristalsis</a:t>
            </a:r>
          </a:p>
          <a:p>
            <a:r>
              <a:rPr lang="en-US" dirty="0" smtClean="0"/>
              <a:t>Act of swallowing begins voluntarily, but then involuntarily waves of contraction by smooth muscles in the rest of the esophagus take over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22860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0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Stomach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638800"/>
          </a:xfrm>
        </p:spPr>
        <p:txBody>
          <a:bodyPr>
            <a:normAutofit/>
          </a:bodyPr>
          <a:lstStyle/>
          <a:p>
            <a:r>
              <a:rPr lang="en-US" dirty="0"/>
              <a:t>Stores food and performs preliminary steps of digestion</a:t>
            </a:r>
          </a:p>
          <a:p>
            <a:r>
              <a:rPr lang="en-US" dirty="0" smtClean="0"/>
              <a:t>Has </a:t>
            </a:r>
            <a:r>
              <a:rPr lang="en-US" dirty="0" smtClean="0"/>
              <a:t>accordianlike</a:t>
            </a:r>
            <a:r>
              <a:rPr lang="en-US" dirty="0" smtClean="0"/>
              <a:t> folds and very elastic wall</a:t>
            </a:r>
          </a:p>
          <a:p>
            <a:r>
              <a:rPr lang="en-US" dirty="0" smtClean="0"/>
              <a:t>Secretes digestive fluid called gastric juice and mixes secretion with food by churning action of smooth muscles in stomach wall</a:t>
            </a:r>
          </a:p>
          <a:p>
            <a:r>
              <a:rPr lang="en-US" dirty="0" smtClean="0"/>
              <a:t>pepsin – present in gastric juice an enzyme that begins the hydrolysis of proteins, breaks peptide bonds adjacent to specific amino acids</a:t>
            </a:r>
          </a:p>
          <a:p>
            <a:pPr lvl="1"/>
            <a:r>
              <a:rPr lang="en-US" dirty="0" smtClean="0"/>
              <a:t>First secreted in inactive form pepsinogen</a:t>
            </a:r>
          </a:p>
          <a:p>
            <a:pPr lvl="1"/>
            <a:r>
              <a:rPr lang="en-US" dirty="0" smtClean="0"/>
              <a:t>Made active by removing portions of molecules and exposing its active site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8194" name="Picture 2" descr="http://www.nlm.nih.gov/medlineplus/images/stom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17267"/>
            <a:ext cx="219075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098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141</TotalTime>
  <Words>1281</Words>
  <Application>Microsoft Office PowerPoint</Application>
  <PresentationFormat>On-screen Show (4:3)</PresentationFormat>
  <Paragraphs>179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NewsPrint</vt:lpstr>
      <vt:lpstr>Digestive System</vt:lpstr>
      <vt:lpstr>Function:</vt:lpstr>
      <vt:lpstr>Function</vt:lpstr>
      <vt:lpstr>Function</vt:lpstr>
      <vt:lpstr>Digestive System</vt:lpstr>
      <vt:lpstr>Mouth</vt:lpstr>
      <vt:lpstr>Pharynx</vt:lpstr>
      <vt:lpstr>Esophagus</vt:lpstr>
      <vt:lpstr>Stomach</vt:lpstr>
      <vt:lpstr>Small Intestine</vt:lpstr>
      <vt:lpstr>Duodenum</vt:lpstr>
      <vt:lpstr>Jejunum</vt:lpstr>
      <vt:lpstr>Ileum</vt:lpstr>
      <vt:lpstr>Large Intestine</vt:lpstr>
      <vt:lpstr>Cecum</vt:lpstr>
      <vt:lpstr>Ascending Colon</vt:lpstr>
      <vt:lpstr>Transverse Colon</vt:lpstr>
      <vt:lpstr>Descending Colon</vt:lpstr>
      <vt:lpstr>Sigmoid Colon</vt:lpstr>
      <vt:lpstr>Rectum</vt:lpstr>
      <vt:lpstr>Anus</vt:lpstr>
      <vt:lpstr>Salivary Glands</vt:lpstr>
      <vt:lpstr>Liver</vt:lpstr>
      <vt:lpstr>Pancreas</vt:lpstr>
      <vt:lpstr>Gallbladder</vt:lpstr>
      <vt:lpstr>Sphincters</vt:lpstr>
      <vt:lpstr>Alimentary Organs</vt:lpstr>
      <vt:lpstr>Accessory Organs</vt:lpstr>
      <vt:lpstr>Types of Digestion</vt:lpstr>
      <vt:lpstr>Carbohydrate Digestion</vt:lpstr>
      <vt:lpstr>Protein Digestion</vt:lpstr>
      <vt:lpstr>Nucleic Acid</vt:lpstr>
      <vt:lpstr>Fats</vt:lpstr>
      <vt:lpstr>Disorders: Constipation</vt:lpstr>
      <vt:lpstr>Disorders: Gastritis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Digestive System</dc:title>
  <dc:creator>Owner</dc:creator>
  <cp:lastModifiedBy>Owner</cp:lastModifiedBy>
  <cp:revision>16</cp:revision>
  <dcterms:created xsi:type="dcterms:W3CDTF">2013-01-23T02:22:53Z</dcterms:created>
  <dcterms:modified xsi:type="dcterms:W3CDTF">2013-01-23T04:44:45Z</dcterms:modified>
</cp:coreProperties>
</file>