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0" r:id="rId6"/>
    <p:sldId id="262" r:id="rId7"/>
    <p:sldId id="263" r:id="rId8"/>
    <p:sldId id="264" r:id="rId9"/>
    <p:sldId id="265" r:id="rId10"/>
    <p:sldId id="266" r:id="rId11"/>
    <p:sldId id="25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7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85234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3747177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3235146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424857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283593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346449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18662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831898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315350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2926615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454B6C-A52B-49B2-ACED-286F2F860DCE}" type="datetimeFigureOut">
              <a:rPr lang="en-US" smtClean="0"/>
              <a:t>3/3/2013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5FB69-85A4-4619-B75A-26D74239BD4E}" type="slidenum">
              <a:rPr lang="en-US" smtClean="0"/>
              <a:t>‹#›</a:t>
            </a:fld>
            <a:endParaRPr lang="en-US" dirty="0"/>
          </a:p>
        </p:txBody>
      </p:sp>
    </p:spTree>
    <p:extLst>
      <p:ext uri="{BB962C8B-B14F-4D97-AF65-F5344CB8AC3E}">
        <p14:creationId xmlns:p14="http://schemas.microsoft.com/office/powerpoint/2010/main" val="248051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454B6C-A52B-49B2-ACED-286F2F860DCE}" type="datetimeFigureOut">
              <a:rPr lang="en-US" smtClean="0"/>
              <a:t>3/3/2013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5FB69-85A4-4619-B75A-26D74239BD4E}" type="slidenum">
              <a:rPr lang="en-US" smtClean="0"/>
              <a:t>‹#›</a:t>
            </a:fld>
            <a:endParaRPr lang="en-US" dirty="0"/>
          </a:p>
        </p:txBody>
      </p:sp>
    </p:spTree>
    <p:extLst>
      <p:ext uri="{BB962C8B-B14F-4D97-AF65-F5344CB8AC3E}">
        <p14:creationId xmlns:p14="http://schemas.microsoft.com/office/powerpoint/2010/main" val="1284460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Chronic_kidney_disease#Signs_and_symptoms" TargetMode="External"/><Relationship Id="rId3" Type="http://schemas.openxmlformats.org/officeDocument/2006/relationships/hyperlink" Target="http://www.emc.maricopa.edu/faculty/farabee/biobk/biobookexcret.html" TargetMode="External"/><Relationship Id="rId7" Type="http://schemas.openxmlformats.org/officeDocument/2006/relationships/hyperlink" Target="http://en.wikipedia.org/wiki/Kidney_stones" TargetMode="External"/><Relationship Id="rId2" Type="http://schemas.openxmlformats.org/officeDocument/2006/relationships/hyperlink" Target="http://en.wikipedia.org/wiki/Excretory_system" TargetMode="External"/><Relationship Id="rId1" Type="http://schemas.openxmlformats.org/officeDocument/2006/relationships/slideLayout" Target="../slideLayouts/slideLayout2.xml"/><Relationship Id="rId6" Type="http://schemas.openxmlformats.org/officeDocument/2006/relationships/hyperlink" Target="http://en.wikipedia.org/wiki/Renal_physiology" TargetMode="External"/><Relationship Id="rId5" Type="http://schemas.openxmlformats.org/officeDocument/2006/relationships/hyperlink" Target="http://en.wikipedia.org/wiki/Nephron" TargetMode="External"/><Relationship Id="rId4" Type="http://schemas.openxmlformats.org/officeDocument/2006/relationships/hyperlink" Target="http://en.wikipedia.org/wiki/Kidney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Excretory System</a:t>
            </a:r>
            <a:endParaRPr lang="en-US" dirty="0"/>
          </a:p>
        </p:txBody>
      </p:sp>
      <p:sp>
        <p:nvSpPr>
          <p:cNvPr id="3" name="Subtitle 2"/>
          <p:cNvSpPr>
            <a:spLocks noGrp="1"/>
          </p:cNvSpPr>
          <p:nvPr>
            <p:ph type="subTitle" idx="1"/>
          </p:nvPr>
        </p:nvSpPr>
        <p:spPr/>
        <p:txBody>
          <a:bodyPr/>
          <a:lstStyle/>
          <a:p>
            <a:r>
              <a:rPr lang="en-US" dirty="0" smtClean="0"/>
              <a:t>T. Zack Crawford</a:t>
            </a:r>
            <a:endParaRPr lang="en-US" dirty="0"/>
          </a:p>
        </p:txBody>
      </p:sp>
    </p:spTree>
    <p:extLst>
      <p:ext uri="{BB962C8B-B14F-4D97-AF65-F5344CB8AC3E}">
        <p14:creationId xmlns:p14="http://schemas.microsoft.com/office/powerpoint/2010/main" val="381911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kidney disease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CKD is the progressive loss of renal function over time.</a:t>
            </a:r>
          </a:p>
          <a:p>
            <a:r>
              <a:rPr lang="en-US" dirty="0" smtClean="0"/>
              <a:t>CKD is most commonly caused by diabetes, hypertension, and glomerulonephritis</a:t>
            </a:r>
          </a:p>
          <a:p>
            <a:r>
              <a:rPr lang="en-US" dirty="0" smtClean="0"/>
              <a:t>CKD may cause increased blood pressure, urea buildup in the blood which may be excreted by sweating causing uremic frost, and potassium buildup in the blood causing malaise.</a:t>
            </a:r>
          </a:p>
          <a:p>
            <a:r>
              <a:rPr lang="en-US" dirty="0" smtClean="0"/>
              <a:t>CKD may be identified by a blood test for creatinine.</a:t>
            </a:r>
          </a:p>
          <a:p>
            <a:r>
              <a:rPr lang="en-US" dirty="0" smtClean="0"/>
              <a:t>As many as 17% of adults age 20+ in the US may be affected by CKD.</a:t>
            </a:r>
          </a:p>
          <a:p>
            <a:r>
              <a:rPr lang="en-US" dirty="0" smtClean="0"/>
              <a:t>For progressed CKD, renal replacement therapy in the form of dialysis or a transplant will become necessary.</a:t>
            </a:r>
          </a:p>
          <a:p>
            <a:r>
              <a:rPr lang="en-US" dirty="0" smtClean="0"/>
              <a:t>There are, however; several compounds in development for treating CKD such as </a:t>
            </a:r>
            <a:r>
              <a:rPr lang="en-US" dirty="0" err="1" smtClean="0"/>
              <a:t>bardoxolone</a:t>
            </a:r>
            <a:r>
              <a:rPr lang="en-US" dirty="0" smtClean="0"/>
              <a:t> methyl, </a:t>
            </a:r>
            <a:r>
              <a:rPr lang="en-US" dirty="0" err="1" smtClean="0"/>
              <a:t>olmesartan</a:t>
            </a:r>
            <a:r>
              <a:rPr lang="en-US" dirty="0" smtClean="0"/>
              <a:t> </a:t>
            </a:r>
            <a:r>
              <a:rPr lang="en-US" dirty="0" err="1" smtClean="0"/>
              <a:t>medoxomil</a:t>
            </a:r>
            <a:r>
              <a:rPr lang="en-US" dirty="0" smtClean="0"/>
              <a:t>, </a:t>
            </a:r>
            <a:r>
              <a:rPr lang="en-US" dirty="0" err="1" smtClean="0"/>
              <a:t>sulodexide</a:t>
            </a:r>
            <a:r>
              <a:rPr lang="en-US" dirty="0" smtClean="0"/>
              <a:t>, and </a:t>
            </a:r>
            <a:r>
              <a:rPr lang="en-US" dirty="0" err="1" smtClean="0"/>
              <a:t>avosentan</a:t>
            </a:r>
            <a:r>
              <a:rPr lang="en-US" dirty="0" smtClean="0"/>
              <a:t>.</a:t>
            </a:r>
          </a:p>
          <a:p>
            <a:endParaRPr lang="en-US" dirty="0" smtClean="0"/>
          </a:p>
          <a:p>
            <a:endParaRPr lang="en-US" dirty="0"/>
          </a:p>
        </p:txBody>
      </p:sp>
    </p:spTree>
    <p:extLst>
      <p:ext uri="{BB962C8B-B14F-4D97-AF65-F5344CB8AC3E}">
        <p14:creationId xmlns:p14="http://schemas.microsoft.com/office/powerpoint/2010/main" val="3723703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pPr marL="0" indent="0">
              <a:buNone/>
            </a:pPr>
            <a:r>
              <a:rPr lang="en-US" sz="2000" dirty="0" smtClean="0">
                <a:hlinkClick r:id="rId2"/>
              </a:rPr>
              <a:t>http://en.wikipedia.org/wiki/Excretory_system</a:t>
            </a:r>
            <a:endParaRPr lang="en-US" sz="2000" dirty="0" smtClean="0"/>
          </a:p>
          <a:p>
            <a:pPr marL="0" indent="0">
              <a:buNone/>
            </a:pPr>
            <a:r>
              <a:rPr lang="en-US" sz="2000" dirty="0" smtClean="0">
                <a:hlinkClick r:id="rId3"/>
              </a:rPr>
              <a:t>http://www.emc.maricopa.edu/faculty/farabee/biobk/biobookexcret.html</a:t>
            </a:r>
            <a:endParaRPr lang="en-US" sz="2000" dirty="0" smtClean="0"/>
          </a:p>
          <a:p>
            <a:pPr marL="0" indent="0">
              <a:buNone/>
            </a:pPr>
            <a:r>
              <a:rPr lang="en-US" sz="2000" dirty="0" smtClean="0">
                <a:hlinkClick r:id="rId4"/>
              </a:rPr>
              <a:t>http://en.wikipedia.org/wiki/Kidneys</a:t>
            </a:r>
            <a:endParaRPr lang="en-US" sz="2000" dirty="0" smtClean="0"/>
          </a:p>
          <a:p>
            <a:pPr marL="0" indent="0">
              <a:buNone/>
            </a:pPr>
            <a:r>
              <a:rPr lang="en-US" sz="2000" dirty="0" smtClean="0">
                <a:hlinkClick r:id="rId5"/>
              </a:rPr>
              <a:t>http://en.wikipedia.org/wiki/Nephron</a:t>
            </a:r>
            <a:endParaRPr lang="en-US" sz="2000" dirty="0" smtClean="0"/>
          </a:p>
          <a:p>
            <a:pPr marL="0" indent="0">
              <a:buNone/>
            </a:pPr>
            <a:r>
              <a:rPr lang="en-US" sz="2000" dirty="0" smtClean="0">
                <a:hlinkClick r:id="rId6"/>
              </a:rPr>
              <a:t>http://en.wikipedia.org/wiki/Renal_physiology</a:t>
            </a:r>
            <a:endParaRPr lang="en-US" sz="2000" dirty="0" smtClean="0"/>
          </a:p>
          <a:p>
            <a:pPr marL="0" indent="0">
              <a:buNone/>
            </a:pPr>
            <a:r>
              <a:rPr lang="en-US" sz="2000" dirty="0" smtClean="0">
                <a:hlinkClick r:id="rId7"/>
              </a:rPr>
              <a:t>http://en.wikipedia.org/wiki/Kidney_stones</a:t>
            </a:r>
            <a:r>
              <a:rPr lang="en-US" sz="2000" dirty="0" smtClean="0"/>
              <a:t> </a:t>
            </a:r>
          </a:p>
          <a:p>
            <a:pPr marL="0" indent="0">
              <a:buNone/>
            </a:pPr>
            <a:r>
              <a:rPr lang="en-US" sz="2000" dirty="0" smtClean="0">
                <a:hlinkClick r:id="rId8"/>
              </a:rPr>
              <a:t>http://en.wikipedia.org/wiki/Chronic_kidney_disease#Signs_and_symptoms</a:t>
            </a:r>
            <a:r>
              <a:rPr lang="en-US" sz="2000" dirty="0" smtClean="0"/>
              <a:t> </a:t>
            </a:r>
          </a:p>
          <a:p>
            <a:pPr marL="0" indent="0">
              <a:buNone/>
            </a:pPr>
            <a:endParaRPr lang="en-US" dirty="0" smtClean="0"/>
          </a:p>
          <a:p>
            <a:endParaRPr lang="en-US" dirty="0"/>
          </a:p>
        </p:txBody>
      </p:sp>
    </p:spTree>
    <p:extLst>
      <p:ext uri="{BB962C8B-B14F-4D97-AF65-F5344CB8AC3E}">
        <p14:creationId xmlns:p14="http://schemas.microsoft.com/office/powerpoint/2010/main" val="1269353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t>
            </a:r>
            <a:endParaRPr lang="en-US" dirty="0"/>
          </a:p>
        </p:txBody>
      </p:sp>
      <p:sp>
        <p:nvSpPr>
          <p:cNvPr id="3" name="Content Placeholder 2"/>
          <p:cNvSpPr>
            <a:spLocks noGrp="1"/>
          </p:cNvSpPr>
          <p:nvPr>
            <p:ph idx="1"/>
          </p:nvPr>
        </p:nvSpPr>
        <p:spPr/>
        <p:txBody>
          <a:bodyPr/>
          <a:lstStyle/>
          <a:p>
            <a:r>
              <a:rPr lang="en-US" dirty="0" smtClean="0"/>
              <a:t>The function of the excretory system is to remove unnecessary waste materials from the body to maintain homeostasis and prevent damage from the body.</a:t>
            </a:r>
            <a:endParaRPr lang="en-US" dirty="0"/>
          </a:p>
        </p:txBody>
      </p:sp>
    </p:spTree>
    <p:extLst>
      <p:ext uri="{BB962C8B-B14F-4D97-AF65-F5344CB8AC3E}">
        <p14:creationId xmlns:p14="http://schemas.microsoft.com/office/powerpoint/2010/main" val="2532028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excretor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52401"/>
            <a:ext cx="6705600" cy="670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657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Nitrogenous Wastes</a:t>
            </a:r>
            <a:endParaRPr lang="en-US" dirty="0"/>
          </a:p>
        </p:txBody>
      </p:sp>
      <p:sp>
        <p:nvSpPr>
          <p:cNvPr id="3" name="Content Placeholder 2"/>
          <p:cNvSpPr>
            <a:spLocks noGrp="1"/>
          </p:cNvSpPr>
          <p:nvPr>
            <p:ph idx="1"/>
          </p:nvPr>
        </p:nvSpPr>
        <p:spPr>
          <a:xfrm>
            <a:off x="457200" y="1600200"/>
            <a:ext cx="8229600" cy="5181600"/>
          </a:xfrm>
        </p:spPr>
        <p:txBody>
          <a:bodyPr>
            <a:normAutofit fontScale="85000" lnSpcReduction="20000"/>
          </a:bodyPr>
          <a:lstStyle/>
          <a:p>
            <a:r>
              <a:rPr lang="en-US" dirty="0" smtClean="0"/>
              <a:t>Nitrogenous wastes are produced by protein metabolism. Amino groups removed from amino acids combine with hydrogen to form ammonia which is toxic to the body.</a:t>
            </a:r>
          </a:p>
          <a:p>
            <a:r>
              <a:rPr lang="en-US" dirty="0" smtClean="0"/>
              <a:t>Marine animals directly excrete this toxin.</a:t>
            </a:r>
          </a:p>
          <a:p>
            <a:r>
              <a:rPr lang="en-US" dirty="0" smtClean="0"/>
              <a:t>Land organisms, on the other hand, must dispose of ammonia waste while at the same time conserving water.</a:t>
            </a:r>
          </a:p>
          <a:p>
            <a:r>
              <a:rPr lang="en-US" dirty="0" smtClean="0"/>
              <a:t>Amphibians and mammals convert this ammonia to a safer compound, urea, which is dumped into the blood, concentrated at the kidneys, and then excreted.</a:t>
            </a:r>
          </a:p>
          <a:p>
            <a:r>
              <a:rPr lang="en-US" dirty="0" smtClean="0"/>
              <a:t>Birds and insects, instead, secrete uric acid which is made through energy expenditure. The benefit to this method is that it requires very little water loss.</a:t>
            </a:r>
          </a:p>
          <a:p>
            <a:endParaRPr lang="en-US" dirty="0"/>
          </a:p>
        </p:txBody>
      </p:sp>
    </p:spTree>
    <p:extLst>
      <p:ext uri="{BB962C8B-B14F-4D97-AF65-F5344CB8AC3E}">
        <p14:creationId xmlns:p14="http://schemas.microsoft.com/office/powerpoint/2010/main" val="1305549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K:\Kidne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9001" y="113366"/>
            <a:ext cx="6556375" cy="65563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304800"/>
            <a:ext cx="2713820" cy="769441"/>
          </a:xfrm>
          <a:prstGeom prst="rect">
            <a:avLst/>
          </a:prstGeom>
          <a:noFill/>
        </p:spPr>
        <p:txBody>
          <a:bodyPr wrap="none" rtlCol="0">
            <a:spAutoFit/>
          </a:bodyPr>
          <a:lstStyle/>
          <a:p>
            <a:r>
              <a:rPr lang="en-US" sz="4400" dirty="0" smtClean="0"/>
              <a:t>The Kidney</a:t>
            </a:r>
            <a:endParaRPr lang="en-US" sz="4400" dirty="0"/>
          </a:p>
        </p:txBody>
      </p:sp>
    </p:spTree>
    <p:extLst>
      <p:ext uri="{BB962C8B-B14F-4D97-AF65-F5344CB8AC3E}">
        <p14:creationId xmlns:p14="http://schemas.microsoft.com/office/powerpoint/2010/main" val="264836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343400" cy="1143000"/>
          </a:xfrm>
        </p:spPr>
        <p:txBody>
          <a:bodyPr/>
          <a:lstStyle/>
          <a:p>
            <a:r>
              <a:rPr lang="en-US" dirty="0" smtClean="0"/>
              <a:t>The Nephron</a:t>
            </a:r>
            <a:endParaRPr lang="en-US" dirty="0"/>
          </a:p>
        </p:txBody>
      </p:sp>
      <p:pic>
        <p:nvPicPr>
          <p:cNvPr id="3074" name="Picture 2" descr="K:\Nephr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887" y="1103055"/>
            <a:ext cx="5726113" cy="572611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8832" y="1032218"/>
            <a:ext cx="3657600" cy="3124199"/>
          </a:xfrm>
        </p:spPr>
        <p:txBody>
          <a:bodyPr>
            <a:normAutofit fontScale="77500" lnSpcReduction="20000"/>
          </a:bodyPr>
          <a:lstStyle/>
          <a:p>
            <a:r>
              <a:rPr lang="en-US" dirty="0" smtClean="0"/>
              <a:t>Major functional unit of the kidney</a:t>
            </a:r>
          </a:p>
          <a:p>
            <a:r>
              <a:rPr lang="en-US" dirty="0" smtClean="0"/>
              <a:t>Up to 1.5 million in one kidney</a:t>
            </a:r>
          </a:p>
          <a:p>
            <a:r>
              <a:rPr lang="en-US" dirty="0" smtClean="0"/>
              <a:t>Filters urea from the blood</a:t>
            </a:r>
          </a:p>
          <a:p>
            <a:r>
              <a:rPr lang="en-US" dirty="0" smtClean="0"/>
              <a:t>There are 5 major components of the nephron</a:t>
            </a:r>
          </a:p>
        </p:txBody>
      </p:sp>
      <p:sp>
        <p:nvSpPr>
          <p:cNvPr id="4" name="TextBox 3"/>
          <p:cNvSpPr txBox="1"/>
          <p:nvPr/>
        </p:nvSpPr>
        <p:spPr>
          <a:xfrm>
            <a:off x="30893" y="4038600"/>
            <a:ext cx="3474308" cy="2831544"/>
          </a:xfrm>
          <a:prstGeom prst="rect">
            <a:avLst/>
          </a:prstGeom>
          <a:noFill/>
          <a:ln>
            <a:solidFill>
              <a:schemeClr val="tx1"/>
            </a:solidFill>
          </a:ln>
        </p:spPr>
        <p:txBody>
          <a:bodyPr wrap="square" rtlCol="0">
            <a:spAutoFit/>
          </a:bodyPr>
          <a:lstStyle/>
          <a:p>
            <a:pPr marL="285750" lvl="1" indent="-285750">
              <a:buFont typeface="Arial" pitchFamily="34" charset="0"/>
              <a:buChar char="•"/>
            </a:pPr>
            <a:r>
              <a:rPr lang="en-US" sz="1600" b="1" dirty="0" smtClean="0"/>
              <a:t>Glomerulus</a:t>
            </a:r>
            <a:r>
              <a:rPr lang="en-US" sz="1600" dirty="0" smtClean="0"/>
              <a:t> and </a:t>
            </a:r>
            <a:r>
              <a:rPr lang="en-US" sz="1600" b="1" dirty="0" smtClean="0"/>
              <a:t>Bowman’s capsule</a:t>
            </a:r>
            <a:r>
              <a:rPr lang="en-US" sz="1600" dirty="0" smtClean="0"/>
              <a:t> - Mechanically filters the blood</a:t>
            </a:r>
          </a:p>
          <a:p>
            <a:pPr marL="285750" lvl="1" indent="-285750">
              <a:buFont typeface="Arial" pitchFamily="34" charset="0"/>
              <a:buChar char="•"/>
            </a:pPr>
            <a:r>
              <a:rPr lang="en-US" sz="1600" b="1" dirty="0" smtClean="0"/>
              <a:t>Proximal Convoluted Tubule</a:t>
            </a:r>
            <a:r>
              <a:rPr lang="en-US" sz="1600" dirty="0" smtClean="0"/>
              <a:t> – Reabsorbs water, salts, glucose, and amino acids</a:t>
            </a:r>
          </a:p>
          <a:p>
            <a:pPr marL="285750" lvl="1" indent="-285750">
              <a:buFont typeface="Arial" pitchFamily="34" charset="0"/>
              <a:buChar char="•"/>
            </a:pPr>
            <a:r>
              <a:rPr lang="en-US" sz="1600" b="1" dirty="0" smtClean="0"/>
              <a:t>Loop of Henle </a:t>
            </a:r>
            <a:r>
              <a:rPr lang="en-US" sz="1600" dirty="0" smtClean="0"/>
              <a:t>– creates concentration gradient in the medulla</a:t>
            </a:r>
          </a:p>
          <a:p>
            <a:pPr marL="285750" lvl="1" indent="-285750">
              <a:buFont typeface="Arial" pitchFamily="34" charset="0"/>
              <a:buChar char="•"/>
            </a:pPr>
            <a:r>
              <a:rPr lang="en-US" sz="1600" b="1" dirty="0" smtClean="0"/>
              <a:t>Distal Convoluted Tubule </a:t>
            </a:r>
            <a:r>
              <a:rPr lang="en-US" sz="1600" dirty="0" smtClean="0"/>
              <a:t>– secretes H+, potassium, and certain drugs</a:t>
            </a:r>
          </a:p>
          <a:p>
            <a:endParaRPr lang="en-US" dirty="0"/>
          </a:p>
        </p:txBody>
      </p:sp>
    </p:spTree>
    <p:extLst>
      <p:ext uri="{BB962C8B-B14F-4D97-AF65-F5344CB8AC3E}">
        <p14:creationId xmlns:p14="http://schemas.microsoft.com/office/powerpoint/2010/main" val="2108900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Processes within the Nephron</a:t>
            </a:r>
            <a:endParaRPr lang="en-US" dirty="0"/>
          </a:p>
        </p:txBody>
      </p:sp>
      <p:sp>
        <p:nvSpPr>
          <p:cNvPr id="3" name="Content Placeholder 2"/>
          <p:cNvSpPr>
            <a:spLocks noGrp="1"/>
          </p:cNvSpPr>
          <p:nvPr>
            <p:ph idx="1"/>
          </p:nvPr>
        </p:nvSpPr>
        <p:spPr/>
        <p:txBody>
          <a:bodyPr/>
          <a:lstStyle/>
          <a:p>
            <a:r>
              <a:rPr lang="en-US" b="1" dirty="0" smtClean="0"/>
              <a:t>Filtration</a:t>
            </a:r>
            <a:r>
              <a:rPr lang="en-US" dirty="0" smtClean="0"/>
              <a:t> – Each nephron begins in a renal corpuscle consisting of a glomerulus and Bowman’s capsule. Cells, proteins, and other large molecules are filtered our by a process of ultrafiltration. The product is an ultrafiltrate</a:t>
            </a:r>
            <a:r>
              <a:rPr lang="en-US" dirty="0"/>
              <a:t> </a:t>
            </a:r>
            <a:r>
              <a:rPr lang="en-US" dirty="0" smtClean="0"/>
              <a:t>to pass through the proximal convoluted tubule, loop of Henle, distal convoluted tubule, and collecting ducts before being expelled from the body as urine.</a:t>
            </a:r>
            <a:endParaRPr lang="en-US" dirty="0"/>
          </a:p>
        </p:txBody>
      </p:sp>
    </p:spTree>
    <p:extLst>
      <p:ext uri="{BB962C8B-B14F-4D97-AF65-F5344CB8AC3E}">
        <p14:creationId xmlns:p14="http://schemas.microsoft.com/office/powerpoint/2010/main" val="397588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Processes within the Nephron</a:t>
            </a:r>
            <a:endParaRPr lang="en-US" dirty="0"/>
          </a:p>
        </p:txBody>
      </p:sp>
      <p:sp>
        <p:nvSpPr>
          <p:cNvPr id="3" name="Content Placeholder 2"/>
          <p:cNvSpPr>
            <a:spLocks noGrp="1"/>
          </p:cNvSpPr>
          <p:nvPr>
            <p:ph idx="1"/>
          </p:nvPr>
        </p:nvSpPr>
        <p:spPr>
          <a:xfrm>
            <a:off x="457200" y="1447800"/>
            <a:ext cx="8229600" cy="5334000"/>
          </a:xfrm>
        </p:spPr>
        <p:txBody>
          <a:bodyPr>
            <a:normAutofit fontScale="92500"/>
          </a:bodyPr>
          <a:lstStyle/>
          <a:p>
            <a:r>
              <a:rPr lang="en-US" b="1" dirty="0" smtClean="0"/>
              <a:t>Reabsorption</a:t>
            </a:r>
            <a:r>
              <a:rPr lang="en-US" dirty="0" smtClean="0"/>
              <a:t> – process where solutes and water are removed from the tubular fluid so that they may be transported into the blood.</a:t>
            </a:r>
          </a:p>
          <a:p>
            <a:r>
              <a:rPr lang="en-US" b="1" dirty="0" smtClean="0"/>
              <a:t>Secretion </a:t>
            </a:r>
            <a:r>
              <a:rPr lang="en-US" dirty="0" smtClean="0"/>
              <a:t>– the active transfer of materials from the capillaries around the nephron to the tubular lumen in the loop of Henle so that they may be expelled. These materials may include natural poisons or drugs.</a:t>
            </a:r>
          </a:p>
          <a:p>
            <a:r>
              <a:rPr lang="en-US" b="1" dirty="0" smtClean="0"/>
              <a:t>Excretion</a:t>
            </a:r>
            <a:r>
              <a:rPr lang="en-US" dirty="0" smtClean="0"/>
              <a:t> – refers to the process where urine is sent through the collecting duct and ureter to the bladder where it may be expelled from the body.</a:t>
            </a:r>
            <a:endParaRPr lang="en-US" b="1" dirty="0" smtClean="0"/>
          </a:p>
        </p:txBody>
      </p:sp>
    </p:spTree>
    <p:extLst>
      <p:ext uri="{BB962C8B-B14F-4D97-AF65-F5344CB8AC3E}">
        <p14:creationId xmlns:p14="http://schemas.microsoft.com/office/powerpoint/2010/main" val="1002282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Kidney stones</a:t>
            </a:r>
            <a:endParaRPr lang="en-US" dirty="0"/>
          </a:p>
        </p:txBody>
      </p:sp>
      <p:sp>
        <p:nvSpPr>
          <p:cNvPr id="3" name="Content Placeholder 2"/>
          <p:cNvSpPr>
            <a:spLocks noGrp="1"/>
          </p:cNvSpPr>
          <p:nvPr>
            <p:ph idx="1"/>
          </p:nvPr>
        </p:nvSpPr>
        <p:spPr>
          <a:xfrm>
            <a:off x="457200" y="1447800"/>
            <a:ext cx="8229600" cy="5253681"/>
          </a:xfrm>
        </p:spPr>
        <p:txBody>
          <a:bodyPr>
            <a:noAutofit/>
          </a:bodyPr>
          <a:lstStyle/>
          <a:p>
            <a:r>
              <a:rPr lang="en-US" sz="2200" dirty="0" smtClean="0"/>
              <a:t>Kidney stones are small crystals that form in the kidney. They are caused by super saturation of urine with crystal forming substances such as calcium.</a:t>
            </a:r>
          </a:p>
          <a:p>
            <a:r>
              <a:rPr lang="en-US" sz="2200" dirty="0" smtClean="0"/>
              <a:t>Kidney stones are generally diagnosed with excruciating, intermittent pain in the groin, flank, or inner thigh.</a:t>
            </a:r>
          </a:p>
          <a:p>
            <a:r>
              <a:rPr lang="en-US" sz="2200" dirty="0" smtClean="0"/>
              <a:t>About 80% of cases are in men rather than women. The North American and European annual incidence of kidney stones is roughly .5%. Recurrence rates are estimated at 50% over a 10 year period and 75% over 20 years.</a:t>
            </a:r>
          </a:p>
          <a:p>
            <a:r>
              <a:rPr lang="en-US" sz="2200" dirty="0" smtClean="0"/>
              <a:t>Up to 98% of stones may pass through urination within 4 weeks of onset symptoms, but larger stones must be removed surgically. </a:t>
            </a:r>
            <a:endParaRPr lang="en-US" sz="2200" dirty="0"/>
          </a:p>
          <a:p>
            <a:r>
              <a:rPr lang="en-US" sz="2200" dirty="0" smtClean="0"/>
              <a:t>Less invasive treatments have emerged since the 1980’s such as extracorporeal shock wave lithotripsy. This treatment includes focused, high energy pulses of ultrasonic energy to fragment the stone</a:t>
            </a:r>
            <a:r>
              <a:rPr lang="en-US" sz="2300" dirty="0" smtClean="0"/>
              <a:t>.</a:t>
            </a:r>
            <a:endParaRPr lang="en-US" sz="2300" dirty="0"/>
          </a:p>
        </p:txBody>
      </p:sp>
    </p:spTree>
    <p:extLst>
      <p:ext uri="{BB962C8B-B14F-4D97-AF65-F5344CB8AC3E}">
        <p14:creationId xmlns:p14="http://schemas.microsoft.com/office/powerpoint/2010/main" val="1263579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692</Words>
  <Application>Microsoft Office PowerPoint</Application>
  <PresentationFormat>On-screen Show (4:3)</PresentationFormat>
  <Paragraphs>48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Excretory System</vt:lpstr>
      <vt:lpstr>Function</vt:lpstr>
      <vt:lpstr>PowerPoint Presentation</vt:lpstr>
      <vt:lpstr>Nitrogenous Wastes</vt:lpstr>
      <vt:lpstr>PowerPoint Presentation</vt:lpstr>
      <vt:lpstr>The Nephron</vt:lpstr>
      <vt:lpstr>Processes within the Nephron</vt:lpstr>
      <vt:lpstr>Processes within the Nephron</vt:lpstr>
      <vt:lpstr>Kidney stones</vt:lpstr>
      <vt:lpstr>Chronic kidney disease</vt:lpstr>
      <vt:lpstr>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Excretory System</dc:title>
  <dc:creator>Vickie</dc:creator>
  <cp:lastModifiedBy>Vickie</cp:lastModifiedBy>
  <cp:revision>14</cp:revision>
  <dcterms:created xsi:type="dcterms:W3CDTF">2013-03-04T00:34:04Z</dcterms:created>
  <dcterms:modified xsi:type="dcterms:W3CDTF">2013-03-04T03:20:34Z</dcterms:modified>
</cp:coreProperties>
</file>