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56" r:id="rId3"/>
    <p:sldId id="287" r:id="rId4"/>
    <p:sldId id="286" r:id="rId5"/>
    <p:sldId id="262" r:id="rId6"/>
    <p:sldId id="260" r:id="rId7"/>
    <p:sldId id="266" r:id="rId8"/>
    <p:sldId id="274" r:id="rId9"/>
    <p:sldId id="268" r:id="rId10"/>
    <p:sldId id="276" r:id="rId11"/>
    <p:sldId id="269" r:id="rId12"/>
    <p:sldId id="265" r:id="rId13"/>
  </p:sldIdLst>
  <p:sldSz cx="9144000" cy="6858000" type="screen4x3"/>
  <p:notesSz cx="6858000" cy="921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90" cy="460615"/>
          </a:xfrm>
          <a:prstGeom prst="rect">
            <a:avLst/>
          </a:prstGeom>
        </p:spPr>
        <p:txBody>
          <a:bodyPr vert="horz" lIns="90023" tIns="45011" rIns="90023" bIns="450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0" y="0"/>
            <a:ext cx="2971490" cy="460615"/>
          </a:xfrm>
          <a:prstGeom prst="rect">
            <a:avLst/>
          </a:prstGeom>
        </p:spPr>
        <p:txBody>
          <a:bodyPr vert="horz" lIns="90023" tIns="45011" rIns="90023" bIns="45011" rtlCol="0"/>
          <a:lstStyle>
            <a:lvl1pPr algn="r">
              <a:defRPr sz="1200"/>
            </a:lvl1pPr>
          </a:lstStyle>
          <a:p>
            <a:fld id="{F836D5B1-8758-4E2B-8008-C08A70BA6BD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3251"/>
            <a:ext cx="2971490" cy="460615"/>
          </a:xfrm>
          <a:prstGeom prst="rect">
            <a:avLst/>
          </a:prstGeom>
        </p:spPr>
        <p:txBody>
          <a:bodyPr vert="horz" lIns="90023" tIns="45011" rIns="90023" bIns="450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0" y="8753251"/>
            <a:ext cx="2971490" cy="460615"/>
          </a:xfrm>
          <a:prstGeom prst="rect">
            <a:avLst/>
          </a:prstGeom>
        </p:spPr>
        <p:txBody>
          <a:bodyPr vert="horz" lIns="90023" tIns="45011" rIns="90023" bIns="45011" rtlCol="0" anchor="b"/>
          <a:lstStyle>
            <a:lvl1pPr algn="r">
              <a:defRPr sz="1200"/>
            </a:lvl1pPr>
          </a:lstStyle>
          <a:p>
            <a:fld id="{BEE85FCF-AE00-4693-BBA0-DEEC767A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9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7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5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2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8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8FC8-A768-4032-9EA5-33FA55D2A0F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0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</a:t>
            </a:r>
            <a:r>
              <a:rPr lang="en-US" dirty="0" smtClean="0"/>
              <a:t>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019800"/>
            <a:ext cx="8305800" cy="68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Modified from a PREZI by David </a:t>
            </a:r>
            <a:r>
              <a:rPr lang="en-US" dirty="0" err="1" smtClean="0"/>
              <a:t>Knuffke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 communication POGIL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9375" r="41644" b="8821"/>
          <a:stretch/>
        </p:blipFill>
        <p:spPr bwMode="auto">
          <a:xfrm>
            <a:off x="1981200" y="1600200"/>
            <a:ext cx="4553127" cy="39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9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5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AMPLIFICATION</a:t>
            </a:r>
            <a:b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1800" dirty="0" smtClean="0">
                <a:latin typeface="Comic Sans MS" panose="030F0702030302020204" pitchFamily="66" charset="0"/>
              </a:rPr>
              <a:t>MORE FROM LESS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91000" cy="609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t="15000" r="22463" b="18117"/>
          <a:stretch/>
        </p:blipFill>
        <p:spPr bwMode="auto">
          <a:xfrm>
            <a:off x="284768" y="1143000"/>
            <a:ext cx="588368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638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PHOSPHORYLATION CASCADE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allows cells to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AMPLIFY</a:t>
            </a:r>
            <a:r>
              <a:rPr lang="en-US" sz="3200" dirty="0" smtClean="0">
                <a:latin typeface="Comic Sans MS" panose="030F0702030302020204" pitchFamily="66" charset="0"/>
              </a:rPr>
              <a:t> the original signal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t="11843" r="21754" b="13431"/>
          <a:stretch/>
        </p:blipFill>
        <p:spPr bwMode="auto">
          <a:xfrm>
            <a:off x="951411" y="1380565"/>
            <a:ext cx="6629400" cy="53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8" t="26118" r="37659" b="59764"/>
          <a:stretch/>
        </p:blipFill>
        <p:spPr bwMode="auto">
          <a:xfrm>
            <a:off x="457200" y="304800"/>
            <a:ext cx="4706471" cy="10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13461" r="38284" b="16000"/>
          <a:stretch/>
        </p:blipFill>
        <p:spPr bwMode="auto">
          <a:xfrm>
            <a:off x="762000" y="1352729"/>
            <a:ext cx="7391400" cy="53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524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400" u="sng" dirty="0">
                <a:solidFill>
                  <a:prstClr val="black"/>
                </a:solidFill>
                <a:ea typeface="+mj-ea"/>
                <a:cs typeface="+mj-cs"/>
              </a:rPr>
              <a:t>RESPONSE</a:t>
            </a:r>
            <a:br>
              <a:rPr lang="en-US" sz="2400" u="sng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Gene is turned on </a:t>
            </a:r>
            <a:b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Message is made and translated into a protein that will do something</a:t>
            </a:r>
            <a:endParaRPr lang="en-US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1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2784" r="8746" b="3370"/>
          <a:stretch/>
        </p:blipFill>
        <p:spPr bwMode="auto">
          <a:xfrm>
            <a:off x="228600" y="381000"/>
            <a:ext cx="872141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2784" r="8746" b="3370"/>
          <a:stretch/>
        </p:blipFill>
        <p:spPr bwMode="auto">
          <a:xfrm>
            <a:off x="228599" y="381000"/>
            <a:ext cx="872141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5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24812" r="68991" b="36626"/>
          <a:stretch/>
        </p:blipFill>
        <p:spPr bwMode="auto">
          <a:xfrm>
            <a:off x="816496" y="467764"/>
            <a:ext cx="1039655" cy="1208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2" t="20885" r="29555" b="41670"/>
          <a:stretch/>
        </p:blipFill>
        <p:spPr bwMode="auto">
          <a:xfrm>
            <a:off x="739909" y="1643452"/>
            <a:ext cx="1577092" cy="1141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25924" r="57082" b="32313"/>
          <a:stretch/>
        </p:blipFill>
        <p:spPr bwMode="auto">
          <a:xfrm>
            <a:off x="739909" y="2930451"/>
            <a:ext cx="1523434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3" t="19445" r="29555" b="9253"/>
          <a:stretch/>
        </p:blipFill>
        <p:spPr bwMode="auto">
          <a:xfrm rot="16200000">
            <a:off x="933727" y="4087451"/>
            <a:ext cx="1573429" cy="2197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11681" y="610143"/>
            <a:ext cx="4238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AUTOCRINE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Signal “self”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EX: Cancer cells make growth factors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7881" y="1709499"/>
            <a:ext cx="2996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JUXTACRINE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Signal “touching neighbor”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EX: Plant </a:t>
            </a:r>
            <a:r>
              <a:rPr lang="en-US" dirty="0" err="1">
                <a:latin typeface="Comic Sans MS" panose="030F0702030302020204" pitchFamily="66" charset="0"/>
              </a:rPr>
              <a:t>p</a:t>
            </a:r>
            <a:r>
              <a:rPr lang="en-US" dirty="0" err="1" smtClean="0">
                <a:latin typeface="Comic Sans MS" panose="030F0702030302020204" pitchFamily="66" charset="0"/>
              </a:rPr>
              <a:t>lasmodesmata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785075"/>
            <a:ext cx="34868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PARACRINE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Signal cells in close proximity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EX:  Neurotransmitters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    Embryo development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    Bacteria Quorum sensing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9392" y="4495800"/>
            <a:ext cx="55931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ENDOCRINE (hormones)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Long distance signaling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EX: Sex hormones-puberty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  Insulin made by pancreas/controls blood sugar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  Adrenaline-fight or flight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4610" y="381000"/>
            <a:ext cx="4923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</a:rPr>
              <a:t>SIGNAL MOLECULE </a:t>
            </a:r>
            <a:r>
              <a:rPr lang="en-US" dirty="0" smtClean="0">
                <a:latin typeface="Comic Sans MS" panose="030F0702030302020204" pitchFamily="66" charset="0"/>
              </a:rPr>
              <a:t>= LIGAND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Shape of ligand –matches shape of receptor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“LOCK &amp; KEY”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t="15597" r="49558" b="17234"/>
          <a:stretch/>
        </p:blipFill>
        <p:spPr bwMode="auto">
          <a:xfrm>
            <a:off x="685800" y="1245943"/>
            <a:ext cx="2858698" cy="308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74908" y="4337331"/>
            <a:ext cx="25555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HYDROPHOBIC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LIGANDS BIND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INTRACELLULAR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RECEPTORS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EX: TESTOSTERONE</a:t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46" y="4447278"/>
            <a:ext cx="2139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HYDROPHILIC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LIGANDS BIND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SURFACE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RECEPTORS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EX: INSULIN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0" t="15597" r="32941" b="17234"/>
          <a:stretch/>
        </p:blipFill>
        <p:spPr bwMode="auto">
          <a:xfrm>
            <a:off x="5181600" y="1245943"/>
            <a:ext cx="2493818" cy="308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3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SIGNALING PATHWAYS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3600" dirty="0" smtClean="0">
                <a:latin typeface="Comic Sans MS" panose="030F0702030302020204" pitchFamily="66" charset="0"/>
              </a:rPr>
              <a:t>Highly CONSERVED across ALL DOMAINS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281" y="1709057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G-PROTEINS:</a:t>
            </a:r>
            <a:br>
              <a:rPr lang="en-US" dirty="0" smtClean="0"/>
            </a:br>
            <a:r>
              <a:rPr lang="en-US" dirty="0" smtClean="0"/>
              <a:t>- attached to </a:t>
            </a:r>
            <a:r>
              <a:rPr lang="en-US" dirty="0" smtClean="0">
                <a:solidFill>
                  <a:srgbClr val="FF0000"/>
                </a:solidFill>
              </a:rPr>
              <a:t>receptor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are activated by transfer of phosphate from </a:t>
            </a:r>
            <a:r>
              <a:rPr lang="en-US" dirty="0" smtClean="0">
                <a:solidFill>
                  <a:srgbClr val="FF0000"/>
                </a:solidFill>
              </a:rPr>
              <a:t>GTP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activated</a:t>
            </a:r>
            <a:r>
              <a:rPr lang="en-US" dirty="0" smtClean="0"/>
              <a:t> G-protein can </a:t>
            </a:r>
            <a:br>
              <a:rPr lang="en-US" dirty="0" smtClean="0"/>
            </a:br>
            <a:r>
              <a:rPr lang="en-US" dirty="0" smtClean="0"/>
              <a:t>then activate another</a:t>
            </a:r>
            <a:br>
              <a:rPr lang="en-US" dirty="0" smtClean="0"/>
            </a:br>
            <a:r>
              <a:rPr lang="en-US" dirty="0" smtClean="0"/>
              <a:t>enzyme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7" t="32743" r="34594" b="32808"/>
          <a:stretch/>
        </p:blipFill>
        <p:spPr bwMode="auto">
          <a:xfrm>
            <a:off x="152400" y="1676400"/>
            <a:ext cx="4773881" cy="290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343400"/>
            <a:ext cx="8001000" cy="236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TYROSINE KINASES: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Proteins attached to receptors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join to form dimers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when ligand binds receptor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Activated by transfer of phosphate from GTP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Remain ACTIVE as long as LIGAND is attached</a:t>
            </a:r>
            <a:r>
              <a:rPr lang="en-US" sz="2400" smtClean="0">
                <a:latin typeface="Comic Sans MS" panose="030F0702030302020204" pitchFamily="66" charset="0"/>
              </a:rPr>
              <a:t/>
            </a:r>
            <a:br>
              <a:rPr lang="en-US" sz="2400" smtClean="0">
                <a:latin typeface="Comic Sans MS" panose="030F0702030302020204" pitchFamily="66" charset="0"/>
              </a:rPr>
            </a:br>
            <a:r>
              <a:rPr lang="en-US" sz="2400" smtClean="0">
                <a:latin typeface="Comic Sans MS" panose="030F0702030302020204" pitchFamily="66" charset="0"/>
              </a:rPr>
              <a:t>Activated </a:t>
            </a:r>
            <a:r>
              <a:rPr lang="en-US" sz="2400" dirty="0" smtClean="0">
                <a:latin typeface="Comic Sans MS" panose="030F0702030302020204" pitchFamily="66" charset="0"/>
              </a:rPr>
              <a:t>dimers can then activate another enzyme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800" r="22794" b="7530"/>
          <a:stretch/>
        </p:blipFill>
        <p:spPr bwMode="auto">
          <a:xfrm>
            <a:off x="152400" y="10886"/>
            <a:ext cx="520700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1066800"/>
            <a:ext cx="3352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KINASES =</a:t>
            </a:r>
            <a:b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Proteins 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that “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phosphorylate”</a:t>
            </a:r>
            <a:b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(add a phosphate to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) another 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molecule</a:t>
            </a:r>
          </a:p>
          <a:p>
            <a:pPr lvl="0"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ADDING PHOSPHATES TO MOLECULES </a:t>
            </a:r>
            <a:b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“TURNS THEM ON”</a:t>
            </a: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287" y="4572000"/>
            <a:ext cx="8534400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Ligand binds to ligand-gated ion channel and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opens “gate”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Incoming IONS act as SECOND MESSENGERS to trigger the response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Gate stays open as long as ligand is attached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0000" r="35627" b="29150"/>
          <a:stretch/>
        </p:blipFill>
        <p:spPr bwMode="auto">
          <a:xfrm>
            <a:off x="228599" y="685800"/>
            <a:ext cx="878748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6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" y="0"/>
            <a:ext cx="9144000" cy="577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Comic Sans MS" panose="030F0702030302020204" pitchFamily="66" charset="0"/>
              </a:rPr>
              <a:t>SECOND MESSENGERS</a:t>
            </a:r>
            <a:r>
              <a:rPr lang="en-US" sz="2400" dirty="0" smtClean="0">
                <a:latin typeface="Comic Sans MS" panose="030F0702030302020204" pitchFamily="66" charset="0"/>
              </a:rPr>
              <a:t> =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Internal </a:t>
            </a:r>
            <a:r>
              <a:rPr lang="en-US" sz="2400" dirty="0">
                <a:latin typeface="Comic Sans MS" panose="030F0702030302020204" pitchFamily="66" charset="0"/>
              </a:rPr>
              <a:t>signaling molecules released due to external signal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Trigger response pathway in cell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Calcium ions= common 2</a:t>
            </a:r>
            <a:r>
              <a:rPr lang="en-US" baseline="30000" dirty="0" smtClean="0">
                <a:latin typeface="Comic Sans MS" panose="030F0702030302020204" pitchFamily="66" charset="0"/>
              </a:rPr>
              <a:t>nd</a:t>
            </a:r>
            <a:r>
              <a:rPr lang="en-US" dirty="0" smtClean="0">
                <a:latin typeface="Comic Sans MS" panose="030F0702030302020204" pitchFamily="66" charset="0"/>
              </a:rPr>
              <a:t> messenger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4345" r="55046" b="16644"/>
          <a:stretch/>
        </p:blipFill>
        <p:spPr bwMode="auto">
          <a:xfrm>
            <a:off x="5105400" y="1944752"/>
            <a:ext cx="3429000" cy="39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5404046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INFLUX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of Ca</a:t>
            </a:r>
            <a:r>
              <a:rPr lang="en-US" sz="2400" baseline="30000" dirty="0">
                <a:latin typeface="Comic Sans MS" panose="030F0702030302020204" pitchFamily="66" charset="0"/>
              </a:rPr>
              <a:t>++</a:t>
            </a:r>
            <a:r>
              <a:rPr lang="en-US" sz="2400" dirty="0">
                <a:latin typeface="Comic Sans MS" panose="030F0702030302020204" pitchFamily="66" charset="0"/>
              </a:rPr>
              <a:t> ions into cell or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MOVEMENT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of Ca</a:t>
            </a:r>
            <a:r>
              <a:rPr lang="en-US" sz="2400" baseline="30000" dirty="0">
                <a:latin typeface="Comic Sans MS" panose="030F0702030302020204" pitchFamily="66" charset="0"/>
              </a:rPr>
              <a:t>++</a:t>
            </a:r>
            <a:r>
              <a:rPr lang="en-US" sz="2400" dirty="0">
                <a:latin typeface="Comic Sans MS" panose="030F0702030302020204" pitchFamily="66" charset="0"/>
              </a:rPr>
              <a:t> ions </a:t>
            </a:r>
            <a:r>
              <a:rPr lang="en-US" sz="2400" dirty="0" smtClean="0">
                <a:latin typeface="Comic Sans MS" panose="030F0702030302020204" pitchFamily="66" charset="0"/>
              </a:rPr>
              <a:t>internally can </a:t>
            </a:r>
            <a:r>
              <a:rPr lang="en-US" sz="2400" dirty="0">
                <a:latin typeface="Comic Sans MS" panose="030F0702030302020204" pitchFamily="66" charset="0"/>
              </a:rPr>
              <a:t>trigger </a:t>
            </a:r>
            <a:r>
              <a:rPr lang="en-US" sz="2400" dirty="0" smtClean="0">
                <a:latin typeface="Comic Sans MS" panose="030F0702030302020204" pitchFamily="66" charset="0"/>
              </a:rPr>
              <a:t>a response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8824" r="16718" b="8044"/>
          <a:stretch/>
        </p:blipFill>
        <p:spPr bwMode="auto">
          <a:xfrm>
            <a:off x="381000" y="2051246"/>
            <a:ext cx="44559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25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CYCLIC AMP is a typical SECOND MESSENGER that affects metabolism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25764" r="37512" b="48356"/>
          <a:stretch/>
        </p:blipFill>
        <p:spPr bwMode="auto">
          <a:xfrm>
            <a:off x="228600" y="1066800"/>
            <a:ext cx="5791200" cy="16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0235" r="36250" b="11235"/>
          <a:stretch/>
        </p:blipFill>
        <p:spPr bwMode="auto">
          <a:xfrm>
            <a:off x="4572000" y="2763483"/>
            <a:ext cx="4038600" cy="39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625334"/>
            <a:ext cx="381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Production of c-AMP can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activate other molecules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72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CELL SIGNALING</vt:lpstr>
      <vt:lpstr>PowerPoint Presentation</vt:lpstr>
      <vt:lpstr>PowerPoint Presentation</vt:lpstr>
      <vt:lpstr>PowerPoint Presentation</vt:lpstr>
      <vt:lpstr>SIGNALING PATHWAYS Highly CONSERVED across ALL DOMAINS</vt:lpstr>
      <vt:lpstr>PowerPoint Presentation</vt:lpstr>
      <vt:lpstr>PowerPoint Presentation</vt:lpstr>
      <vt:lpstr>PowerPoint Presentation</vt:lpstr>
      <vt:lpstr>CYCLIC AMP is a typical SECOND MESSENGER that affects metabolism</vt:lpstr>
      <vt:lpstr>AMPLIFICATION MORE FROM LESS</vt:lpstr>
      <vt:lpstr>The L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38</cp:revision>
  <cp:lastPrinted>2016-11-16T18:12:05Z</cp:lastPrinted>
  <dcterms:created xsi:type="dcterms:W3CDTF">2012-10-28T13:05:00Z</dcterms:created>
  <dcterms:modified xsi:type="dcterms:W3CDTF">2016-11-16T18:42:36Z</dcterms:modified>
</cp:coreProperties>
</file>