
<file path=[Content_Types].xml><?xml version="1.0" encoding="utf-8"?>
<Types xmlns="http://schemas.openxmlformats.org/package/2006/content-types">
  <Default Extension="gif" ContentType="image/gif"/>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70" r:id="rId2"/>
    <p:sldId id="273" r:id="rId3"/>
    <p:sldId id="274" r:id="rId4"/>
    <p:sldId id="277" r:id="rId5"/>
    <p:sldId id="307" r:id="rId6"/>
    <p:sldId id="281" r:id="rId7"/>
    <p:sldId id="333" r:id="rId8"/>
    <p:sldId id="344" r:id="rId9"/>
    <p:sldId id="350" r:id="rId10"/>
    <p:sldId id="335" r:id="rId11"/>
    <p:sldId id="280" r:id="rId12"/>
    <p:sldId id="308" r:id="rId13"/>
    <p:sldId id="341" r:id="rId14"/>
    <p:sldId id="282" r:id="rId15"/>
    <p:sldId id="345" r:id="rId16"/>
    <p:sldId id="290" r:id="rId17"/>
    <p:sldId id="342" r:id="rId18"/>
    <p:sldId id="309" r:id="rId19"/>
    <p:sldId id="288" r:id="rId20"/>
    <p:sldId id="315" r:id="rId21"/>
    <p:sldId id="287" r:id="rId22"/>
    <p:sldId id="285" r:id="rId23"/>
    <p:sldId id="362" r:id="rId24"/>
    <p:sldId id="316" r:id="rId25"/>
    <p:sldId id="346" r:id="rId26"/>
    <p:sldId id="289" r:id="rId27"/>
    <p:sldId id="317" r:id="rId28"/>
    <p:sldId id="363" r:id="rId29"/>
    <p:sldId id="310" r:id="rId30"/>
    <p:sldId id="320" r:id="rId31"/>
    <p:sldId id="312" r:id="rId32"/>
    <p:sldId id="321" r:id="rId33"/>
    <p:sldId id="305" r:id="rId34"/>
    <p:sldId id="311" r:id="rId35"/>
    <p:sldId id="284" r:id="rId36"/>
    <p:sldId id="283" r:id="rId37"/>
    <p:sldId id="327" r:id="rId38"/>
    <p:sldId id="360" r:id="rId39"/>
    <p:sldId id="303" r:id="rId40"/>
    <p:sldId id="351" r:id="rId41"/>
    <p:sldId id="326" r:id="rId42"/>
    <p:sldId id="328" r:id="rId43"/>
    <p:sldId id="272" r:id="rId44"/>
    <p:sldId id="256" r:id="rId45"/>
    <p:sldId id="359" r:id="rId46"/>
    <p:sldId id="347" r:id="rId47"/>
    <p:sldId id="257" r:id="rId48"/>
    <p:sldId id="269" r:id="rId49"/>
    <p:sldId id="259" r:id="rId50"/>
    <p:sldId id="262" r:id="rId51"/>
    <p:sldId id="348" r:id="rId52"/>
    <p:sldId id="349" r:id="rId53"/>
    <p:sldId id="260" r:id="rId54"/>
    <p:sldId id="263" r:id="rId55"/>
    <p:sldId id="264" r:id="rId56"/>
    <p:sldId id="324" r:id="rId57"/>
    <p:sldId id="322" r:id="rId58"/>
    <p:sldId id="267" r:id="rId59"/>
    <p:sldId id="265" r:id="rId60"/>
    <p:sldId id="268" r:id="rId61"/>
    <p:sldId id="266" r:id="rId62"/>
    <p:sldId id="325" r:id="rId63"/>
    <p:sldId id="329" r:id="rId64"/>
    <p:sldId id="361" r:id="rId65"/>
    <p:sldId id="302" r:id="rId66"/>
    <p:sldId id="370" r:id="rId67"/>
    <p:sldId id="371" r:id="rId68"/>
    <p:sldId id="372" r:id="rId69"/>
    <p:sldId id="373" r:id="rId70"/>
    <p:sldId id="374" r:id="rId71"/>
    <p:sldId id="375" r:id="rId72"/>
    <p:sldId id="376"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ABC"/>
    <a:srgbClr val="FFDA97"/>
    <a:srgbClr val="CC3399"/>
    <a:srgbClr val="CC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5" autoAdjust="0"/>
    <p:restoredTop sz="94622" autoAdjust="0"/>
  </p:normalViewPr>
  <p:slideViewPr>
    <p:cSldViewPr>
      <p:cViewPr varScale="1">
        <p:scale>
          <a:sx n="68" d="100"/>
          <a:sy n="68" d="100"/>
        </p:scale>
        <p:origin x="1440" y="-1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1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98D4F7-CDB5-4FF1-8308-D75DC9BFBC36}" type="datetimeFigureOut">
              <a:rPr lang="en-US" smtClean="0"/>
              <a:t>1/2/2021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970E25-E8F1-4AB9-B390-985E53C0E31C}" type="slidenum">
              <a:rPr lang="en-US" smtClean="0"/>
              <a:t>‹#›</a:t>
            </a:fld>
            <a:endParaRPr lang="en-US"/>
          </a:p>
        </p:txBody>
      </p:sp>
    </p:spTree>
    <p:extLst>
      <p:ext uri="{BB962C8B-B14F-4D97-AF65-F5344CB8AC3E}">
        <p14:creationId xmlns:p14="http://schemas.microsoft.com/office/powerpoint/2010/main" val="267807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70E25-E8F1-4AB9-B390-985E53C0E31C}" type="slidenum">
              <a:rPr lang="en-US" smtClean="0"/>
              <a:t>44</a:t>
            </a:fld>
            <a:endParaRPr lang="en-US"/>
          </a:p>
        </p:txBody>
      </p:sp>
    </p:spTree>
    <p:extLst>
      <p:ext uri="{BB962C8B-B14F-4D97-AF65-F5344CB8AC3E}">
        <p14:creationId xmlns:p14="http://schemas.microsoft.com/office/powerpoint/2010/main" val="398986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70E25-E8F1-4AB9-B390-985E53C0E31C}" type="slidenum">
              <a:rPr lang="en-US" smtClean="0"/>
              <a:t>45</a:t>
            </a:fld>
            <a:endParaRPr lang="en-US"/>
          </a:p>
        </p:txBody>
      </p:sp>
    </p:spTree>
    <p:extLst>
      <p:ext uri="{BB962C8B-B14F-4D97-AF65-F5344CB8AC3E}">
        <p14:creationId xmlns:p14="http://schemas.microsoft.com/office/powerpoint/2010/main" val="39898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8F5DAC-CBDE-4B60-959E-80523F019BC3}"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92707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F5DAC-CBDE-4B60-959E-80523F019BC3}"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211831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F5DAC-CBDE-4B60-959E-80523F019BC3}"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170330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8F5DAC-CBDE-4B60-959E-80523F019BC3}"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51667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F5DAC-CBDE-4B60-959E-80523F019BC3}"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79183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F5DAC-CBDE-4B60-959E-80523F019BC3}"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12586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8F5DAC-CBDE-4B60-959E-80523F019BC3}"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109692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8F5DAC-CBDE-4B60-959E-80523F019BC3}"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24161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F5DAC-CBDE-4B60-959E-80523F019BC3}"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187696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8F5DAC-CBDE-4B60-959E-80523F019BC3}"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58660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8F5DAC-CBDE-4B60-959E-80523F019BC3}"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066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95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F5DAC-CBDE-4B60-959E-80523F019BC3}" type="datetimeFigureOut">
              <a:rPr lang="en-US" smtClean="0"/>
              <a:t>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EA72F-8999-41F9-9199-94AC4A2DCBAE}" type="slidenum">
              <a:rPr lang="en-US" smtClean="0"/>
              <a:t>‹#›</a:t>
            </a:fld>
            <a:endParaRPr lang="en-US"/>
          </a:p>
        </p:txBody>
      </p:sp>
    </p:spTree>
    <p:extLst>
      <p:ext uri="{BB962C8B-B14F-4D97-AF65-F5344CB8AC3E}">
        <p14:creationId xmlns:p14="http://schemas.microsoft.com/office/powerpoint/2010/main" val="38938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3dmoleculardesigns.com/" TargetMode="External"/><Relationship Id="rId2" Type="http://schemas.openxmlformats.org/officeDocument/2006/relationships/hyperlink" Target="http://www.explorebiology.com/apbiology/lab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plorebiology.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wps.prenhall.com/wps/media/objects/1551/1588596/web_tut/02_05/02_05_03a.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www.bio.miami.edu/~cmallery/255/255amino/mcb2.12.aa.dl.isomers.jpg"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https://www.youtube.com/embed/5H8SKas45Rk?feature=oembed" TargetMode="External"/><Relationship Id="rId6" Type="http://schemas.openxmlformats.org/officeDocument/2006/relationships/hyperlink" Target="https://www.stolaf.edu/people/giannini/glucoseinwater.html"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pslc.ws/macrog/kidsmac/vp_prot.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3dmoleculardesigns.com/" TargetMode="Externa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OItDPgrvgNw"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academic.cengage.com/biology/discipline_content/animations/reaction_types.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sumanasinc.com/webcontent/anisamples/nonmajorsbiology/proteinstructure.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apcentral.collegeboard.org/pdf/ap-biology-course-and-exam-description-0.pdf?fbclid=IwAR23qjLh6AyulvtfiSGqNCsNWIxcY28zJV-AHMnPyPsr9CULVC7-qL2TgXQ"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077200" cy="3070225"/>
          </a:xfrm>
        </p:spPr>
        <p:txBody>
          <a:bodyPr>
            <a:noAutofit/>
          </a:bodyPr>
          <a:lstStyle/>
          <a:p>
            <a:r>
              <a:rPr lang="en-US" sz="5400" b="1" dirty="0">
                <a:latin typeface="Comic Sans MS" pitchFamily="66" charset="0"/>
              </a:rPr>
              <a:t>BIOMOLECULE</a:t>
            </a:r>
            <a:br>
              <a:rPr lang="en-US" sz="5400" b="1" dirty="0">
                <a:latin typeface="Comic Sans MS" pitchFamily="66" charset="0"/>
              </a:rPr>
            </a:br>
            <a:r>
              <a:rPr lang="en-US" sz="5400" b="1" dirty="0">
                <a:latin typeface="Comic Sans MS" pitchFamily="66" charset="0"/>
              </a:rPr>
              <a:t>MODELING</a:t>
            </a:r>
            <a:br>
              <a:rPr lang="en-US" sz="5400" b="1" dirty="0">
                <a:latin typeface="Comic Sans MS" pitchFamily="66" charset="0"/>
              </a:rPr>
            </a:br>
            <a:r>
              <a:rPr lang="en-US" sz="3200" b="1" dirty="0">
                <a:latin typeface="Comic Sans MS" pitchFamily="66" charset="0"/>
              </a:rPr>
              <a:t>Kelly </a:t>
            </a:r>
            <a:r>
              <a:rPr lang="en-US" sz="3200" b="1" dirty="0" err="1">
                <a:latin typeface="Comic Sans MS" pitchFamily="66" charset="0"/>
              </a:rPr>
              <a:t>Riedell</a:t>
            </a:r>
            <a:br>
              <a:rPr lang="en-US" sz="3200" b="1" dirty="0">
                <a:latin typeface="Comic Sans MS" pitchFamily="66" charset="0"/>
              </a:rPr>
            </a:br>
            <a:r>
              <a:rPr lang="en-US" sz="3200" b="1" dirty="0">
                <a:latin typeface="Comic Sans MS" pitchFamily="66" charset="0"/>
              </a:rPr>
              <a:t>Brookings Biology</a:t>
            </a:r>
          </a:p>
        </p:txBody>
      </p:sp>
      <p:sp>
        <p:nvSpPr>
          <p:cNvPr id="3" name="Subtitle 2"/>
          <p:cNvSpPr>
            <a:spLocks noGrp="1"/>
          </p:cNvSpPr>
          <p:nvPr>
            <p:ph type="subTitle" idx="1"/>
          </p:nvPr>
        </p:nvSpPr>
        <p:spPr>
          <a:xfrm>
            <a:off x="152400" y="3886200"/>
            <a:ext cx="8991600" cy="2971800"/>
          </a:xfrm>
        </p:spPr>
        <p:txBody>
          <a:bodyPr>
            <a:normAutofit/>
          </a:bodyPr>
          <a:lstStyle/>
          <a:p>
            <a:pPr algn="l"/>
            <a:r>
              <a:rPr lang="en-US" sz="2800" dirty="0">
                <a:solidFill>
                  <a:srgbClr val="0070C0"/>
                </a:solidFill>
                <a:latin typeface="Comic Sans MS" pitchFamily="66" charset="0"/>
              </a:rPr>
              <a:t>Cut and paste molecules are from Kim </a:t>
            </a:r>
            <a:r>
              <a:rPr lang="en-US" sz="2800" dirty="0" err="1">
                <a:solidFill>
                  <a:srgbClr val="0070C0"/>
                </a:solidFill>
                <a:latin typeface="Comic Sans MS" pitchFamily="66" charset="0"/>
              </a:rPr>
              <a:t>Foglia’s</a:t>
            </a:r>
            <a:r>
              <a:rPr lang="en-US" sz="2800" dirty="0">
                <a:solidFill>
                  <a:srgbClr val="0070C0"/>
                </a:solidFill>
                <a:latin typeface="Comic Sans MS" pitchFamily="66" charset="0"/>
              </a:rPr>
              <a:t> </a:t>
            </a:r>
            <a:r>
              <a:rPr lang="en-US" sz="2800" dirty="0">
                <a:solidFill>
                  <a:srgbClr val="0070C0"/>
                </a:solidFill>
                <a:latin typeface="Comic Sans MS" pitchFamily="66" charset="0"/>
                <a:hlinkClick r:id="rId2"/>
              </a:rPr>
              <a:t>Explore Biology </a:t>
            </a:r>
            <a:r>
              <a:rPr lang="en-US" sz="2800" dirty="0">
                <a:solidFill>
                  <a:srgbClr val="0070C0"/>
                </a:solidFill>
                <a:latin typeface="Comic Sans MS" pitchFamily="66" charset="0"/>
              </a:rPr>
              <a:t>website</a:t>
            </a:r>
          </a:p>
          <a:p>
            <a:pPr algn="l"/>
            <a:endParaRPr lang="en-US" sz="2800" dirty="0">
              <a:solidFill>
                <a:srgbClr val="0070C0"/>
              </a:solidFill>
              <a:latin typeface="Comic Sans MS" pitchFamily="66" charset="0"/>
            </a:endParaRPr>
          </a:p>
          <a:p>
            <a:pPr algn="l"/>
            <a:r>
              <a:rPr lang="en-US" sz="2800" dirty="0" err="1">
                <a:solidFill>
                  <a:srgbClr val="0070C0"/>
                </a:solidFill>
                <a:latin typeface="Comic Sans MS" pitchFamily="66" charset="0"/>
              </a:rPr>
              <a:t>Toobers</a:t>
            </a:r>
            <a:r>
              <a:rPr lang="en-US" sz="2800" dirty="0">
                <a:solidFill>
                  <a:srgbClr val="0070C0"/>
                </a:solidFill>
                <a:latin typeface="Comic Sans MS" pitchFamily="66" charset="0"/>
              </a:rPr>
              <a:t> Activity is from </a:t>
            </a:r>
            <a:r>
              <a:rPr lang="en-US" sz="2800" dirty="0">
                <a:solidFill>
                  <a:srgbClr val="0070C0"/>
                </a:solidFill>
                <a:latin typeface="Comic Sans MS" pitchFamily="66" charset="0"/>
                <a:hlinkClick r:id="rId3"/>
              </a:rPr>
              <a:t>3D Molecular Designs</a:t>
            </a:r>
            <a:br>
              <a:rPr lang="en-US" sz="2800" dirty="0">
                <a:solidFill>
                  <a:srgbClr val="0070C0"/>
                </a:solidFill>
                <a:latin typeface="Comic Sans MS" pitchFamily="66" charset="0"/>
                <a:hlinkClick r:id="rId3"/>
              </a:rPr>
            </a:br>
            <a:r>
              <a:rPr lang="en-US" sz="2800" dirty="0">
                <a:solidFill>
                  <a:srgbClr val="0070C0"/>
                </a:solidFill>
                <a:latin typeface="Comic Sans MS" pitchFamily="66" charset="0"/>
              </a:rPr>
              <a:t> AASK Kit</a:t>
            </a:r>
            <a:br>
              <a:rPr lang="en-US" sz="2800" dirty="0">
                <a:solidFill>
                  <a:srgbClr val="0070C0"/>
                </a:solidFill>
                <a:latin typeface="Comic Sans MS" pitchFamily="66" charset="0"/>
              </a:rPr>
            </a:br>
            <a:endParaRPr lang="en-US" sz="2800" dirty="0">
              <a:solidFill>
                <a:srgbClr val="0070C0"/>
              </a:solidFill>
              <a:latin typeface="Comic Sans MS" pitchFamily="66" charset="0"/>
            </a:endParaRPr>
          </a:p>
          <a:p>
            <a:pPr algn="l"/>
            <a:endParaRPr lang="en-US" dirty="0">
              <a:solidFill>
                <a:srgbClr val="0070C0"/>
              </a:solidFill>
            </a:endParaRPr>
          </a:p>
        </p:txBody>
      </p:sp>
    </p:spTree>
    <p:extLst>
      <p:ext uri="{BB962C8B-B14F-4D97-AF65-F5344CB8AC3E}">
        <p14:creationId xmlns:p14="http://schemas.microsoft.com/office/powerpoint/2010/main" val="821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OLIGOSACCHARIDES</a:t>
            </a:r>
          </a:p>
        </p:txBody>
      </p:sp>
      <p:sp>
        <p:nvSpPr>
          <p:cNvPr id="7171" name="Content Placeholder 2"/>
          <p:cNvSpPr>
            <a:spLocks noGrp="1"/>
          </p:cNvSpPr>
          <p:nvPr>
            <p:ph idx="1"/>
          </p:nvPr>
        </p:nvSpPr>
        <p:spPr>
          <a:xfrm>
            <a:off x="369888" y="1295400"/>
            <a:ext cx="8229600" cy="533400"/>
          </a:xfrm>
        </p:spPr>
        <p:txBody>
          <a:bodyPr>
            <a:normAutofit lnSpcReduction="10000"/>
          </a:bodyPr>
          <a:lstStyle/>
          <a:p>
            <a:pPr marL="0" indent="0">
              <a:buFontTx/>
              <a:buNone/>
            </a:pPr>
            <a:r>
              <a:rPr lang="en-US" altLang="en-US"/>
              <a:t>GLYCOPROTEINS</a:t>
            </a:r>
          </a:p>
        </p:txBody>
      </p:sp>
      <p:sp>
        <p:nvSpPr>
          <p:cNvPr id="7172" name="Rectangle 3"/>
          <p:cNvSpPr>
            <a:spLocks noChangeArrowheads="1"/>
          </p:cNvSpPr>
          <p:nvPr/>
        </p:nvSpPr>
        <p:spPr bwMode="auto">
          <a:xfrm>
            <a:off x="381000" y="5867400"/>
            <a:ext cx="670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solidFill>
                  <a:srgbClr val="FF0066"/>
                </a:solidFill>
              </a:rPr>
              <a:t>http://209.68.138.57/lc/archive/biology/PublishingImages/c04_03.jpg</a:t>
            </a:r>
          </a:p>
        </p:txBody>
      </p:sp>
      <p:pic>
        <p:nvPicPr>
          <p:cNvPr id="7173" name="Picture 4"/>
          <p:cNvPicPr>
            <a:picLocks noChangeAspect="1"/>
          </p:cNvPicPr>
          <p:nvPr/>
        </p:nvPicPr>
        <p:blipFill>
          <a:blip r:embed="rId2">
            <a:extLst>
              <a:ext uri="{28A0092B-C50C-407E-A947-70E740481C1C}">
                <a14:useLocalDpi xmlns:a14="http://schemas.microsoft.com/office/drawing/2010/main" val="0"/>
              </a:ext>
            </a:extLst>
          </a:blip>
          <a:srcRect t="7101" r="50000"/>
          <a:stretch>
            <a:fillRect/>
          </a:stretch>
        </p:blipFill>
        <p:spPr bwMode="auto">
          <a:xfrm>
            <a:off x="838200" y="1974850"/>
            <a:ext cx="7245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43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7563" y="309563"/>
            <a:ext cx="40957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163"/>
            <a:ext cx="40957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3528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66"/>
                </a:solidFill>
              </a:rPr>
              <a:t>1</a:t>
            </a:r>
          </a:p>
        </p:txBody>
      </p:sp>
      <p:sp>
        <p:nvSpPr>
          <p:cNvPr id="2055" name="Text Box 7"/>
          <p:cNvSpPr txBox="1">
            <a:spLocks noChangeArrowheads="1"/>
          </p:cNvSpPr>
          <p:nvPr/>
        </p:nvSpPr>
        <p:spPr bwMode="auto">
          <a:xfrm>
            <a:off x="3200400"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66"/>
                </a:solidFill>
              </a:rPr>
              <a:t>2</a:t>
            </a:r>
          </a:p>
        </p:txBody>
      </p:sp>
      <p:sp>
        <p:nvSpPr>
          <p:cNvPr id="2057" name="Rectangle 9"/>
          <p:cNvSpPr>
            <a:spLocks noChangeArrowheads="1"/>
          </p:cNvSpPr>
          <p:nvPr/>
        </p:nvSpPr>
        <p:spPr bwMode="auto">
          <a:xfrm>
            <a:off x="15240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3</a:t>
            </a:r>
          </a:p>
        </p:txBody>
      </p:sp>
      <p:sp>
        <p:nvSpPr>
          <p:cNvPr id="2058" name="Rectangle 10"/>
          <p:cNvSpPr>
            <a:spLocks noChangeArrowheads="1"/>
          </p:cNvSpPr>
          <p:nvPr/>
        </p:nvSpPr>
        <p:spPr bwMode="auto">
          <a:xfrm>
            <a:off x="9144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4</a:t>
            </a:r>
          </a:p>
        </p:txBody>
      </p:sp>
      <p:sp>
        <p:nvSpPr>
          <p:cNvPr id="2059" name="Rectangle 11"/>
          <p:cNvSpPr>
            <a:spLocks noChangeArrowheads="1"/>
          </p:cNvSpPr>
          <p:nvPr/>
        </p:nvSpPr>
        <p:spPr bwMode="auto">
          <a:xfrm>
            <a:off x="1524000" y="1066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5</a:t>
            </a:r>
          </a:p>
        </p:txBody>
      </p:sp>
      <p:sp>
        <p:nvSpPr>
          <p:cNvPr id="2060" name="Rectangle 12"/>
          <p:cNvSpPr>
            <a:spLocks noChangeArrowheads="1"/>
          </p:cNvSpPr>
          <p:nvPr/>
        </p:nvSpPr>
        <p:spPr bwMode="auto">
          <a:xfrm>
            <a:off x="1524000" y="533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6</a:t>
            </a:r>
          </a:p>
        </p:txBody>
      </p:sp>
      <p:sp>
        <p:nvSpPr>
          <p:cNvPr id="2061" name="Rectangle 13"/>
          <p:cNvSpPr>
            <a:spLocks noChangeArrowheads="1"/>
          </p:cNvSpPr>
          <p:nvPr/>
        </p:nvSpPr>
        <p:spPr bwMode="auto">
          <a:xfrm>
            <a:off x="73914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2</a:t>
            </a:r>
          </a:p>
        </p:txBody>
      </p:sp>
      <p:sp>
        <p:nvSpPr>
          <p:cNvPr id="2062" name="Rectangle 14"/>
          <p:cNvSpPr>
            <a:spLocks noChangeArrowheads="1"/>
          </p:cNvSpPr>
          <p:nvPr/>
        </p:nvSpPr>
        <p:spPr bwMode="auto">
          <a:xfrm>
            <a:off x="75438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1</a:t>
            </a:r>
          </a:p>
        </p:txBody>
      </p:sp>
      <p:sp>
        <p:nvSpPr>
          <p:cNvPr id="2063" name="Rectangle 15"/>
          <p:cNvSpPr>
            <a:spLocks noChangeArrowheads="1"/>
          </p:cNvSpPr>
          <p:nvPr/>
        </p:nvSpPr>
        <p:spPr bwMode="auto">
          <a:xfrm>
            <a:off x="5715000" y="3124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64" name="Rectangle 16"/>
          <p:cNvSpPr>
            <a:spLocks noChangeArrowheads="1"/>
          </p:cNvSpPr>
          <p:nvPr/>
        </p:nvSpPr>
        <p:spPr bwMode="auto">
          <a:xfrm>
            <a:off x="50292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65" name="Rectangle 17"/>
          <p:cNvSpPr>
            <a:spLocks noChangeArrowheads="1"/>
          </p:cNvSpPr>
          <p:nvPr/>
        </p:nvSpPr>
        <p:spPr bwMode="auto">
          <a:xfrm>
            <a:off x="5715000" y="129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6" name="Rectangle 18"/>
          <p:cNvSpPr>
            <a:spLocks noChangeArrowheads="1"/>
          </p:cNvSpPr>
          <p:nvPr/>
        </p:nvSpPr>
        <p:spPr bwMode="auto">
          <a:xfrm>
            <a:off x="5715000" y="685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 name="TextBox 1"/>
          <p:cNvSpPr txBox="1"/>
          <p:nvPr/>
        </p:nvSpPr>
        <p:spPr>
          <a:xfrm>
            <a:off x="223953" y="4246821"/>
            <a:ext cx="8807219" cy="1323439"/>
          </a:xfrm>
          <a:prstGeom prst="rect">
            <a:avLst/>
          </a:prstGeom>
          <a:noFill/>
        </p:spPr>
        <p:txBody>
          <a:bodyPr wrap="none" rtlCol="0">
            <a:spAutoFit/>
          </a:bodyPr>
          <a:lstStyle/>
          <a:p>
            <a:r>
              <a:rPr lang="en-US" sz="3200" dirty="0"/>
              <a:t>Are these </a:t>
            </a:r>
            <a:r>
              <a:rPr lang="el-GR" sz="3200" dirty="0"/>
              <a:t>α</a:t>
            </a:r>
            <a:r>
              <a:rPr lang="en-US" sz="3200" dirty="0"/>
              <a:t> or </a:t>
            </a:r>
            <a:r>
              <a:rPr lang="el-GR" sz="3200" dirty="0"/>
              <a:t>β</a:t>
            </a:r>
            <a:r>
              <a:rPr lang="en-US" sz="3200" dirty="0"/>
              <a:t> ?</a:t>
            </a:r>
          </a:p>
          <a:p>
            <a:r>
              <a:rPr lang="en-US" sz="2400" b="1" dirty="0">
                <a:latin typeface="Comic Sans MS" pitchFamily="66" charset="0"/>
              </a:rPr>
              <a:t>What polysaccharide(s) could be made from this subunit?</a:t>
            </a:r>
          </a:p>
          <a:p>
            <a:endParaRPr lang="en-US" sz="2400" b="1" dirty="0">
              <a:latin typeface="Comic Sans MS" pitchFamily="66" charset="0"/>
            </a:endParaRPr>
          </a:p>
        </p:txBody>
      </p:sp>
    </p:spTree>
    <p:extLst>
      <p:ext uri="{BB962C8B-B14F-4D97-AF65-F5344CB8AC3E}">
        <p14:creationId xmlns:p14="http://schemas.microsoft.com/office/powerpoint/2010/main" val="10306515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415" y="2981507"/>
            <a:ext cx="4411785" cy="830997"/>
          </a:xfrm>
          <a:prstGeom prst="rect">
            <a:avLst/>
          </a:prstGeom>
          <a:noFill/>
        </p:spPr>
        <p:txBody>
          <a:bodyPr wrap="none" rtlCol="0">
            <a:spAutoFit/>
          </a:bodyPr>
          <a:lstStyle/>
          <a:p>
            <a:r>
              <a:rPr lang="en-US" sz="2400" b="1" dirty="0">
                <a:latin typeface="Comic Sans MS" pitchFamily="66" charset="0"/>
              </a:rPr>
              <a:t>What if we used β-glucose?</a:t>
            </a:r>
          </a:p>
          <a:p>
            <a:endParaRPr lang="en-US" sz="2400" b="1"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6" y="3812503"/>
            <a:ext cx="5111957" cy="251460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4" t="24831" r="43208" b="40945"/>
          <a:stretch/>
        </p:blipFill>
        <p:spPr bwMode="auto">
          <a:xfrm>
            <a:off x="533400" y="419159"/>
            <a:ext cx="3052119" cy="250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4" t="24831" r="43208" b="40945"/>
          <a:stretch/>
        </p:blipFill>
        <p:spPr bwMode="auto">
          <a:xfrm>
            <a:off x="4038600" y="419157"/>
            <a:ext cx="3052119" cy="250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7400" y="4052843"/>
            <a:ext cx="2945037" cy="461665"/>
          </a:xfrm>
          <a:prstGeom prst="rect">
            <a:avLst/>
          </a:prstGeom>
          <a:noFill/>
        </p:spPr>
        <p:txBody>
          <a:bodyPr wrap="none" rtlCol="0">
            <a:spAutoFit/>
          </a:bodyPr>
          <a:lstStyle/>
          <a:p>
            <a:r>
              <a:rPr lang="en-US" sz="2400" b="1" dirty="0">
                <a:latin typeface="Comic Sans MS" panose="030F0702030302020204" pitchFamily="66" charset="0"/>
              </a:rPr>
              <a:t>NAME THE BOND</a:t>
            </a:r>
          </a:p>
        </p:txBody>
      </p:sp>
      <p:sp>
        <p:nvSpPr>
          <p:cNvPr id="5" name="TextBox 4">
            <a:extLst>
              <a:ext uri="{FF2B5EF4-FFF2-40B4-BE49-F238E27FC236}">
                <a16:creationId xmlns:a16="http://schemas.microsoft.com/office/drawing/2014/main" id="{8AB4C19D-D1CA-4A41-9694-4F9741D0CA55}"/>
              </a:ext>
            </a:extLst>
          </p:cNvPr>
          <p:cNvSpPr txBox="1"/>
          <p:nvPr/>
        </p:nvSpPr>
        <p:spPr>
          <a:xfrm>
            <a:off x="5652391" y="4838971"/>
            <a:ext cx="3429144"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ß 1-6 glycosidic linkage</a:t>
            </a:r>
          </a:p>
        </p:txBody>
      </p:sp>
    </p:spTree>
    <p:extLst>
      <p:ext uri="{BB962C8B-B14F-4D97-AF65-F5344CB8AC3E}">
        <p14:creationId xmlns:p14="http://schemas.microsoft.com/office/powerpoint/2010/main" val="2144989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hebiochemsynapse.files.wordpress.com/2013/02/cellul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 y="1752600"/>
            <a:ext cx="9112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228600" y="5672138"/>
            <a:ext cx="8686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a:solidFill>
                  <a:srgbClr val="FF0066"/>
                </a:solidFill>
              </a:rPr>
              <a:t>https://thebiochemsynapse.files.wordpress.com/2013/02/cellulose.gif</a:t>
            </a:r>
          </a:p>
        </p:txBody>
      </p:sp>
      <p:sp>
        <p:nvSpPr>
          <p:cNvPr id="2" name="TextBox 1">
            <a:extLst>
              <a:ext uri="{FF2B5EF4-FFF2-40B4-BE49-F238E27FC236}">
                <a16:creationId xmlns:a16="http://schemas.microsoft.com/office/drawing/2014/main" id="{11996BC7-9938-4BBD-B8D3-D9CA8E821E6B}"/>
              </a:ext>
            </a:extLst>
          </p:cNvPr>
          <p:cNvSpPr txBox="1"/>
          <p:nvPr/>
        </p:nvSpPr>
        <p:spPr>
          <a:xfrm>
            <a:off x="228600" y="152400"/>
            <a:ext cx="7779694" cy="461665"/>
          </a:xfrm>
          <a:prstGeom prst="rect">
            <a:avLst/>
          </a:prstGeom>
          <a:noFill/>
        </p:spPr>
        <p:txBody>
          <a:bodyPr wrap="none" rtlCol="0">
            <a:spAutoFit/>
          </a:bodyPr>
          <a:lstStyle/>
          <a:p>
            <a:r>
              <a:rPr lang="en-US" sz="2400" dirty="0">
                <a:solidFill>
                  <a:srgbClr val="0070C0"/>
                </a:solidFill>
                <a:latin typeface="Comic Sans MS" panose="030F0702030302020204" pitchFamily="66" charset="0"/>
              </a:rPr>
              <a:t>This could be the beginning of which polysaccharide?</a:t>
            </a:r>
          </a:p>
        </p:txBody>
      </p:sp>
    </p:spTree>
    <p:extLst>
      <p:ext uri="{BB962C8B-B14F-4D97-AF65-F5344CB8AC3E}">
        <p14:creationId xmlns:p14="http://schemas.microsoft.com/office/powerpoint/2010/main" val="121778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2"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
            <a:ext cx="4148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3" descr="carbcutoutglucose.bmp"/>
          <p:cNvPicPr>
            <a:picLocks noChangeAspect="1"/>
          </p:cNvPicPr>
          <p:nvPr/>
        </p:nvPicPr>
        <p:blipFill>
          <a:blip r:embed="rId2">
            <a:extLst>
              <a:ext uri="{28A0092B-C50C-407E-A947-70E740481C1C}">
                <a14:useLocalDpi xmlns:a14="http://schemas.microsoft.com/office/drawing/2010/main" val="0"/>
              </a:ext>
            </a:extLst>
          </a:blip>
          <a:srcRect t="14890"/>
          <a:stretch>
            <a:fillRect/>
          </a:stretch>
        </p:blipFill>
        <p:spPr bwMode="auto">
          <a:xfrm>
            <a:off x="3508375" y="3621088"/>
            <a:ext cx="41148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45720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66"/>
                </a:solidFill>
              </a:rPr>
              <a:t>1</a:t>
            </a:r>
          </a:p>
        </p:txBody>
      </p:sp>
      <p:sp>
        <p:nvSpPr>
          <p:cNvPr id="2055" name="Text Box 7"/>
          <p:cNvSpPr txBox="1">
            <a:spLocks noChangeArrowheads="1"/>
          </p:cNvSpPr>
          <p:nvPr/>
        </p:nvSpPr>
        <p:spPr bwMode="auto">
          <a:xfrm>
            <a:off x="3870325"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66"/>
                </a:solidFill>
              </a:rPr>
              <a:t>2</a:t>
            </a:r>
          </a:p>
        </p:txBody>
      </p:sp>
      <p:sp>
        <p:nvSpPr>
          <p:cNvPr id="2057" name="Rectangle 9"/>
          <p:cNvSpPr>
            <a:spLocks noChangeArrowheads="1"/>
          </p:cNvSpPr>
          <p:nvPr/>
        </p:nvSpPr>
        <p:spPr bwMode="auto">
          <a:xfrm>
            <a:off x="22098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58" name="Rectangle 10"/>
          <p:cNvSpPr>
            <a:spLocks noChangeArrowheads="1"/>
          </p:cNvSpPr>
          <p:nvPr/>
        </p:nvSpPr>
        <p:spPr bwMode="auto">
          <a:xfrm>
            <a:off x="1552575" y="2163763"/>
            <a:ext cx="31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59" name="Rectangle 11"/>
          <p:cNvSpPr>
            <a:spLocks noChangeArrowheads="1"/>
          </p:cNvSpPr>
          <p:nvPr/>
        </p:nvSpPr>
        <p:spPr bwMode="auto">
          <a:xfrm>
            <a:off x="2152650" y="1066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0" name="Rectangle 12"/>
          <p:cNvSpPr>
            <a:spLocks noChangeArrowheads="1"/>
          </p:cNvSpPr>
          <p:nvPr/>
        </p:nvSpPr>
        <p:spPr bwMode="auto">
          <a:xfrm>
            <a:off x="2336800" y="3778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061" name="Rectangle 13"/>
          <p:cNvSpPr>
            <a:spLocks noChangeArrowheads="1"/>
          </p:cNvSpPr>
          <p:nvPr/>
        </p:nvSpPr>
        <p:spPr bwMode="auto">
          <a:xfrm>
            <a:off x="6324600" y="57165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2</a:t>
            </a:r>
          </a:p>
        </p:txBody>
      </p:sp>
      <p:sp>
        <p:nvSpPr>
          <p:cNvPr id="2062" name="Rectangle 14"/>
          <p:cNvSpPr>
            <a:spLocks noChangeArrowheads="1"/>
          </p:cNvSpPr>
          <p:nvPr/>
        </p:nvSpPr>
        <p:spPr bwMode="auto">
          <a:xfrm>
            <a:off x="6934200" y="4791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1</a:t>
            </a:r>
          </a:p>
        </p:txBody>
      </p:sp>
      <p:sp>
        <p:nvSpPr>
          <p:cNvPr id="2063" name="Rectangle 15"/>
          <p:cNvSpPr>
            <a:spLocks noChangeArrowheads="1"/>
          </p:cNvSpPr>
          <p:nvPr/>
        </p:nvSpPr>
        <p:spPr bwMode="auto">
          <a:xfrm>
            <a:off x="4619625" y="5867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64" name="Rectangle 16"/>
          <p:cNvSpPr>
            <a:spLocks noChangeArrowheads="1"/>
          </p:cNvSpPr>
          <p:nvPr/>
        </p:nvSpPr>
        <p:spPr bwMode="auto">
          <a:xfrm>
            <a:off x="3962400" y="4965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65" name="Rectangle 17"/>
          <p:cNvSpPr>
            <a:spLocks noChangeArrowheads="1"/>
          </p:cNvSpPr>
          <p:nvPr/>
        </p:nvSpPr>
        <p:spPr bwMode="auto">
          <a:xfrm>
            <a:off x="4589463" y="39925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6" name="Rectangle 18"/>
          <p:cNvSpPr>
            <a:spLocks noChangeArrowheads="1"/>
          </p:cNvSpPr>
          <p:nvPr/>
        </p:nvSpPr>
        <p:spPr bwMode="auto">
          <a:xfrm>
            <a:off x="4572000" y="36210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 name="TextBox 1"/>
          <p:cNvSpPr txBox="1"/>
          <p:nvPr/>
        </p:nvSpPr>
        <p:spPr>
          <a:xfrm>
            <a:off x="0" y="85437"/>
            <a:ext cx="8820043" cy="1384995"/>
          </a:xfrm>
          <a:prstGeom prst="rect">
            <a:avLst/>
          </a:prstGeom>
          <a:noFill/>
        </p:spPr>
        <p:txBody>
          <a:bodyPr wrap="none" rtlCol="0">
            <a:spAutoFit/>
          </a:bodyPr>
          <a:lstStyle/>
          <a:p>
            <a:r>
              <a:rPr lang="en-US" sz="2800" b="1" dirty="0">
                <a:latin typeface="Comic Sans MS" pitchFamily="66" charset="0"/>
              </a:rPr>
              <a:t>How can I make a polysaccharide that branches?</a:t>
            </a:r>
          </a:p>
          <a:p>
            <a:endParaRPr lang="en-US" sz="2800" b="1" dirty="0">
              <a:latin typeface="Comic Sans MS" pitchFamily="66" charset="0"/>
            </a:endParaRPr>
          </a:p>
          <a:p>
            <a:r>
              <a:rPr lang="en-US" sz="2800" b="1" dirty="0">
                <a:latin typeface="Comic Sans MS" pitchFamily="66" charset="0"/>
              </a:rPr>
              <a:t>						Name the bond.</a:t>
            </a:r>
          </a:p>
        </p:txBody>
      </p:sp>
    </p:spTree>
    <p:extLst>
      <p:ext uri="{BB962C8B-B14F-4D97-AF65-F5344CB8AC3E}">
        <p14:creationId xmlns:p14="http://schemas.microsoft.com/office/powerpoint/2010/main" val="2595334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linds(horizontal)">
                                      <p:cBhvr>
                                        <p:cTn id="12" dur="5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blinds(horizontal)">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blinds(horizontal)">
                                      <p:cBhvr>
                                        <p:cTn id="22" dur="500"/>
                                        <p:tgtEl>
                                          <p:spTgt spid="20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blinds(horizontal)">
                                      <p:cBhvr>
                                        <p:cTn id="27" dur="500"/>
                                        <p:tgtEl>
                                          <p:spTgt spid="20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59"/>
                                        </p:tgtEl>
                                        <p:attrNameLst>
                                          <p:attrName>style.visibility</p:attrName>
                                        </p:attrNameLst>
                                      </p:cBhvr>
                                      <p:to>
                                        <p:strVal val="visible"/>
                                      </p:to>
                                    </p:set>
                                    <p:animEffect transition="in" filter="blinds(horizontal)">
                                      <p:cBhvr>
                                        <p:cTn id="32" dur="500"/>
                                        <p:tgtEl>
                                          <p:spTgt spid="20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60"/>
                                        </p:tgtEl>
                                        <p:attrNameLst>
                                          <p:attrName>style.visibility</p:attrName>
                                        </p:attrNameLst>
                                      </p:cBhvr>
                                      <p:to>
                                        <p:strVal val="visible"/>
                                      </p:to>
                                    </p:set>
                                    <p:animEffect transition="in" filter="blinds(horizontal)">
                                      <p:cBhvr>
                                        <p:cTn id="37" dur="500"/>
                                        <p:tgtEl>
                                          <p:spTgt spid="20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195"/>
                                        </p:tgtEl>
                                        <p:attrNameLst>
                                          <p:attrName>style.visibility</p:attrName>
                                        </p:attrNameLst>
                                      </p:cBhvr>
                                      <p:to>
                                        <p:strVal val="visible"/>
                                      </p:to>
                                    </p:set>
                                    <p:animEffect transition="in" filter="fade">
                                      <p:cBhvr>
                                        <p:cTn id="42" dur="500"/>
                                        <p:tgtEl>
                                          <p:spTgt spid="819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62"/>
                                        </p:tgtEl>
                                        <p:attrNameLst>
                                          <p:attrName>style.visibility</p:attrName>
                                        </p:attrNameLst>
                                      </p:cBhvr>
                                      <p:to>
                                        <p:strVal val="visible"/>
                                      </p:to>
                                    </p:set>
                                    <p:animEffect transition="in" filter="blinds(horizontal)">
                                      <p:cBhvr>
                                        <p:cTn id="47" dur="500"/>
                                        <p:tgtEl>
                                          <p:spTgt spid="20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61"/>
                                        </p:tgtEl>
                                        <p:attrNameLst>
                                          <p:attrName>style.visibility</p:attrName>
                                        </p:attrNameLst>
                                      </p:cBhvr>
                                      <p:to>
                                        <p:strVal val="visible"/>
                                      </p:to>
                                    </p:set>
                                    <p:animEffect transition="in" filter="blinds(horizontal)">
                                      <p:cBhvr>
                                        <p:cTn id="52" dur="500"/>
                                        <p:tgtEl>
                                          <p:spTgt spid="20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63"/>
                                        </p:tgtEl>
                                        <p:attrNameLst>
                                          <p:attrName>style.visibility</p:attrName>
                                        </p:attrNameLst>
                                      </p:cBhvr>
                                      <p:to>
                                        <p:strVal val="visible"/>
                                      </p:to>
                                    </p:set>
                                    <p:animEffect transition="in" filter="blinds(horizontal)">
                                      <p:cBhvr>
                                        <p:cTn id="57" dur="500"/>
                                        <p:tgtEl>
                                          <p:spTgt spid="20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64"/>
                                        </p:tgtEl>
                                        <p:attrNameLst>
                                          <p:attrName>style.visibility</p:attrName>
                                        </p:attrNameLst>
                                      </p:cBhvr>
                                      <p:to>
                                        <p:strVal val="visible"/>
                                      </p:to>
                                    </p:set>
                                    <p:animEffect transition="in" filter="blinds(horizontal)">
                                      <p:cBhvr>
                                        <p:cTn id="62" dur="500"/>
                                        <p:tgtEl>
                                          <p:spTgt spid="206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65"/>
                                        </p:tgtEl>
                                        <p:attrNameLst>
                                          <p:attrName>style.visibility</p:attrName>
                                        </p:attrNameLst>
                                      </p:cBhvr>
                                      <p:to>
                                        <p:strVal val="visible"/>
                                      </p:to>
                                    </p:set>
                                    <p:animEffect transition="in" filter="blinds(horizontal)">
                                      <p:cBhvr>
                                        <p:cTn id="67" dur="500"/>
                                        <p:tgtEl>
                                          <p:spTgt spid="2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66"/>
                                        </p:tgtEl>
                                        <p:attrNameLst>
                                          <p:attrName>style.visibility</p:attrName>
                                        </p:attrNameLst>
                                      </p:cBhvr>
                                      <p:to>
                                        <p:strVal val="visible"/>
                                      </p:to>
                                    </p:set>
                                    <p:animEffect transition="in" filter="blinds(horizontal)">
                                      <p:cBhvr>
                                        <p:cTn id="72"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P spid="2058" grpId="0"/>
      <p:bldP spid="2059" grpId="0"/>
      <p:bldP spid="2060" grpId="0"/>
      <p:bldP spid="2061" grpId="0"/>
      <p:bldP spid="2062" grpId="0"/>
      <p:bldP spid="2063" grpId="0"/>
      <p:bldP spid="2064" grpId="0"/>
      <p:bldP spid="2065" grpId="0"/>
      <p:bldP spid="20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http://static1.squarespace.com/static/52668d02e4b0f593739ec2b6/t/53570be4e4b0fde8a1d5d536/13982136055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1" y="838200"/>
            <a:ext cx="9144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595071"/>
            <a:ext cx="8270789" cy="276999"/>
          </a:xfrm>
          <a:prstGeom prst="rect">
            <a:avLst/>
          </a:prstGeom>
        </p:spPr>
        <p:txBody>
          <a:bodyPr wrap="square">
            <a:spAutoFit/>
          </a:bodyPr>
          <a:lstStyle/>
          <a:p>
            <a:r>
              <a:rPr lang="en-US" sz="1200" dirty="0">
                <a:solidFill>
                  <a:srgbClr val="CC0099"/>
                </a:solidFill>
              </a:rPr>
              <a:t>http://static1.squarespace.com/static/52668d02e4b0f593739ec2b6/t/53570be4e4b0fde8a1d5d536/1398213605501/</a:t>
            </a:r>
          </a:p>
        </p:txBody>
      </p:sp>
    </p:spTree>
    <p:extLst>
      <p:ext uri="{BB962C8B-B14F-4D97-AF65-F5344CB8AC3E}">
        <p14:creationId xmlns:p14="http://schemas.microsoft.com/office/powerpoint/2010/main" val="290929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What if subunit is modified?</a:t>
            </a:r>
          </a:p>
        </p:txBody>
      </p:sp>
      <p:sp>
        <p:nvSpPr>
          <p:cNvPr id="4" name="Rectangle 3"/>
          <p:cNvSpPr/>
          <p:nvPr/>
        </p:nvSpPr>
        <p:spPr>
          <a:xfrm>
            <a:off x="0" y="1073"/>
            <a:ext cx="6324600" cy="369332"/>
          </a:xfrm>
          <a:prstGeom prst="rect">
            <a:avLst/>
          </a:prstGeom>
        </p:spPr>
        <p:txBody>
          <a:bodyPr wrap="square">
            <a:spAutoFit/>
          </a:bodyPr>
          <a:lstStyle/>
          <a:p>
            <a:r>
              <a:rPr lang="en-US" dirty="0"/>
              <a:t>http://www.ceoe.udel.edu/horseshoecrab/research/chitin.html</a:t>
            </a:r>
          </a:p>
        </p:txBody>
      </p:sp>
      <p:sp>
        <p:nvSpPr>
          <p:cNvPr id="6" name="TextBox 5"/>
          <p:cNvSpPr txBox="1"/>
          <p:nvPr/>
        </p:nvSpPr>
        <p:spPr>
          <a:xfrm>
            <a:off x="4495800" y="4267200"/>
            <a:ext cx="4344459" cy="2123658"/>
          </a:xfrm>
          <a:prstGeom prst="rect">
            <a:avLst/>
          </a:prstGeom>
          <a:noFill/>
        </p:spPr>
        <p:txBody>
          <a:bodyPr wrap="none" rtlCol="0">
            <a:spAutoFit/>
          </a:bodyPr>
          <a:lstStyle/>
          <a:p>
            <a:r>
              <a:rPr lang="el-GR" sz="4400" dirty="0">
                <a:latin typeface="Comic Sans MS" pitchFamily="66" charset="0"/>
              </a:rPr>
              <a:t>α</a:t>
            </a:r>
            <a:r>
              <a:rPr lang="en-US" sz="4400" dirty="0">
                <a:latin typeface="Comic Sans MS" pitchFamily="66" charset="0"/>
              </a:rPr>
              <a:t> or </a:t>
            </a:r>
            <a:r>
              <a:rPr lang="el-GR" sz="4400" dirty="0">
                <a:latin typeface="Comic Sans MS" pitchFamily="66" charset="0"/>
              </a:rPr>
              <a:t>β</a:t>
            </a:r>
            <a:r>
              <a:rPr lang="en-US" sz="4400" dirty="0">
                <a:latin typeface="Comic Sans MS" pitchFamily="66" charset="0"/>
              </a:rPr>
              <a:t> glucose ?</a:t>
            </a:r>
          </a:p>
          <a:p>
            <a:r>
              <a:rPr lang="en-US" sz="4400" dirty="0">
                <a:latin typeface="Comic Sans MS" pitchFamily="66" charset="0"/>
              </a:rPr>
              <a:t>Polysaccharide?</a:t>
            </a:r>
            <a:br>
              <a:rPr lang="en-US" sz="4400" dirty="0">
                <a:latin typeface="Comic Sans MS" pitchFamily="66" charset="0"/>
              </a:rPr>
            </a:br>
            <a:r>
              <a:rPr lang="en-US" sz="4400" dirty="0">
                <a:latin typeface="Comic Sans MS" pitchFamily="66" charset="0"/>
              </a:rPr>
              <a:t>Uses?</a:t>
            </a:r>
          </a:p>
        </p:txBody>
      </p:sp>
      <p:pic>
        <p:nvPicPr>
          <p:cNvPr id="7" name="Picture 3"/>
          <p:cNvPicPr>
            <a:picLocks noChangeAspect="1"/>
          </p:cNvPicPr>
          <p:nvPr/>
        </p:nvPicPr>
        <p:blipFill rotWithShape="1">
          <a:blip r:embed="rId2">
            <a:extLst>
              <a:ext uri="{28A0092B-C50C-407E-A947-70E740481C1C}">
                <a14:useLocalDpi xmlns:a14="http://schemas.microsoft.com/office/drawing/2010/main" val="0"/>
              </a:ext>
            </a:extLst>
          </a:blip>
          <a:srcRect r="76843" b="26379"/>
          <a:stretch/>
        </p:blipFill>
        <p:spPr bwMode="auto">
          <a:xfrm>
            <a:off x="1124611" y="1428737"/>
            <a:ext cx="2590800" cy="347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4899453"/>
            <a:ext cx="3163623" cy="461665"/>
          </a:xfrm>
          <a:prstGeom prst="rect">
            <a:avLst/>
          </a:prstGeom>
          <a:noFill/>
        </p:spPr>
        <p:txBody>
          <a:bodyPr wrap="none" rtlCol="0">
            <a:spAutoFit/>
          </a:bodyPr>
          <a:lstStyle/>
          <a:p>
            <a:r>
              <a:rPr lang="en-US" sz="2400" dirty="0"/>
              <a:t>N-acetyl-D-glucosamine</a:t>
            </a:r>
          </a:p>
        </p:txBody>
      </p:sp>
      <p:sp>
        <p:nvSpPr>
          <p:cNvPr id="9" name="Rectangle 8"/>
          <p:cNvSpPr/>
          <p:nvPr/>
        </p:nvSpPr>
        <p:spPr>
          <a:xfrm>
            <a:off x="76200" y="6585747"/>
            <a:ext cx="6858000" cy="261610"/>
          </a:xfrm>
          <a:prstGeom prst="rect">
            <a:avLst/>
          </a:prstGeom>
        </p:spPr>
        <p:txBody>
          <a:bodyPr wrap="square">
            <a:spAutoFit/>
          </a:bodyPr>
          <a:lstStyle/>
          <a:p>
            <a:r>
              <a:rPr lang="en-US" altLang="en-US" sz="1050" dirty="0">
                <a:solidFill>
                  <a:srgbClr val="CC0099"/>
                </a:solidFill>
              </a:rPr>
              <a:t>http://oriabure-biology.wikispaces.com/file/view/chitin2.jpg/87408319/684x318/chitin2.jpg </a:t>
            </a:r>
            <a:endParaRPr lang="en-US" sz="1050" dirty="0">
              <a:solidFill>
                <a:srgbClr val="CC0099"/>
              </a:solidFill>
            </a:endParaRPr>
          </a:p>
        </p:txBody>
      </p:sp>
    </p:spTree>
    <p:extLst>
      <p:ext uri="{BB962C8B-B14F-4D97-AF65-F5344CB8AC3E}">
        <p14:creationId xmlns:p14="http://schemas.microsoft.com/office/powerpoint/2010/main" val="214055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52400" y="6400800"/>
            <a:ext cx="8229600" cy="457200"/>
          </a:xfrm>
        </p:spPr>
        <p:txBody>
          <a:bodyPr/>
          <a:lstStyle/>
          <a:p>
            <a:pPr marL="0" indent="0">
              <a:buFontTx/>
              <a:buNone/>
            </a:pPr>
            <a:r>
              <a:rPr lang="en-US" altLang="en-US" sz="1000" dirty="0">
                <a:solidFill>
                  <a:srgbClr val="FF0066"/>
                </a:solidFill>
              </a:rPr>
              <a:t>http://image.slidesharecdn.com/chitosannanoparticlesynthesis-160127064751/95/chitosan-nanoparticle-synthesis-3-638.jpg?cb=1453877318</a:t>
            </a:r>
            <a:br>
              <a:rPr lang="en-US" altLang="en-US" sz="1000" dirty="0">
                <a:solidFill>
                  <a:srgbClr val="FF0066"/>
                </a:solidFill>
              </a:rPr>
            </a:br>
            <a:r>
              <a:rPr lang="en-US" altLang="en-US" sz="1000" dirty="0">
                <a:solidFill>
                  <a:srgbClr val="FF0066"/>
                </a:solidFill>
              </a:rPr>
              <a:t>http://oriabure-biology.wikispaces.com/file/view/chitin2.jpg/87408319/684x318/chitin2.jpg</a:t>
            </a:r>
          </a:p>
        </p:txBody>
      </p: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724" y="3717324"/>
            <a:ext cx="71628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23103"/>
            <a:ext cx="5829300" cy="3086100"/>
          </a:xfrm>
          <a:prstGeom prst="rect">
            <a:avLst/>
          </a:prstGeom>
        </p:spPr>
      </p:pic>
    </p:spTree>
    <p:extLst>
      <p:ext uri="{BB962C8B-B14F-4D97-AF65-F5344CB8AC3E}">
        <p14:creationId xmlns:p14="http://schemas.microsoft.com/office/powerpoint/2010/main" val="22493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SWYK</a:t>
            </a:r>
          </a:p>
        </p:txBody>
      </p:sp>
      <p:sp>
        <p:nvSpPr>
          <p:cNvPr id="3" name="Content Placeholder 2"/>
          <p:cNvSpPr>
            <a:spLocks noGrp="1"/>
          </p:cNvSpPr>
          <p:nvPr>
            <p:ph idx="1"/>
          </p:nvPr>
        </p:nvSpPr>
        <p:spPr>
          <a:xfrm>
            <a:off x="152400" y="1600200"/>
            <a:ext cx="8915400" cy="4525963"/>
          </a:xfrm>
        </p:spPr>
        <p:txBody>
          <a:bodyPr/>
          <a:lstStyle/>
          <a:p>
            <a:pPr marL="0" indent="0">
              <a:buNone/>
            </a:pPr>
            <a:r>
              <a:rPr lang="en-US" dirty="0"/>
              <a:t>9. SHOW WHAT YOU KNOW (SWYK) Add pictures, diagrams, Compare/contrast charts, </a:t>
            </a:r>
            <a:r>
              <a:rPr lang="en-US" dirty="0" err="1"/>
              <a:t>Venns</a:t>
            </a:r>
            <a:r>
              <a:rPr lang="en-US" dirty="0"/>
              <a:t>, concept maps, etc.</a:t>
            </a:r>
          </a:p>
          <a:p>
            <a:endParaRPr lang="en-US" dirty="0"/>
          </a:p>
        </p:txBody>
      </p:sp>
    </p:spTree>
    <p:extLst>
      <p:ext uri="{BB962C8B-B14F-4D97-AF65-F5344CB8AC3E}">
        <p14:creationId xmlns:p14="http://schemas.microsoft.com/office/powerpoint/2010/main" val="343337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p:spPr>
        <p:txBody>
          <a:bodyPr/>
          <a:lstStyle/>
          <a:p>
            <a:r>
              <a:rPr lang="en-US" dirty="0">
                <a:latin typeface="Comic Sans MS" pitchFamily="66" charset="0"/>
              </a:rPr>
              <a:t>FATS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19200"/>
            <a:ext cx="3378325" cy="2743200"/>
          </a:xfrm>
        </p:spPr>
      </p:pic>
      <p:sp>
        <p:nvSpPr>
          <p:cNvPr id="5" name="Rectangle 4"/>
          <p:cNvSpPr/>
          <p:nvPr/>
        </p:nvSpPr>
        <p:spPr>
          <a:xfrm>
            <a:off x="228600" y="6248400"/>
            <a:ext cx="4324774" cy="461665"/>
          </a:xfrm>
          <a:prstGeom prst="rect">
            <a:avLst/>
          </a:prstGeom>
        </p:spPr>
        <p:txBody>
          <a:bodyPr wrap="none">
            <a:spAutoFit/>
          </a:bodyPr>
          <a:lstStyle/>
          <a:p>
            <a:r>
              <a:rPr lang="en-US" sz="1200" dirty="0"/>
              <a:t>http://en.wikipedia.org/wiki/Fat</a:t>
            </a:r>
          </a:p>
          <a:p>
            <a:r>
              <a:rPr lang="en-US" sz="1200" dirty="0"/>
              <a:t>http://zrichards.hubpages.com/hub/Its-Simple-Science-Really-Fats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465" y="152400"/>
            <a:ext cx="4179094" cy="4114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174" y="3671922"/>
            <a:ext cx="3200400" cy="2561610"/>
          </a:xfrm>
          <a:prstGeom prst="rect">
            <a:avLst/>
          </a:prstGeom>
        </p:spPr>
      </p:pic>
    </p:spTree>
    <p:extLst>
      <p:ext uri="{BB962C8B-B14F-4D97-AF65-F5344CB8AC3E}">
        <p14:creationId xmlns:p14="http://schemas.microsoft.com/office/powerpoint/2010/main" val="190106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t>CARB CUTOUTS</a:t>
            </a:r>
          </a:p>
        </p:txBody>
      </p:sp>
      <p:sp>
        <p:nvSpPr>
          <p:cNvPr id="2051" name="Rectangle 3"/>
          <p:cNvSpPr>
            <a:spLocks noGrp="1" noChangeArrowheads="1"/>
          </p:cNvSpPr>
          <p:nvPr>
            <p:ph type="body" idx="1"/>
          </p:nvPr>
        </p:nvSpPr>
        <p:spPr>
          <a:xfrm>
            <a:off x="0" y="5867400"/>
            <a:ext cx="9144000" cy="762000"/>
          </a:xfrm>
        </p:spPr>
        <p:txBody>
          <a:bodyPr/>
          <a:lstStyle/>
          <a:p>
            <a:pPr eaLnBrk="1" hangingPunct="1">
              <a:buFontTx/>
              <a:buNone/>
            </a:pPr>
            <a:r>
              <a:rPr lang="en-US" sz="2000"/>
              <a:t>Thanks to Kim Foglia @ </a:t>
            </a:r>
            <a:r>
              <a:rPr lang="en-US" sz="2000">
                <a:hlinkClick r:id="rId2"/>
              </a:rPr>
              <a:t>http://www.explorebiology.com</a:t>
            </a:r>
            <a:endParaRPr lang="en-US" sz="2000"/>
          </a:p>
          <a:p>
            <a:pPr eaLnBrk="1" hangingPunct="1">
              <a:buFontTx/>
              <a:buNone/>
            </a:pPr>
            <a:r>
              <a:rPr lang="en-US" sz="2000"/>
              <a:t>         for the molecule cutout shapes</a:t>
            </a:r>
          </a:p>
        </p:txBody>
      </p:sp>
      <p:pic>
        <p:nvPicPr>
          <p:cNvPr id="2052" name="Picture 4" descr="1glycogen"/>
          <p:cNvPicPr>
            <a:picLocks noChangeAspect="1" noChangeArrowheads="1"/>
          </p:cNvPicPr>
          <p:nvPr/>
        </p:nvPicPr>
        <p:blipFill>
          <a:blip r:embed="rId3">
            <a:extLst>
              <a:ext uri="{28A0092B-C50C-407E-A947-70E740481C1C}">
                <a14:useLocalDpi xmlns:a14="http://schemas.microsoft.com/office/drawing/2010/main" val="0"/>
              </a:ext>
            </a:extLst>
          </a:blip>
          <a:srcRect t="5038" b="19380"/>
          <a:stretch>
            <a:fillRect/>
          </a:stretch>
        </p:blipFill>
        <p:spPr bwMode="auto">
          <a:xfrm>
            <a:off x="4572000" y="1981200"/>
            <a:ext cx="4032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lact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28800"/>
            <a:ext cx="16573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p:cNvPicPr>
            <a:picLocks noChangeAspect="1" noChangeArrowheads="1"/>
          </p:cNvPicPr>
          <p:nvPr/>
        </p:nvPicPr>
        <p:blipFill>
          <a:blip r:embed="rId5">
            <a:extLst>
              <a:ext uri="{28A0092B-C50C-407E-A947-70E740481C1C}">
                <a14:useLocalDpi xmlns:a14="http://schemas.microsoft.com/office/drawing/2010/main" val="0"/>
              </a:ext>
            </a:extLst>
          </a:blip>
          <a:srcRect l="3572" t="42226" r="19643" b="32265"/>
          <a:stretch>
            <a:fillRect/>
          </a:stretch>
        </p:blipFill>
        <p:spPr bwMode="auto">
          <a:xfrm>
            <a:off x="762000" y="3886200"/>
            <a:ext cx="38385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11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04" y="152400"/>
            <a:ext cx="8229600" cy="792162"/>
          </a:xfrm>
        </p:spPr>
        <p:txBody>
          <a:bodyPr/>
          <a:lstStyle/>
          <a:p>
            <a:r>
              <a:rPr lang="en-US" b="1" dirty="0">
                <a:latin typeface="Comic Sans MS" pitchFamily="66" charset="0"/>
              </a:rPr>
              <a:t>MAKE A FAT</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3817"/>
          <a:stretch/>
        </p:blipFill>
        <p:spPr bwMode="auto">
          <a:xfrm rot="16200000">
            <a:off x="-123343" y="2714145"/>
            <a:ext cx="3106107" cy="179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0412" y="5278258"/>
            <a:ext cx="1755609" cy="461665"/>
          </a:xfrm>
          <a:prstGeom prst="rect">
            <a:avLst/>
          </a:prstGeom>
          <a:noFill/>
        </p:spPr>
        <p:txBody>
          <a:bodyPr wrap="none" rtlCol="0">
            <a:spAutoFit/>
          </a:bodyPr>
          <a:lstStyle/>
          <a:p>
            <a:r>
              <a:rPr lang="en-US" sz="2400" b="1" dirty="0">
                <a:latin typeface="Comic Sans MS" pitchFamily="66" charset="0"/>
              </a:rPr>
              <a:t>GLYCEROL</a:t>
            </a:r>
          </a:p>
        </p:txBody>
      </p:sp>
      <p:sp>
        <p:nvSpPr>
          <p:cNvPr id="5" name="Rectangle 4"/>
          <p:cNvSpPr/>
          <p:nvPr/>
        </p:nvSpPr>
        <p:spPr>
          <a:xfrm>
            <a:off x="3912973" y="4191000"/>
            <a:ext cx="2161169" cy="461665"/>
          </a:xfrm>
          <a:prstGeom prst="rect">
            <a:avLst/>
          </a:prstGeom>
        </p:spPr>
        <p:txBody>
          <a:bodyPr wrap="none">
            <a:spAutoFit/>
          </a:bodyPr>
          <a:lstStyle/>
          <a:p>
            <a:r>
              <a:rPr lang="en-US" sz="2400" b="1" dirty="0">
                <a:latin typeface="Comic Sans MS" pitchFamily="66" charset="0"/>
              </a:rPr>
              <a:t>FATTY ACID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3178" b="69785"/>
          <a:stretch/>
        </p:blipFill>
        <p:spPr>
          <a:xfrm>
            <a:off x="3657600" y="2362200"/>
            <a:ext cx="3810000" cy="1755418"/>
          </a:xfrm>
          <a:prstGeom prst="rect">
            <a:avLst/>
          </a:prstGeom>
        </p:spPr>
      </p:pic>
      <p:sp>
        <p:nvSpPr>
          <p:cNvPr id="6" name="TextBox 5"/>
          <p:cNvSpPr txBox="1"/>
          <p:nvPr/>
        </p:nvSpPr>
        <p:spPr>
          <a:xfrm>
            <a:off x="462837" y="1105642"/>
            <a:ext cx="8451353" cy="954107"/>
          </a:xfrm>
          <a:prstGeom prst="rect">
            <a:avLst/>
          </a:prstGeom>
          <a:noFill/>
        </p:spPr>
        <p:txBody>
          <a:bodyPr wrap="none" rtlCol="0">
            <a:spAutoFit/>
          </a:bodyPr>
          <a:lstStyle/>
          <a:p>
            <a:r>
              <a:rPr lang="en-US" sz="2800" b="1" dirty="0">
                <a:latin typeface="Comic Sans MS" panose="030F0702030302020204" pitchFamily="66" charset="0"/>
              </a:rPr>
              <a:t>Made of 2 kinds of subunits</a:t>
            </a:r>
          </a:p>
          <a:p>
            <a:r>
              <a:rPr lang="en-US" sz="2800" b="1" dirty="0">
                <a:latin typeface="Comic Sans MS" panose="030F0702030302020204" pitchFamily="66" charset="0"/>
              </a:rPr>
              <a:t>ONLY macromolecule that is NOT A POLYMER!</a:t>
            </a:r>
          </a:p>
        </p:txBody>
      </p:sp>
      <p:sp>
        <p:nvSpPr>
          <p:cNvPr id="8" name="Rectangle 7"/>
          <p:cNvSpPr/>
          <p:nvPr/>
        </p:nvSpPr>
        <p:spPr>
          <a:xfrm>
            <a:off x="3810000" y="5080274"/>
            <a:ext cx="4564070" cy="954107"/>
          </a:xfrm>
          <a:prstGeom prst="rect">
            <a:avLst/>
          </a:prstGeom>
        </p:spPr>
        <p:txBody>
          <a:bodyPr wrap="none">
            <a:spAutoFit/>
          </a:bodyPr>
          <a:lstStyle/>
          <a:p>
            <a:r>
              <a:rPr lang="en-US" sz="2800" b="1" dirty="0">
                <a:latin typeface="Comic Sans MS" panose="030F0702030302020204" pitchFamily="66" charset="0"/>
              </a:rPr>
              <a:t>FUNCTIONAL GROUPS?</a:t>
            </a:r>
            <a:br>
              <a:rPr lang="en-US" sz="2800" b="1" dirty="0">
                <a:latin typeface="Comic Sans MS" panose="030F0702030302020204" pitchFamily="66" charset="0"/>
              </a:rPr>
            </a:br>
            <a:r>
              <a:rPr lang="en-US" sz="2800" b="1" dirty="0">
                <a:latin typeface="Comic Sans MS" panose="030F0702030302020204" pitchFamily="66" charset="0"/>
              </a:rPr>
              <a:t>Why is it called an acid?</a:t>
            </a:r>
          </a:p>
        </p:txBody>
      </p:sp>
    </p:spTree>
    <p:extLst>
      <p:ext uri="{BB962C8B-B14F-4D97-AF65-F5344CB8AC3E}">
        <p14:creationId xmlns:p14="http://schemas.microsoft.com/office/powerpoint/2010/main" val="386584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1"/>
            <a:ext cx="8229600" cy="563562"/>
          </a:xfrm>
        </p:spPr>
        <p:txBody>
          <a:bodyPr>
            <a:normAutofit fontScale="90000"/>
          </a:bodyPr>
          <a:lstStyle/>
          <a:p>
            <a:r>
              <a:rPr lang="en-US" dirty="0">
                <a:latin typeface="Comic Sans MS" pitchFamily="66" charset="0"/>
              </a:rPr>
              <a:t>Fatty Acids</a:t>
            </a:r>
          </a:p>
        </p:txBody>
      </p:sp>
      <p:sp>
        <p:nvSpPr>
          <p:cNvPr id="3" name="Content Placeholder 2"/>
          <p:cNvSpPr>
            <a:spLocks noGrp="1"/>
          </p:cNvSpPr>
          <p:nvPr>
            <p:ph idx="1"/>
          </p:nvPr>
        </p:nvSpPr>
        <p:spPr>
          <a:xfrm>
            <a:off x="0" y="762000"/>
            <a:ext cx="9144000" cy="4525963"/>
          </a:xfrm>
        </p:spPr>
        <p:txBody>
          <a:bodyPr>
            <a:noAutofit/>
          </a:bodyPr>
          <a:lstStyle/>
          <a:p>
            <a:pPr marL="0" indent="0">
              <a:buNone/>
            </a:pPr>
            <a:r>
              <a:rPr lang="en-US" sz="2400" b="1" dirty="0">
                <a:latin typeface="Comic Sans MS" pitchFamily="66" charset="0"/>
              </a:rPr>
              <a:t>FATTY ACID TAILS CAN BE:</a:t>
            </a:r>
          </a:p>
          <a:p>
            <a:r>
              <a:rPr lang="en-US" sz="2400" dirty="0">
                <a:latin typeface="Comic Sans MS" pitchFamily="66" charset="0"/>
              </a:rPr>
              <a:t>Different lengths (most 13-17 Carbons)     </a:t>
            </a:r>
          </a:p>
          <a:p>
            <a:r>
              <a:rPr lang="en-US" sz="2400" dirty="0">
                <a:latin typeface="Comic Sans MS" pitchFamily="66" charset="0"/>
              </a:rPr>
              <a:t>SATURATED OR UNSATURATED   </a:t>
            </a:r>
          </a:p>
          <a:p>
            <a:pPr marL="0" indent="0">
              <a:buNone/>
            </a:pPr>
            <a:endParaRPr lang="en-US" sz="2400" dirty="0">
              <a:latin typeface="Comic Sans MS" pitchFamily="66" charset="0"/>
            </a:endParaRPr>
          </a:p>
          <a:p>
            <a:pPr marL="0" indent="0">
              <a:buNone/>
            </a:pPr>
            <a:endParaRPr lang="en-US" sz="2400" dirty="0">
              <a:latin typeface="Comic Sans MS" pitchFamily="66" charset="0"/>
            </a:endParaRPr>
          </a:p>
          <a:p>
            <a:pPr marL="0" indent="0">
              <a:buNone/>
            </a:pPr>
            <a:endParaRPr lang="en-US" sz="2400" dirty="0">
              <a:latin typeface="Comic Sans MS" pitchFamily="66" charset="0"/>
            </a:endParaRPr>
          </a:p>
          <a:p>
            <a:pPr marL="0" indent="0">
              <a:buNone/>
            </a:pPr>
            <a:endParaRPr lang="en-US" sz="2400" dirty="0">
              <a:latin typeface="Comic Sans MS" pitchFamily="66" charset="0"/>
            </a:endParaRPr>
          </a:p>
          <a:p>
            <a:pPr marL="0" indent="0">
              <a:buNone/>
            </a:pPr>
            <a:r>
              <a:rPr lang="en-US" sz="2400" dirty="0">
                <a:latin typeface="Comic Sans MS" pitchFamily="66" charset="0"/>
              </a:rPr>
              <a:t>     </a:t>
            </a:r>
            <a:r>
              <a:rPr lang="en-US" sz="2400" dirty="0" err="1">
                <a:latin typeface="Comic Sans MS" pitchFamily="66" charset="0"/>
              </a:rPr>
              <a:t>cis</a:t>
            </a:r>
            <a:r>
              <a:rPr lang="en-US" sz="2400" dirty="0">
                <a:latin typeface="Comic Sans MS" pitchFamily="66" charset="0"/>
              </a:rPr>
              <a:t>-isomer has kinks (liquid at room temp)</a:t>
            </a:r>
          </a:p>
          <a:p>
            <a:pPr marL="0" indent="0">
              <a:buNone/>
            </a:pPr>
            <a:r>
              <a:rPr lang="en-US" sz="2400" dirty="0">
                <a:latin typeface="Comic Sans MS" pitchFamily="66" charset="0"/>
              </a:rPr>
              <a:t>     trans-isomer commercially made (rare in nature) </a:t>
            </a:r>
            <a:br>
              <a:rPr lang="en-US" sz="2400" dirty="0">
                <a:latin typeface="Comic Sans MS" pitchFamily="66" charset="0"/>
              </a:rPr>
            </a:br>
            <a:r>
              <a:rPr lang="en-US" sz="2400" dirty="0">
                <a:latin typeface="Comic Sans MS" pitchFamily="66" charset="0"/>
              </a:rPr>
              <a:t>         ~ linked to cardiovascular disease</a:t>
            </a:r>
          </a:p>
          <a:p>
            <a:pPr marL="0" indent="0">
              <a:buNone/>
            </a:pPr>
            <a:r>
              <a:rPr lang="en-US" sz="2400" dirty="0">
                <a:latin typeface="Comic Sans MS" pitchFamily="66" charset="0"/>
              </a:rPr>
              <a:t>                                    </a:t>
            </a:r>
          </a:p>
          <a:p>
            <a:r>
              <a:rPr lang="en-US" sz="2400" dirty="0">
                <a:latin typeface="Comic Sans MS" pitchFamily="66" charset="0"/>
              </a:rPr>
              <a:t>Different fats/fatty acids have different functions </a:t>
            </a:r>
          </a:p>
          <a:p>
            <a:endParaRPr lang="en-US" sz="2400" dirty="0">
              <a:latin typeface="Comic Sans MS" pitchFamily="66" charset="0"/>
            </a:endParaRPr>
          </a:p>
          <a:p>
            <a:r>
              <a:rPr lang="en-US" sz="2400" dirty="0">
                <a:latin typeface="Comic Sans MS" pitchFamily="66" charset="0"/>
              </a:rPr>
              <a:t>Different organisms have different kinds of fatty acids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600"/>
            <a:ext cx="5638800" cy="1721714"/>
          </a:xfrm>
          <a:prstGeom prst="rect">
            <a:avLst/>
          </a:prstGeom>
        </p:spPr>
      </p:pic>
    </p:spTree>
    <p:extLst>
      <p:ext uri="{BB962C8B-B14F-4D97-AF65-F5344CB8AC3E}">
        <p14:creationId xmlns:p14="http://schemas.microsoft.com/office/powerpoint/2010/main" val="142417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04" y="152400"/>
            <a:ext cx="8229600" cy="792162"/>
          </a:xfrm>
        </p:spPr>
        <p:txBody>
          <a:bodyPr/>
          <a:lstStyle/>
          <a:p>
            <a:r>
              <a:rPr lang="en-US" b="1" dirty="0">
                <a:latin typeface="Comic Sans MS" pitchFamily="66" charset="0"/>
              </a:rPr>
              <a:t>MAKE A FAT</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3817"/>
          <a:stretch/>
        </p:blipFill>
        <p:spPr bwMode="auto">
          <a:xfrm rot="16200000">
            <a:off x="-181521" y="1955592"/>
            <a:ext cx="4118021" cy="237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7656" y="5264940"/>
            <a:ext cx="1359668" cy="369332"/>
          </a:xfrm>
          <a:prstGeom prst="rect">
            <a:avLst/>
          </a:prstGeom>
          <a:noFill/>
        </p:spPr>
        <p:txBody>
          <a:bodyPr wrap="none" rtlCol="0">
            <a:spAutoFit/>
          </a:bodyPr>
          <a:lstStyle/>
          <a:p>
            <a:r>
              <a:rPr lang="en-US" b="1" dirty="0">
                <a:latin typeface="Comic Sans MS" pitchFamily="66" charset="0"/>
              </a:rPr>
              <a:t>GLYCEROL</a:t>
            </a:r>
          </a:p>
        </p:txBody>
      </p:sp>
      <p:sp>
        <p:nvSpPr>
          <p:cNvPr id="5" name="Rectangle 4"/>
          <p:cNvSpPr/>
          <p:nvPr/>
        </p:nvSpPr>
        <p:spPr>
          <a:xfrm>
            <a:off x="4495800" y="5633601"/>
            <a:ext cx="2063385" cy="369332"/>
          </a:xfrm>
          <a:prstGeom prst="rect">
            <a:avLst/>
          </a:prstGeom>
        </p:spPr>
        <p:txBody>
          <a:bodyPr wrap="none">
            <a:spAutoFit/>
          </a:bodyPr>
          <a:lstStyle/>
          <a:p>
            <a:r>
              <a:rPr lang="en-US" b="1" dirty="0">
                <a:latin typeface="Comic Sans MS" pitchFamily="66" charset="0"/>
              </a:rPr>
              <a:t>3 FATTY ACIDS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990550"/>
            <a:ext cx="4524375" cy="4610100"/>
          </a:xfrm>
          <a:prstGeom prst="rect">
            <a:avLst/>
          </a:prstGeom>
        </p:spPr>
      </p:pic>
      <p:sp>
        <p:nvSpPr>
          <p:cNvPr id="6" name="TextBox 5"/>
          <p:cNvSpPr txBox="1"/>
          <p:nvPr/>
        </p:nvSpPr>
        <p:spPr>
          <a:xfrm>
            <a:off x="152400" y="6207549"/>
            <a:ext cx="8929047" cy="584775"/>
          </a:xfrm>
          <a:prstGeom prst="rect">
            <a:avLst/>
          </a:prstGeom>
          <a:noFill/>
        </p:spPr>
        <p:txBody>
          <a:bodyPr wrap="none" rtlCol="0">
            <a:spAutoFit/>
          </a:bodyPr>
          <a:lstStyle/>
          <a:p>
            <a:r>
              <a:rPr lang="en-US" sz="3200" dirty="0">
                <a:latin typeface="Comic Sans MS" panose="030F0702030302020204" pitchFamily="66" charset="0"/>
              </a:rPr>
              <a:t>What reaction can you use to join the pieces?</a:t>
            </a:r>
          </a:p>
        </p:txBody>
      </p:sp>
      <p:sp>
        <p:nvSpPr>
          <p:cNvPr id="7" name="TextBox 6"/>
          <p:cNvSpPr txBox="1"/>
          <p:nvPr/>
        </p:nvSpPr>
        <p:spPr>
          <a:xfrm>
            <a:off x="7106978" y="241012"/>
            <a:ext cx="1264513" cy="584775"/>
          </a:xfrm>
          <a:prstGeom prst="rect">
            <a:avLst/>
          </a:prstGeom>
          <a:noFill/>
        </p:spPr>
        <p:txBody>
          <a:bodyPr wrap="none" rtlCol="0">
            <a:spAutoFit/>
          </a:bodyPr>
          <a:lstStyle/>
          <a:p>
            <a:r>
              <a:rPr lang="en-US" sz="3200" b="1" dirty="0">
                <a:hlinkClick r:id="rId4"/>
              </a:rPr>
              <a:t>VIDEO</a:t>
            </a:r>
            <a:endParaRPr lang="en-US" sz="3200" b="1" dirty="0"/>
          </a:p>
        </p:txBody>
      </p:sp>
    </p:spTree>
    <p:extLst>
      <p:ext uri="{BB962C8B-B14F-4D97-AF65-F5344CB8AC3E}">
        <p14:creationId xmlns:p14="http://schemas.microsoft.com/office/powerpoint/2010/main" val="290250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normAutofit fontScale="90000"/>
          </a:bodyPr>
          <a:lstStyle/>
          <a:p>
            <a:r>
              <a:rPr lang="en-US" b="1" dirty="0">
                <a:latin typeface="Comic Sans MS" pitchFamily="66" charset="0"/>
              </a:rPr>
              <a:t>FAT=</a:t>
            </a:r>
            <a:br>
              <a:rPr lang="en-US" b="1" dirty="0">
                <a:latin typeface="Comic Sans MS" pitchFamily="66" charset="0"/>
              </a:rPr>
            </a:br>
            <a:r>
              <a:rPr lang="en-US" sz="3600" b="1" dirty="0">
                <a:latin typeface="Comic Sans MS" pitchFamily="66" charset="0"/>
              </a:rPr>
              <a:t>TRIGLYCERIDE/TRIACYLGLYCEROL</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9778"/>
          <a:stretch/>
        </p:blipFill>
        <p:spPr bwMode="auto">
          <a:xfrm rot="16200000">
            <a:off x="23978" y="2865949"/>
            <a:ext cx="4118021" cy="199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00660" y="6204466"/>
            <a:ext cx="1359668" cy="369332"/>
          </a:xfrm>
          <a:prstGeom prst="rect">
            <a:avLst/>
          </a:prstGeom>
          <a:noFill/>
        </p:spPr>
        <p:txBody>
          <a:bodyPr wrap="none" rtlCol="0">
            <a:spAutoFit/>
          </a:bodyPr>
          <a:lstStyle/>
          <a:p>
            <a:r>
              <a:rPr lang="en-US" b="1" dirty="0">
                <a:latin typeface="Comic Sans MS" pitchFamily="66" charset="0"/>
              </a:rPr>
              <a:t>GLYCEROL</a:t>
            </a:r>
          </a:p>
        </p:txBody>
      </p:sp>
      <p:sp>
        <p:nvSpPr>
          <p:cNvPr id="5" name="Rectangle 4"/>
          <p:cNvSpPr/>
          <p:nvPr/>
        </p:nvSpPr>
        <p:spPr>
          <a:xfrm>
            <a:off x="3545836" y="6204466"/>
            <a:ext cx="2063385" cy="369332"/>
          </a:xfrm>
          <a:prstGeom prst="rect">
            <a:avLst/>
          </a:prstGeom>
        </p:spPr>
        <p:txBody>
          <a:bodyPr wrap="none">
            <a:spAutoFit/>
          </a:bodyPr>
          <a:lstStyle/>
          <a:p>
            <a:r>
              <a:rPr lang="en-US" b="1" dirty="0">
                <a:latin typeface="Comic Sans MS" pitchFamily="66" charset="0"/>
              </a:rPr>
              <a:t>3 FATTY ACIDS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94" t="38568" r="41081" b="21061"/>
          <a:stretch/>
        </p:blipFill>
        <p:spPr bwMode="auto">
          <a:xfrm rot="16200000">
            <a:off x="3779165" y="2537399"/>
            <a:ext cx="1114815" cy="248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88" t="38137" r="27174" b="21608"/>
          <a:stretch/>
        </p:blipFill>
        <p:spPr bwMode="auto">
          <a:xfrm rot="16200000">
            <a:off x="3616390" y="1291223"/>
            <a:ext cx="1381894" cy="24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217" t="56568" r="31975" b="6169"/>
          <a:stretch/>
        </p:blipFill>
        <p:spPr>
          <a:xfrm>
            <a:off x="3094717" y="4373056"/>
            <a:ext cx="2570206" cy="1717866"/>
          </a:xfrm>
          <a:prstGeom prst="rect">
            <a:avLst/>
          </a:prstGeom>
        </p:spPr>
      </p:pic>
      <p:sp>
        <p:nvSpPr>
          <p:cNvPr id="6" name="TextBox 5"/>
          <p:cNvSpPr txBox="1"/>
          <p:nvPr/>
        </p:nvSpPr>
        <p:spPr>
          <a:xfrm>
            <a:off x="5974330" y="1469480"/>
            <a:ext cx="3054041" cy="3046988"/>
          </a:xfrm>
          <a:prstGeom prst="rect">
            <a:avLst/>
          </a:prstGeom>
          <a:noFill/>
        </p:spPr>
        <p:txBody>
          <a:bodyPr wrap="none" rtlCol="0">
            <a:spAutoFit/>
          </a:bodyPr>
          <a:lstStyle/>
          <a:p>
            <a:r>
              <a:rPr lang="en-US" sz="2400" dirty="0">
                <a:latin typeface="Comic Sans MS" panose="030F0702030302020204" pitchFamily="66" charset="0"/>
              </a:rPr>
              <a:t>LIPIDS/FATS</a:t>
            </a:r>
            <a:br>
              <a:rPr lang="en-US" sz="2400" dirty="0">
                <a:latin typeface="Comic Sans MS" panose="030F0702030302020204" pitchFamily="66" charset="0"/>
              </a:rPr>
            </a:br>
            <a:r>
              <a:rPr lang="en-US" sz="2400" dirty="0">
                <a:latin typeface="Comic Sans MS" panose="030F0702030302020204" pitchFamily="66" charset="0"/>
              </a:rPr>
              <a:t>Only macromolecule</a:t>
            </a:r>
            <a:br>
              <a:rPr lang="en-US" sz="2400" dirty="0">
                <a:latin typeface="Comic Sans MS" panose="030F0702030302020204" pitchFamily="66" charset="0"/>
              </a:rPr>
            </a:br>
            <a:r>
              <a:rPr lang="en-US" sz="2400" dirty="0">
                <a:latin typeface="Comic Sans MS" panose="030F0702030302020204" pitchFamily="66" charset="0"/>
              </a:rPr>
              <a:t>that is:</a:t>
            </a:r>
            <a:br>
              <a:rPr lang="en-US" sz="2400" dirty="0">
                <a:latin typeface="Comic Sans MS" panose="030F0702030302020204" pitchFamily="66" charset="0"/>
              </a:rPr>
            </a:br>
            <a:r>
              <a:rPr lang="en-US" sz="2400" dirty="0">
                <a:latin typeface="Comic Sans MS" panose="030F0702030302020204" pitchFamily="66" charset="0"/>
              </a:rPr>
              <a:t>~ hydrophobic</a:t>
            </a:r>
          </a:p>
          <a:p>
            <a:r>
              <a:rPr lang="en-US" sz="2400" dirty="0">
                <a:latin typeface="Comic Sans MS" panose="030F0702030302020204" pitchFamily="66" charset="0"/>
              </a:rPr>
              <a:t>~NOT a polymer </a:t>
            </a:r>
            <a:br>
              <a:rPr lang="en-US" sz="2400" dirty="0">
                <a:latin typeface="Comic Sans MS" panose="030F0702030302020204" pitchFamily="66" charset="0"/>
              </a:rPr>
            </a:br>
            <a:r>
              <a:rPr lang="en-US" sz="2400" dirty="0">
                <a:latin typeface="Comic Sans MS" panose="030F0702030302020204" pitchFamily="66" charset="0"/>
              </a:rPr>
              <a:t>made from many </a:t>
            </a:r>
            <a:br>
              <a:rPr lang="en-US" sz="2400" dirty="0">
                <a:latin typeface="Comic Sans MS" panose="030F0702030302020204" pitchFamily="66" charset="0"/>
              </a:rPr>
            </a:br>
            <a:r>
              <a:rPr lang="en-US" sz="2400" dirty="0">
                <a:latin typeface="Comic Sans MS" panose="030F0702030302020204" pitchFamily="66" charset="0"/>
              </a:rPr>
              <a:t>similar subunits </a:t>
            </a:r>
            <a:br>
              <a:rPr lang="en-US" sz="2400" dirty="0">
                <a:latin typeface="Comic Sans MS" panose="030F0702030302020204" pitchFamily="66" charset="0"/>
              </a:rPr>
            </a:br>
            <a:r>
              <a:rPr lang="en-US" sz="2400" dirty="0">
                <a:latin typeface="Comic Sans MS" panose="030F0702030302020204" pitchFamily="66" charset="0"/>
              </a:rPr>
              <a:t>joined in long chains</a:t>
            </a:r>
          </a:p>
        </p:txBody>
      </p:sp>
      <p:pic>
        <p:nvPicPr>
          <p:cNvPr id="1026"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l="24199" t="70100" r="68910" b="1993"/>
          <a:stretch>
            <a:fillRect/>
          </a:stretch>
        </p:blipFill>
        <p:spPr bwMode="auto">
          <a:xfrm>
            <a:off x="2938688" y="5078452"/>
            <a:ext cx="3120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l="24199" t="70100" r="68910" b="1993"/>
          <a:stretch>
            <a:fillRect/>
          </a:stretch>
        </p:blipFill>
        <p:spPr bwMode="auto">
          <a:xfrm>
            <a:off x="2980414" y="2688174"/>
            <a:ext cx="3120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l="24199" t="70100" r="68910" b="1993"/>
          <a:stretch>
            <a:fillRect/>
          </a:stretch>
        </p:blipFill>
        <p:spPr bwMode="auto">
          <a:xfrm>
            <a:off x="2980697" y="3823054"/>
            <a:ext cx="3120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4038600" y="4800600"/>
            <a:ext cx="3941407" cy="754554"/>
            <a:chOff x="4038600" y="4800600"/>
            <a:chExt cx="3941407" cy="754554"/>
          </a:xfrm>
        </p:grpSpPr>
        <p:sp>
          <p:nvSpPr>
            <p:cNvPr id="9" name="Oval 8"/>
            <p:cNvSpPr/>
            <p:nvPr/>
          </p:nvSpPr>
          <p:spPr>
            <a:xfrm>
              <a:off x="4038600" y="4800600"/>
              <a:ext cx="538928"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74330" y="4908823"/>
              <a:ext cx="2005677" cy="646331"/>
            </a:xfrm>
            <a:prstGeom prst="rect">
              <a:avLst/>
            </a:prstGeom>
            <a:noFill/>
          </p:spPr>
          <p:txBody>
            <a:bodyPr wrap="none" rtlCol="0">
              <a:spAutoFit/>
            </a:bodyPr>
            <a:lstStyle/>
            <a:p>
              <a:r>
                <a:rPr lang="en-US" b="1" dirty="0">
                  <a:latin typeface="Comic Sans MS" panose="030F0702030302020204" pitchFamily="66" charset="0"/>
                </a:rPr>
                <a:t>DOUBLE BOND </a:t>
              </a:r>
              <a:br>
                <a:rPr lang="en-US" b="1" dirty="0">
                  <a:latin typeface="Comic Sans MS" panose="030F0702030302020204" pitchFamily="66" charset="0"/>
                </a:rPr>
              </a:br>
              <a:r>
                <a:rPr lang="en-US" b="1" dirty="0">
                  <a:latin typeface="Comic Sans MS" panose="030F0702030302020204" pitchFamily="66" charset="0"/>
                </a:rPr>
                <a:t>= unsaturated</a:t>
              </a:r>
            </a:p>
          </p:txBody>
        </p:sp>
      </p:grpSp>
    </p:spTree>
    <p:extLst>
      <p:ext uri="{BB962C8B-B14F-4D97-AF65-F5344CB8AC3E}">
        <p14:creationId xmlns:p14="http://schemas.microsoft.com/office/powerpoint/2010/main" val="25185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04" y="152400"/>
            <a:ext cx="8229600" cy="792162"/>
          </a:xfrm>
        </p:spPr>
        <p:txBody>
          <a:bodyPr/>
          <a:lstStyle/>
          <a:p>
            <a:r>
              <a:rPr lang="en-US" b="1" dirty="0">
                <a:latin typeface="Comic Sans MS" pitchFamily="66" charset="0"/>
              </a:rPr>
              <a:t>STRUCTURE/FUNCTION!</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9778"/>
          <a:stretch/>
        </p:blipFill>
        <p:spPr bwMode="auto">
          <a:xfrm rot="16200000">
            <a:off x="121484" y="1976604"/>
            <a:ext cx="4118021" cy="199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7656" y="5264940"/>
            <a:ext cx="1359668" cy="369332"/>
          </a:xfrm>
          <a:prstGeom prst="rect">
            <a:avLst/>
          </a:prstGeom>
          <a:noFill/>
        </p:spPr>
        <p:txBody>
          <a:bodyPr wrap="none" rtlCol="0">
            <a:spAutoFit/>
          </a:bodyPr>
          <a:lstStyle/>
          <a:p>
            <a:r>
              <a:rPr lang="en-US" b="1" dirty="0">
                <a:latin typeface="Comic Sans MS" pitchFamily="66" charset="0"/>
              </a:rPr>
              <a:t>GLYCEROL</a:t>
            </a:r>
          </a:p>
        </p:txBody>
      </p:sp>
      <p:sp>
        <p:nvSpPr>
          <p:cNvPr id="5" name="Rectangle 4"/>
          <p:cNvSpPr/>
          <p:nvPr/>
        </p:nvSpPr>
        <p:spPr>
          <a:xfrm>
            <a:off x="5988911" y="1140519"/>
            <a:ext cx="3002689" cy="4154984"/>
          </a:xfrm>
          <a:prstGeom prst="rect">
            <a:avLst/>
          </a:prstGeom>
        </p:spPr>
        <p:txBody>
          <a:bodyPr wrap="square">
            <a:spAutoFit/>
          </a:bodyPr>
          <a:lstStyle/>
          <a:p>
            <a:r>
              <a:rPr lang="en-US" sz="2400" b="1" dirty="0">
                <a:latin typeface="Comic Sans MS" pitchFamily="66" charset="0"/>
              </a:rPr>
              <a:t>UNSATURATED </a:t>
            </a:r>
          </a:p>
          <a:p>
            <a:r>
              <a:rPr lang="en-US" sz="2400" b="1" dirty="0">
                <a:latin typeface="Comic Sans MS" pitchFamily="66" charset="0"/>
              </a:rPr>
              <a:t>FA’s affect</a:t>
            </a:r>
          </a:p>
          <a:p>
            <a:r>
              <a:rPr lang="en-US" sz="2400" b="1" dirty="0">
                <a:latin typeface="Comic Sans MS" pitchFamily="66" charset="0"/>
              </a:rPr>
              <a:t>structure.</a:t>
            </a:r>
          </a:p>
          <a:p>
            <a:endParaRPr lang="en-US" sz="2400" b="1" dirty="0">
              <a:latin typeface="Comic Sans MS" pitchFamily="66" charset="0"/>
            </a:endParaRPr>
          </a:p>
          <a:p>
            <a:r>
              <a:rPr lang="en-US" sz="2400" b="1" dirty="0">
                <a:latin typeface="Comic Sans MS" pitchFamily="66" charset="0"/>
              </a:rPr>
              <a:t>Can’t pack as</a:t>
            </a:r>
            <a:br>
              <a:rPr lang="en-US" sz="2400" b="1" dirty="0">
                <a:latin typeface="Comic Sans MS" pitchFamily="66" charset="0"/>
              </a:rPr>
            </a:br>
            <a:r>
              <a:rPr lang="en-US" sz="2400" b="1" dirty="0">
                <a:latin typeface="Comic Sans MS" pitchFamily="66" charset="0"/>
              </a:rPr>
              <a:t>tightly.</a:t>
            </a:r>
          </a:p>
          <a:p>
            <a:endParaRPr lang="en-US" sz="2400" b="1" dirty="0">
              <a:latin typeface="Comic Sans MS" pitchFamily="66" charset="0"/>
            </a:endParaRPr>
          </a:p>
          <a:p>
            <a:r>
              <a:rPr lang="en-US" sz="2400" b="1" dirty="0">
                <a:latin typeface="Comic Sans MS" pitchFamily="66" charset="0"/>
              </a:rPr>
              <a:t>How might this </a:t>
            </a:r>
            <a:br>
              <a:rPr lang="en-US" sz="2400" b="1" dirty="0">
                <a:latin typeface="Comic Sans MS" pitchFamily="66" charset="0"/>
              </a:rPr>
            </a:br>
            <a:r>
              <a:rPr lang="en-US" sz="2400" b="1" dirty="0">
                <a:latin typeface="Comic Sans MS" pitchFamily="66" charset="0"/>
              </a:rPr>
              <a:t>change molecule</a:t>
            </a:r>
            <a:br>
              <a:rPr lang="en-US" sz="2400" b="1" dirty="0">
                <a:latin typeface="Comic Sans MS" pitchFamily="66" charset="0"/>
              </a:rPr>
            </a:br>
            <a:r>
              <a:rPr lang="en-US" sz="2400" b="1" dirty="0">
                <a:latin typeface="Comic Sans MS" pitchFamily="66" charset="0"/>
              </a:rPr>
              <a:t>function?</a:t>
            </a:r>
          </a:p>
          <a:p>
            <a:endParaRPr lang="en-US" sz="2400" b="1" dirty="0">
              <a:latin typeface="Comic Sans MS" pitchFamily="66"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94" t="38568" r="41081" b="21061"/>
          <a:stretch/>
        </p:blipFill>
        <p:spPr bwMode="auto">
          <a:xfrm rot="16200000">
            <a:off x="4158756" y="3496240"/>
            <a:ext cx="1114815" cy="248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88" t="38137" r="27174" b="21608"/>
          <a:stretch/>
        </p:blipFill>
        <p:spPr bwMode="auto">
          <a:xfrm rot="16200000">
            <a:off x="3747506" y="365481"/>
            <a:ext cx="1381894" cy="24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217" t="56568" r="31975" b="6169"/>
          <a:stretch/>
        </p:blipFill>
        <p:spPr>
          <a:xfrm>
            <a:off x="3200200" y="2359078"/>
            <a:ext cx="2570206" cy="1717866"/>
          </a:xfrm>
          <a:prstGeom prst="rect">
            <a:avLst/>
          </a:prstGeom>
        </p:spPr>
      </p:pic>
    </p:spTree>
    <p:extLst>
      <p:ext uri="{BB962C8B-B14F-4D97-AF65-F5344CB8AC3E}">
        <p14:creationId xmlns:p14="http://schemas.microsoft.com/office/powerpoint/2010/main" val="199548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8086" r="900" b="4704"/>
          <a:stretch/>
        </p:blipFill>
        <p:spPr>
          <a:xfrm>
            <a:off x="1295400" y="345684"/>
            <a:ext cx="5943600" cy="6258400"/>
          </a:xfrm>
        </p:spPr>
      </p:pic>
      <p:sp>
        <p:nvSpPr>
          <p:cNvPr id="5" name="Rectangle 4"/>
          <p:cNvSpPr/>
          <p:nvPr/>
        </p:nvSpPr>
        <p:spPr>
          <a:xfrm>
            <a:off x="228600" y="6604084"/>
            <a:ext cx="9144000" cy="253916"/>
          </a:xfrm>
          <a:prstGeom prst="rect">
            <a:avLst/>
          </a:prstGeom>
        </p:spPr>
        <p:txBody>
          <a:bodyPr wrap="square">
            <a:spAutoFit/>
          </a:bodyPr>
          <a:lstStyle/>
          <a:p>
            <a:r>
              <a:rPr lang="en-US" sz="1050" dirty="0">
                <a:solidFill>
                  <a:srgbClr val="CC0099"/>
                </a:solidFill>
              </a:rPr>
              <a:t>http://www.livescience.com/images/i/000/052/230/i02/trans-fats-111111c-02.jpg?1322004031?interpolation=lanczos-none&amp;downsize=640:*</a:t>
            </a:r>
          </a:p>
        </p:txBody>
      </p:sp>
    </p:spTree>
    <p:extLst>
      <p:ext uri="{BB962C8B-B14F-4D97-AF65-F5344CB8AC3E}">
        <p14:creationId xmlns:p14="http://schemas.microsoft.com/office/powerpoint/2010/main" val="76467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5" y="190500"/>
            <a:ext cx="8915400" cy="6477000"/>
          </a:xfrm>
        </p:spPr>
        <p:txBody>
          <a:bodyPr>
            <a:normAutofit/>
          </a:bodyPr>
          <a:lstStyle/>
          <a:p>
            <a:r>
              <a:rPr lang="en-US" dirty="0">
                <a:latin typeface="Comic Sans MS" panose="030F0702030302020204" pitchFamily="66" charset="0"/>
              </a:rPr>
              <a:t>Attach your fat molecule into your BILL</a:t>
            </a:r>
          </a:p>
          <a:p>
            <a:pPr marL="0" indent="0">
              <a:buNone/>
            </a:pPr>
            <a:endParaRPr lang="en-US" dirty="0">
              <a:latin typeface="Comic Sans MS" panose="030F0702030302020204" pitchFamily="66" charset="0"/>
            </a:endParaRPr>
          </a:p>
          <a:p>
            <a:r>
              <a:rPr lang="en-US" dirty="0">
                <a:latin typeface="Comic Sans MS" panose="030F0702030302020204" pitchFamily="66" charset="0"/>
              </a:rPr>
              <a:t>Label the FAT molecule</a:t>
            </a:r>
            <a:br>
              <a:rPr lang="en-US" b="1" dirty="0">
                <a:latin typeface="Comic Sans MS" panose="030F0702030302020204" pitchFamily="66" charset="0"/>
              </a:rPr>
            </a:br>
            <a:r>
              <a:rPr lang="en-US" b="1" dirty="0">
                <a:latin typeface="Comic Sans MS" panose="030F0702030302020204" pitchFamily="66" charset="0"/>
              </a:rPr>
              <a:t>Fat  = triglyceride = triacylglycerol</a:t>
            </a:r>
          </a:p>
          <a:p>
            <a:endParaRPr lang="en-US" dirty="0">
              <a:latin typeface="Comic Sans MS" panose="030F0702030302020204" pitchFamily="66" charset="0"/>
            </a:endParaRPr>
          </a:p>
          <a:p>
            <a:r>
              <a:rPr lang="en-US" dirty="0">
                <a:latin typeface="Comic Sans MS" panose="030F0702030302020204" pitchFamily="66" charset="0"/>
              </a:rPr>
              <a:t>Label </a:t>
            </a:r>
            <a:r>
              <a:rPr lang="en-US" b="1" dirty="0">
                <a:latin typeface="Comic Sans MS" panose="030F0702030302020204" pitchFamily="66" charset="0"/>
              </a:rPr>
              <a:t>GLYCEROL</a:t>
            </a:r>
            <a:r>
              <a:rPr lang="en-US" dirty="0">
                <a:latin typeface="Comic Sans MS" panose="030F0702030302020204" pitchFamily="66" charset="0"/>
              </a:rPr>
              <a:t> and </a:t>
            </a:r>
            <a:r>
              <a:rPr lang="en-US" b="1" dirty="0">
                <a:latin typeface="Comic Sans MS" panose="030F0702030302020204" pitchFamily="66" charset="0"/>
              </a:rPr>
              <a:t>FATTY ACID </a:t>
            </a:r>
            <a:r>
              <a:rPr lang="en-US" dirty="0">
                <a:latin typeface="Comic Sans MS" panose="030F0702030302020204" pitchFamily="66" charset="0"/>
              </a:rPr>
              <a:t>parts</a:t>
            </a:r>
          </a:p>
          <a:p>
            <a:endParaRPr lang="en-US" dirty="0">
              <a:latin typeface="Comic Sans MS" panose="030F0702030302020204" pitchFamily="66" charset="0"/>
            </a:endParaRPr>
          </a:p>
          <a:p>
            <a:r>
              <a:rPr lang="en-US" dirty="0">
                <a:latin typeface="Comic Sans MS" panose="030F0702030302020204" pitchFamily="66" charset="0"/>
              </a:rPr>
              <a:t>Circle and label the bond that makes one fatty acid unsaturated </a:t>
            </a:r>
          </a:p>
          <a:p>
            <a:endParaRPr lang="en-US" dirty="0">
              <a:latin typeface="Comic Sans MS" panose="030F0702030302020204" pitchFamily="66" charset="0"/>
            </a:endParaRPr>
          </a:p>
          <a:p>
            <a:r>
              <a:rPr lang="en-US" dirty="0">
                <a:latin typeface="Comic Sans MS" panose="030F0702030302020204" pitchFamily="66" charset="0"/>
              </a:rPr>
              <a:t>What are some functions of fats?</a:t>
            </a:r>
          </a:p>
        </p:txBody>
      </p:sp>
    </p:spTree>
    <p:extLst>
      <p:ext uri="{BB962C8B-B14F-4D97-AF65-F5344CB8AC3E}">
        <p14:creationId xmlns:p14="http://schemas.microsoft.com/office/powerpoint/2010/main" val="184367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7171"/>
            <a:ext cx="8229600" cy="1143000"/>
          </a:xfrm>
        </p:spPr>
        <p:txBody>
          <a:bodyPr/>
          <a:lstStyle/>
          <a:p>
            <a:r>
              <a:rPr lang="en-US" dirty="0">
                <a:latin typeface="Comic Sans MS" pitchFamily="66" charset="0"/>
              </a:rPr>
              <a:t>PHOSPHOLIPID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818" t="34781" r="33165" b="52880"/>
          <a:stretch/>
        </p:blipFill>
        <p:spPr bwMode="auto">
          <a:xfrm>
            <a:off x="4876800" y="3962400"/>
            <a:ext cx="3410465" cy="131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02" t="17589" r="38411" b="66398"/>
          <a:stretch/>
        </p:blipFill>
        <p:spPr bwMode="auto">
          <a:xfrm>
            <a:off x="3659659" y="1307755"/>
            <a:ext cx="2434282" cy="17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10" t="20992" r="54620" b="40368"/>
          <a:stretch/>
        </p:blipFill>
        <p:spPr bwMode="auto">
          <a:xfrm>
            <a:off x="609600" y="1600200"/>
            <a:ext cx="2270445" cy="352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5984" y="5303107"/>
            <a:ext cx="1577676" cy="461665"/>
          </a:xfrm>
          <a:prstGeom prst="rect">
            <a:avLst/>
          </a:prstGeom>
          <a:noFill/>
        </p:spPr>
        <p:txBody>
          <a:bodyPr wrap="none" rtlCol="0">
            <a:spAutoFit/>
          </a:bodyPr>
          <a:lstStyle/>
          <a:p>
            <a:r>
              <a:rPr lang="en-US" sz="2400" dirty="0">
                <a:latin typeface="Comic Sans MS" panose="030F0702030302020204" pitchFamily="66" charset="0"/>
              </a:rPr>
              <a:t>GYCEROL</a:t>
            </a:r>
          </a:p>
        </p:txBody>
      </p:sp>
      <p:sp>
        <p:nvSpPr>
          <p:cNvPr id="7" name="Rectangle 6"/>
          <p:cNvSpPr/>
          <p:nvPr/>
        </p:nvSpPr>
        <p:spPr>
          <a:xfrm>
            <a:off x="5581251" y="5395440"/>
            <a:ext cx="2105063" cy="461665"/>
          </a:xfrm>
          <a:prstGeom prst="rect">
            <a:avLst/>
          </a:prstGeom>
        </p:spPr>
        <p:txBody>
          <a:bodyPr wrap="none">
            <a:spAutoFit/>
          </a:bodyPr>
          <a:lstStyle/>
          <a:p>
            <a:r>
              <a:rPr lang="en-US" sz="2400" dirty="0">
                <a:latin typeface="Comic Sans MS" panose="030F0702030302020204" pitchFamily="66" charset="0"/>
              </a:rPr>
              <a:t>FATTY ACID</a:t>
            </a:r>
          </a:p>
        </p:txBody>
      </p:sp>
      <p:sp>
        <p:nvSpPr>
          <p:cNvPr id="8" name="Rectangle 7"/>
          <p:cNvSpPr/>
          <p:nvPr/>
        </p:nvSpPr>
        <p:spPr>
          <a:xfrm>
            <a:off x="6400800" y="1929539"/>
            <a:ext cx="2061783" cy="461665"/>
          </a:xfrm>
          <a:prstGeom prst="rect">
            <a:avLst/>
          </a:prstGeom>
        </p:spPr>
        <p:txBody>
          <a:bodyPr wrap="none">
            <a:spAutoFit/>
          </a:bodyPr>
          <a:lstStyle/>
          <a:p>
            <a:r>
              <a:rPr lang="en-US" sz="2400" dirty="0">
                <a:latin typeface="Comic Sans MS" panose="030F0702030302020204" pitchFamily="66" charset="0"/>
              </a:rPr>
              <a:t>PHOSPHATE</a:t>
            </a:r>
          </a:p>
        </p:txBody>
      </p:sp>
    </p:spTree>
    <p:extLst>
      <p:ext uri="{BB962C8B-B14F-4D97-AF65-F5344CB8AC3E}">
        <p14:creationId xmlns:p14="http://schemas.microsoft.com/office/powerpoint/2010/main" val="332686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26" y="-12595"/>
            <a:ext cx="8229600" cy="1143000"/>
          </a:xfrm>
        </p:spPr>
        <p:txBody>
          <a:bodyPr/>
          <a:lstStyle/>
          <a:p>
            <a:r>
              <a:rPr lang="en-US" dirty="0">
                <a:latin typeface="Comic Sans MS" pitchFamily="66" charset="0"/>
              </a:rPr>
              <a:t>PHOSPHOLIPID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217" t="56568" r="31975" b="6169"/>
          <a:stretch/>
        </p:blipFill>
        <p:spPr>
          <a:xfrm>
            <a:off x="4828151" y="4458730"/>
            <a:ext cx="3192211" cy="213360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10" t="16350" r="57059" b="40329"/>
          <a:stretch/>
        </p:blipFill>
        <p:spPr bwMode="auto">
          <a:xfrm>
            <a:off x="2572035" y="1175950"/>
            <a:ext cx="2237351" cy="46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65" t="18149" r="42041" b="66998"/>
          <a:stretch/>
        </p:blipFill>
        <p:spPr bwMode="auto">
          <a:xfrm>
            <a:off x="1371600" y="1752600"/>
            <a:ext cx="1676400" cy="151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64" t="35013" r="33456" b="51913"/>
          <a:stretch/>
        </p:blipFill>
        <p:spPr bwMode="auto">
          <a:xfrm>
            <a:off x="4828151" y="3150973"/>
            <a:ext cx="2944251" cy="13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l="24199" t="70100" r="68910" b="1993"/>
          <a:stretch>
            <a:fillRect/>
          </a:stretch>
        </p:blipFill>
        <p:spPr bwMode="auto">
          <a:xfrm>
            <a:off x="4691626" y="3925330"/>
            <a:ext cx="273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l="24199" t="70100" r="68910" b="1993"/>
          <a:stretch>
            <a:fillRect/>
          </a:stretch>
        </p:blipFill>
        <p:spPr bwMode="auto">
          <a:xfrm>
            <a:off x="2911475" y="2617573"/>
            <a:ext cx="273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l="24199" t="70100" r="68910" b="1993"/>
          <a:stretch>
            <a:fillRect/>
          </a:stretch>
        </p:blipFill>
        <p:spPr bwMode="auto">
          <a:xfrm>
            <a:off x="4691626" y="5304075"/>
            <a:ext cx="273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2400" y="685800"/>
            <a:ext cx="1896225" cy="923330"/>
          </a:xfrm>
          <a:prstGeom prst="rect">
            <a:avLst/>
          </a:prstGeom>
          <a:noFill/>
        </p:spPr>
        <p:txBody>
          <a:bodyPr wrap="none" rtlCol="0">
            <a:spAutoFit/>
          </a:bodyPr>
          <a:lstStyle/>
          <a:p>
            <a:r>
              <a:rPr lang="en-US" b="1" dirty="0"/>
              <a:t>R-can be different</a:t>
            </a:r>
            <a:br>
              <a:rPr lang="en-US" b="1" dirty="0"/>
            </a:br>
            <a:r>
              <a:rPr lang="en-US" b="1" dirty="0"/>
              <a:t>in different</a:t>
            </a:r>
            <a:br>
              <a:rPr lang="en-US" b="1" dirty="0"/>
            </a:br>
            <a:r>
              <a:rPr lang="en-US" b="1" dirty="0"/>
              <a:t>phospholipids</a:t>
            </a:r>
          </a:p>
        </p:txBody>
      </p:sp>
      <p:sp>
        <p:nvSpPr>
          <p:cNvPr id="15" name="TextBox 14"/>
          <p:cNvSpPr txBox="1"/>
          <p:nvPr/>
        </p:nvSpPr>
        <p:spPr>
          <a:xfrm>
            <a:off x="1371600" y="2699607"/>
            <a:ext cx="1178721" cy="369332"/>
          </a:xfrm>
          <a:prstGeom prst="rect">
            <a:avLst/>
          </a:prstGeom>
          <a:noFill/>
        </p:spPr>
        <p:txBody>
          <a:bodyPr wrap="none" rtlCol="0">
            <a:spAutoFit/>
          </a:bodyPr>
          <a:lstStyle/>
          <a:p>
            <a:r>
              <a:rPr lang="en-US" dirty="0"/>
              <a:t>Phosphate</a:t>
            </a:r>
          </a:p>
        </p:txBody>
      </p:sp>
      <p:sp>
        <p:nvSpPr>
          <p:cNvPr id="16" name="Rectangle 15"/>
          <p:cNvSpPr/>
          <p:nvPr/>
        </p:nvSpPr>
        <p:spPr>
          <a:xfrm>
            <a:off x="3177701" y="1330919"/>
            <a:ext cx="949042" cy="369332"/>
          </a:xfrm>
          <a:prstGeom prst="rect">
            <a:avLst/>
          </a:prstGeom>
        </p:spPr>
        <p:txBody>
          <a:bodyPr wrap="none">
            <a:spAutoFit/>
          </a:bodyPr>
          <a:lstStyle/>
          <a:p>
            <a:r>
              <a:rPr lang="en-US" dirty="0"/>
              <a:t>Glycerol</a:t>
            </a:r>
          </a:p>
        </p:txBody>
      </p:sp>
    </p:spTree>
    <p:extLst>
      <p:ext uri="{BB962C8B-B14F-4D97-AF65-F5344CB8AC3E}">
        <p14:creationId xmlns:p14="http://schemas.microsoft.com/office/powerpoint/2010/main" val="30317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p:spPr>
        <p:txBody>
          <a:bodyPr>
            <a:normAutofit/>
          </a:bodyPr>
          <a:lstStyle/>
          <a:p>
            <a:r>
              <a:rPr lang="en-US" dirty="0">
                <a:latin typeface="Comic Sans MS" panose="030F0702030302020204" pitchFamily="66" charset="0"/>
              </a:rPr>
              <a:t>Label  the PHOSPHOLIPID molecule</a:t>
            </a:r>
            <a:br>
              <a:rPr lang="en-US" dirty="0">
                <a:latin typeface="Comic Sans MS" panose="030F0702030302020204" pitchFamily="66" charset="0"/>
              </a:rPr>
            </a:br>
            <a:endParaRPr lang="en-US" dirty="0">
              <a:latin typeface="Comic Sans MS" panose="030F0702030302020204" pitchFamily="66" charset="0"/>
            </a:endParaRPr>
          </a:p>
          <a:p>
            <a:r>
              <a:rPr lang="en-US" dirty="0">
                <a:latin typeface="Comic Sans MS" panose="030F0702030302020204" pitchFamily="66" charset="0"/>
              </a:rPr>
              <a:t>Label the part that is POLAR/HYDROPHILIC</a:t>
            </a:r>
          </a:p>
          <a:p>
            <a:pPr marL="0" indent="0">
              <a:buNone/>
            </a:pPr>
            <a:r>
              <a:rPr lang="en-US" dirty="0">
                <a:latin typeface="Comic Sans MS" panose="030F0702030302020204" pitchFamily="66" charset="0"/>
              </a:rPr>
              <a:t>          What makes it polar?</a:t>
            </a:r>
          </a:p>
          <a:p>
            <a:pPr marL="0" indent="0">
              <a:buNone/>
            </a:pPr>
            <a:endParaRPr lang="en-US" dirty="0">
              <a:latin typeface="Comic Sans MS" panose="030F0702030302020204" pitchFamily="66" charset="0"/>
            </a:endParaRPr>
          </a:p>
          <a:p>
            <a:r>
              <a:rPr lang="en-US" dirty="0">
                <a:latin typeface="Comic Sans MS" panose="030F0702030302020204" pitchFamily="66" charset="0"/>
              </a:rPr>
              <a:t>Label the part that is NONPOLAR/HYDROPHOBIC</a:t>
            </a:r>
          </a:p>
          <a:p>
            <a:pPr marL="0" indent="0">
              <a:buNone/>
            </a:pPr>
            <a:r>
              <a:rPr lang="en-US" dirty="0">
                <a:latin typeface="Comic Sans MS" panose="030F0702030302020204" pitchFamily="66" charset="0"/>
              </a:rPr>
              <a:t>         What makes it non-polar?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136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2"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27492"/>
            <a:ext cx="4148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15863" y="5638799"/>
            <a:ext cx="4116833" cy="584775"/>
          </a:xfrm>
          <a:prstGeom prst="rect">
            <a:avLst/>
          </a:prstGeom>
          <a:noFill/>
        </p:spPr>
        <p:txBody>
          <a:bodyPr wrap="none" rtlCol="0">
            <a:spAutoFit/>
          </a:bodyPr>
          <a:lstStyle/>
          <a:p>
            <a:r>
              <a:rPr lang="en-US" sz="3200" b="1" dirty="0">
                <a:latin typeface="Comic Sans MS" pitchFamily="66" charset="0"/>
              </a:rPr>
              <a:t>GLUCOSE  C</a:t>
            </a:r>
            <a:r>
              <a:rPr lang="en-US" sz="3200" b="1" baseline="-25000" dirty="0">
                <a:latin typeface="Comic Sans MS" pitchFamily="66" charset="0"/>
              </a:rPr>
              <a:t>6</a:t>
            </a:r>
            <a:r>
              <a:rPr lang="en-US" sz="3200" b="1" dirty="0">
                <a:latin typeface="Comic Sans MS" pitchFamily="66" charset="0"/>
              </a:rPr>
              <a:t>H</a:t>
            </a:r>
            <a:r>
              <a:rPr lang="en-US" sz="3200" b="1" baseline="-25000" dirty="0">
                <a:latin typeface="Comic Sans MS" pitchFamily="66" charset="0"/>
              </a:rPr>
              <a:t>12</a:t>
            </a:r>
            <a:r>
              <a:rPr lang="en-US" sz="3200" b="1" dirty="0">
                <a:latin typeface="Comic Sans MS" pitchFamily="66" charset="0"/>
              </a:rPr>
              <a:t>O</a:t>
            </a:r>
            <a:r>
              <a:rPr lang="en-US" sz="3200" b="1" baseline="-25000" dirty="0">
                <a:latin typeface="Comic Sans MS" pitchFamily="66" charset="0"/>
              </a:rPr>
              <a:t>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68" y="681681"/>
            <a:ext cx="2667000" cy="4577823"/>
          </a:xfrm>
          <a:prstGeom prst="rect">
            <a:avLst/>
          </a:prstGeom>
        </p:spPr>
      </p:pic>
    </p:spTree>
    <p:extLst>
      <p:ext uri="{BB962C8B-B14F-4D97-AF65-F5344CB8AC3E}">
        <p14:creationId xmlns:p14="http://schemas.microsoft.com/office/powerpoint/2010/main" val="12029265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p:spPr>
        <p:txBody>
          <a:bodyPr>
            <a:normAutofit/>
          </a:bodyPr>
          <a:lstStyle/>
          <a:p>
            <a:pPr marL="0" indent="0">
              <a:buNone/>
            </a:pPr>
            <a:r>
              <a:rPr lang="en-US" dirty="0">
                <a:latin typeface="Comic Sans MS" panose="030F0702030302020204" pitchFamily="66" charset="0"/>
              </a:rPr>
              <a:t>Phospholipids are often shown like this</a:t>
            </a:r>
            <a:br>
              <a:rPr lang="en-US" dirty="0">
                <a:latin typeface="Comic Sans MS" panose="030F0702030302020204" pitchFamily="66" charset="0"/>
              </a:rPr>
            </a:br>
            <a:r>
              <a:rPr lang="en-US" dirty="0">
                <a:latin typeface="Comic Sans MS" panose="030F0702030302020204" pitchFamily="66" charset="0"/>
              </a:rPr>
              <a:t>   Find this shape in your model </a:t>
            </a:r>
            <a:br>
              <a:rPr lang="en-US" dirty="0">
                <a:latin typeface="Comic Sans MS" panose="030F0702030302020204" pitchFamily="66" charset="0"/>
              </a:rPr>
            </a:br>
            <a:r>
              <a:rPr lang="en-US" dirty="0">
                <a:latin typeface="Comic Sans MS" panose="030F0702030302020204" pitchFamily="66" charset="0"/>
              </a:rPr>
              <a:t>   Outline it with pencil</a:t>
            </a:r>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2081261"/>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178" t="24775" r="21840" b="16779"/>
          <a:stretch/>
        </p:blipFill>
        <p:spPr bwMode="auto">
          <a:xfrm>
            <a:off x="302740" y="1905000"/>
            <a:ext cx="5202195" cy="427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4386" y="2918590"/>
            <a:ext cx="3640740" cy="2554545"/>
          </a:xfrm>
          <a:prstGeom prst="rect">
            <a:avLst/>
          </a:prstGeom>
          <a:noFill/>
        </p:spPr>
        <p:txBody>
          <a:bodyPr wrap="none" rtlCol="0">
            <a:spAutoFit/>
          </a:bodyPr>
          <a:lstStyle/>
          <a:p>
            <a:r>
              <a:rPr lang="en-US" sz="2000" b="1" dirty="0">
                <a:latin typeface="Comic Sans MS" panose="030F0702030302020204" pitchFamily="66" charset="0"/>
              </a:rPr>
              <a:t>Remember which parts </a:t>
            </a:r>
            <a:br>
              <a:rPr lang="en-US" sz="2000" b="1" dirty="0">
                <a:latin typeface="Comic Sans MS" panose="030F0702030302020204" pitchFamily="66" charset="0"/>
              </a:rPr>
            </a:br>
            <a:r>
              <a:rPr lang="en-US" sz="2000" b="1" dirty="0">
                <a:latin typeface="Comic Sans MS" panose="030F0702030302020204" pitchFamily="66" charset="0"/>
              </a:rPr>
              <a:t>    are POLAR and which</a:t>
            </a:r>
            <a:br>
              <a:rPr lang="en-US" sz="2000" b="1" dirty="0">
                <a:latin typeface="Comic Sans MS" panose="030F0702030302020204" pitchFamily="66" charset="0"/>
              </a:rPr>
            </a:br>
            <a:r>
              <a:rPr lang="en-US" sz="2000" b="1" dirty="0">
                <a:latin typeface="Comic Sans MS" panose="030F0702030302020204" pitchFamily="66" charset="0"/>
              </a:rPr>
              <a:t>    are NON-POLAR</a:t>
            </a:r>
          </a:p>
          <a:p>
            <a:endParaRPr lang="en-US" sz="2000" b="1" dirty="0">
              <a:latin typeface="Comic Sans MS" panose="030F0702030302020204" pitchFamily="66" charset="0"/>
            </a:endParaRPr>
          </a:p>
          <a:p>
            <a:endParaRPr lang="en-US" sz="2000" b="1" dirty="0">
              <a:latin typeface="Comic Sans MS" panose="030F0702030302020204" pitchFamily="66" charset="0"/>
            </a:endParaRPr>
          </a:p>
          <a:p>
            <a:r>
              <a:rPr lang="en-US" sz="2000" b="1" dirty="0">
                <a:latin typeface="Comic Sans MS" panose="030F0702030302020204" pitchFamily="66" charset="0"/>
              </a:rPr>
              <a:t>WHAT IS THE FUNCTION</a:t>
            </a:r>
            <a:br>
              <a:rPr lang="en-US" sz="2000" b="1" dirty="0">
                <a:latin typeface="Comic Sans MS" panose="030F0702030302020204" pitchFamily="66" charset="0"/>
              </a:rPr>
            </a:br>
            <a:r>
              <a:rPr lang="en-US" sz="2000" b="1" dirty="0">
                <a:latin typeface="Comic Sans MS" panose="030F0702030302020204" pitchFamily="66" charset="0"/>
              </a:rPr>
              <a:t>OF PHOSPHOLIPIDS IN</a:t>
            </a:r>
            <a:br>
              <a:rPr lang="en-US" sz="2000" b="1" dirty="0">
                <a:latin typeface="Comic Sans MS" panose="030F0702030302020204" pitchFamily="66" charset="0"/>
              </a:rPr>
            </a:br>
            <a:r>
              <a:rPr lang="en-US" sz="2000" b="1" dirty="0">
                <a:latin typeface="Comic Sans MS" panose="030F0702030302020204" pitchFamily="66" charset="0"/>
              </a:rPr>
              <a:t>CELLS?</a:t>
            </a:r>
          </a:p>
        </p:txBody>
      </p:sp>
    </p:spTree>
    <p:extLst>
      <p:ext uri="{BB962C8B-B14F-4D97-AF65-F5344CB8AC3E}">
        <p14:creationId xmlns:p14="http://schemas.microsoft.com/office/powerpoint/2010/main" val="1054719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477000"/>
          </a:xfrm>
        </p:spPr>
        <p:txBody>
          <a:bodyPr>
            <a:normAutofit/>
          </a:bodyPr>
          <a:lstStyle/>
          <a:p>
            <a:pPr marL="0" indent="0">
              <a:buNone/>
            </a:pPr>
            <a:r>
              <a:rPr lang="en-US" u="sng" dirty="0">
                <a:latin typeface="Comic Sans MS" panose="030F0702030302020204" pitchFamily="66" charset="0"/>
              </a:rPr>
              <a:t>GROUP ACTIVITY</a:t>
            </a:r>
            <a:endParaRPr lang="en-US" dirty="0">
              <a:latin typeface="Comic Sans MS" panose="030F0702030302020204" pitchFamily="66" charset="0"/>
            </a:endParaRPr>
          </a:p>
          <a:p>
            <a:r>
              <a:rPr lang="en-US" dirty="0">
                <a:latin typeface="Comic Sans MS" panose="030F0702030302020204" pitchFamily="66" charset="0"/>
              </a:rPr>
              <a:t>Work with others to build a cell membrane with the phospholipids you built.</a:t>
            </a:r>
            <a:br>
              <a:rPr lang="en-US" dirty="0">
                <a:latin typeface="Comic Sans MS" panose="030F0702030302020204" pitchFamily="66" charset="0"/>
              </a:rPr>
            </a:br>
            <a:endParaRPr lang="en-US" dirty="0">
              <a:latin typeface="Comic Sans MS" panose="030F0702030302020204" pitchFamily="66" charset="0"/>
            </a:endParaRPr>
          </a:p>
          <a:p>
            <a:r>
              <a:rPr lang="en-US" dirty="0">
                <a:latin typeface="Comic Sans MS" panose="030F0702030302020204" pitchFamily="66" charset="0"/>
              </a:rPr>
              <a:t>Where are the “heads” &amp; “tails” located? </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WHY?</a:t>
            </a:r>
            <a:br>
              <a:rPr lang="en-US" dirty="0">
                <a:latin typeface="Comic Sans MS" panose="030F0702030302020204" pitchFamily="66" charset="0"/>
              </a:rPr>
            </a:b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Rectangle 3"/>
          <p:cNvSpPr/>
          <p:nvPr/>
        </p:nvSpPr>
        <p:spPr>
          <a:xfrm>
            <a:off x="1981200" y="0"/>
            <a:ext cx="6858000" cy="569387"/>
          </a:xfrm>
          <a:prstGeom prst="rect">
            <a:avLst/>
          </a:prstGeom>
        </p:spPr>
        <p:txBody>
          <a:bodyPr wrap="square">
            <a:spAutoFit/>
          </a:bodyPr>
          <a:lstStyle/>
          <a:p>
            <a:r>
              <a:rPr lang="en-US" sz="1050" dirty="0">
                <a:solidFill>
                  <a:srgbClr val="CC3399"/>
                </a:solidFill>
              </a:rPr>
              <a:t>https://figures.boundless.com/19976/large/0302-phospholipid-bilayer.jpg</a:t>
            </a:r>
          </a:p>
          <a:p>
            <a:r>
              <a:rPr lang="en-US" sz="1050" dirty="0">
                <a:solidFill>
                  <a:srgbClr val="CC3399"/>
                </a:solidFill>
              </a:rPr>
              <a:t>http://what-when-how.com/wp-content/uploads/2011/09/tmp1732_thumb2_thumb_thumb.jpg</a:t>
            </a:r>
          </a:p>
          <a:p>
            <a:endParaRPr lang="en-US" sz="1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480" y="3048000"/>
            <a:ext cx="3505200" cy="2362367"/>
          </a:xfrm>
          <a:prstGeom prst="rect">
            <a:avLst/>
          </a:prstGeom>
        </p:spPr>
      </p:pic>
    </p:spTree>
    <p:extLst>
      <p:ext uri="{BB962C8B-B14F-4D97-AF65-F5344CB8AC3E}">
        <p14:creationId xmlns:p14="http://schemas.microsoft.com/office/powerpoint/2010/main" val="19747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477000"/>
          </a:xfrm>
        </p:spPr>
        <p:txBody>
          <a:bodyPr>
            <a:normAutofit/>
          </a:bodyPr>
          <a:lstStyle/>
          <a:p>
            <a:pPr marL="0" indent="0">
              <a:buNone/>
            </a:pPr>
            <a:r>
              <a:rPr lang="en-US" u="sng" dirty="0">
                <a:latin typeface="Comic Sans MS" panose="030F0702030302020204" pitchFamily="66" charset="0"/>
              </a:rPr>
              <a:t>STRUCTURE/FUNCTION RELATIONSHIP !</a:t>
            </a:r>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WHY is it important for cells that phospholipids behave as they do?</a:t>
            </a:r>
            <a:br>
              <a:rPr lang="en-US" dirty="0">
                <a:latin typeface="Comic Sans MS" panose="030F0702030302020204" pitchFamily="66" charset="0"/>
              </a:rPr>
            </a:b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Rectangle 3"/>
          <p:cNvSpPr/>
          <p:nvPr/>
        </p:nvSpPr>
        <p:spPr>
          <a:xfrm>
            <a:off x="1981200" y="0"/>
            <a:ext cx="6858000" cy="253916"/>
          </a:xfrm>
          <a:prstGeom prst="rect">
            <a:avLst/>
          </a:prstGeom>
        </p:spPr>
        <p:txBody>
          <a:bodyPr wrap="square">
            <a:spAutoFit/>
          </a:bodyPr>
          <a:lstStyle/>
          <a:p>
            <a:r>
              <a:rPr lang="en-US" sz="1050" dirty="0">
                <a:solidFill>
                  <a:srgbClr val="CC3399"/>
                </a:solidFill>
              </a:rPr>
              <a:t>http://what-when-how.com/wp-content/uploads/2011/09/tmp1732_thumb2_thumb_thumb.jpg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126524"/>
            <a:ext cx="3352800" cy="3844716"/>
          </a:xfrm>
          <a:prstGeom prst="rect">
            <a:avLst/>
          </a:prstGeom>
        </p:spPr>
      </p:pic>
    </p:spTree>
    <p:extLst>
      <p:ext uri="{BB962C8B-B14F-4D97-AF65-F5344CB8AC3E}">
        <p14:creationId xmlns:p14="http://schemas.microsoft.com/office/powerpoint/2010/main" val="73832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97" y="769112"/>
            <a:ext cx="6400800" cy="4793488"/>
          </a:xfrm>
          <a:prstGeom prst="rect">
            <a:avLst/>
          </a:prstGeom>
        </p:spPr>
      </p:pic>
      <p:sp>
        <p:nvSpPr>
          <p:cNvPr id="5" name="Rectangle 4"/>
          <p:cNvSpPr/>
          <p:nvPr/>
        </p:nvSpPr>
        <p:spPr>
          <a:xfrm>
            <a:off x="762000" y="5562600"/>
            <a:ext cx="7467600" cy="584775"/>
          </a:xfrm>
          <a:prstGeom prst="rect">
            <a:avLst/>
          </a:prstGeom>
        </p:spPr>
        <p:txBody>
          <a:bodyPr wrap="square">
            <a:spAutoFit/>
          </a:bodyPr>
          <a:lstStyle/>
          <a:p>
            <a:r>
              <a:rPr lang="en-US" dirty="0"/>
              <a:t> </a:t>
            </a:r>
            <a:r>
              <a:rPr lang="en-US" sz="3200" dirty="0">
                <a:solidFill>
                  <a:srgbClr val="FF0000"/>
                </a:solidFill>
                <a:latin typeface="Comic Sans MS" panose="030F0702030302020204" pitchFamily="66" charset="0"/>
              </a:rPr>
              <a:t>three hexagons and a doghouse. </a:t>
            </a:r>
          </a:p>
        </p:txBody>
      </p:sp>
      <p:sp>
        <p:nvSpPr>
          <p:cNvPr id="6" name="Rectangle 5"/>
          <p:cNvSpPr/>
          <p:nvPr/>
        </p:nvSpPr>
        <p:spPr>
          <a:xfrm>
            <a:off x="228600" y="228600"/>
            <a:ext cx="4572000" cy="261610"/>
          </a:xfrm>
          <a:prstGeom prst="rect">
            <a:avLst/>
          </a:prstGeom>
        </p:spPr>
        <p:txBody>
          <a:bodyPr>
            <a:spAutoFit/>
          </a:bodyPr>
          <a:lstStyle/>
          <a:p>
            <a:r>
              <a:rPr lang="en-US" sz="1100" dirty="0"/>
              <a:t>http://academic.brooklyn.cuny.edu/biology/bio4fv/page/cholesterol.JPG</a:t>
            </a:r>
          </a:p>
        </p:txBody>
      </p:sp>
      <p:sp>
        <p:nvSpPr>
          <p:cNvPr id="2" name="TextBox 1"/>
          <p:cNvSpPr txBox="1"/>
          <p:nvPr/>
        </p:nvSpPr>
        <p:spPr>
          <a:xfrm>
            <a:off x="5867400" y="3048000"/>
            <a:ext cx="2986715" cy="830997"/>
          </a:xfrm>
          <a:prstGeom prst="rect">
            <a:avLst/>
          </a:prstGeom>
          <a:solidFill>
            <a:srgbClr val="92D050"/>
          </a:solidFill>
        </p:spPr>
        <p:txBody>
          <a:bodyPr wrap="none" rtlCol="0">
            <a:spAutoFit/>
          </a:bodyPr>
          <a:lstStyle/>
          <a:p>
            <a:r>
              <a:rPr lang="en-US" sz="2400" dirty="0">
                <a:latin typeface="Comic Sans MS" panose="030F0702030302020204" pitchFamily="66" charset="0"/>
              </a:rPr>
              <a:t>Found in ANIMALS</a:t>
            </a:r>
          </a:p>
          <a:p>
            <a:r>
              <a:rPr lang="en-US" sz="2400" dirty="0">
                <a:latin typeface="Comic Sans MS" panose="030F0702030302020204" pitchFamily="66" charset="0"/>
              </a:rPr>
              <a:t>- NOT PLANTS</a:t>
            </a:r>
          </a:p>
        </p:txBody>
      </p:sp>
    </p:spTree>
    <p:extLst>
      <p:ext uri="{BB962C8B-B14F-4D97-AF65-F5344CB8AC3E}">
        <p14:creationId xmlns:p14="http://schemas.microsoft.com/office/powerpoint/2010/main" val="3114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6773"/>
            <a:ext cx="6858000" cy="5164932"/>
          </a:xfrm>
        </p:spPr>
      </p:pic>
      <p:sp>
        <p:nvSpPr>
          <p:cNvPr id="4" name="Rectangle 3"/>
          <p:cNvSpPr/>
          <p:nvPr/>
        </p:nvSpPr>
        <p:spPr>
          <a:xfrm>
            <a:off x="804522" y="5029200"/>
            <a:ext cx="6324600" cy="261610"/>
          </a:xfrm>
          <a:prstGeom prst="rect">
            <a:avLst/>
          </a:prstGeom>
        </p:spPr>
        <p:txBody>
          <a:bodyPr wrap="square">
            <a:spAutoFit/>
          </a:bodyPr>
          <a:lstStyle/>
          <a:p>
            <a:r>
              <a:rPr lang="en-US" sz="1050" dirty="0">
                <a:solidFill>
                  <a:srgbClr val="CC0099"/>
                </a:solidFill>
              </a:rPr>
              <a:t>http://fog.ccsf.cc.ca.us/~mmalacho/physio/oll/Lesson2/images/10EndoSlide15.GIF</a:t>
            </a:r>
          </a:p>
        </p:txBody>
      </p:sp>
      <p:sp>
        <p:nvSpPr>
          <p:cNvPr id="6" name="TextBox 5"/>
          <p:cNvSpPr txBox="1"/>
          <p:nvPr/>
        </p:nvSpPr>
        <p:spPr>
          <a:xfrm>
            <a:off x="228600" y="5277305"/>
            <a:ext cx="8610600" cy="800219"/>
          </a:xfrm>
          <a:prstGeom prst="rect">
            <a:avLst/>
          </a:prstGeom>
          <a:noFill/>
        </p:spPr>
        <p:txBody>
          <a:bodyPr wrap="square" rtlCol="0">
            <a:spAutoFit/>
          </a:bodyPr>
          <a:lstStyle/>
          <a:p>
            <a:r>
              <a:rPr lang="en-US" sz="2800" dirty="0">
                <a:latin typeface="Comic Sans MS" panose="030F0702030302020204" pitchFamily="66" charset="0"/>
              </a:rPr>
              <a:t>What makes them different?</a:t>
            </a:r>
          </a:p>
          <a:p>
            <a:endParaRPr lang="en-US" dirty="0"/>
          </a:p>
        </p:txBody>
      </p:sp>
      <p:sp>
        <p:nvSpPr>
          <p:cNvPr id="7" name="TextBox 6"/>
          <p:cNvSpPr txBox="1"/>
          <p:nvPr/>
        </p:nvSpPr>
        <p:spPr>
          <a:xfrm>
            <a:off x="331573" y="5815914"/>
            <a:ext cx="4293163" cy="523220"/>
          </a:xfrm>
          <a:prstGeom prst="rect">
            <a:avLst/>
          </a:prstGeom>
          <a:noFill/>
        </p:spPr>
        <p:txBody>
          <a:bodyPr wrap="none" rtlCol="0">
            <a:spAutoFit/>
          </a:bodyPr>
          <a:lstStyle/>
          <a:p>
            <a:r>
              <a:rPr lang="en-US" sz="2800" dirty="0">
                <a:solidFill>
                  <a:srgbClr val="FF0000"/>
                </a:solidFill>
                <a:latin typeface="Comic Sans MS" panose="030F0702030302020204" pitchFamily="66" charset="0"/>
              </a:rPr>
              <a:t>FUNCTIONAL GROUPS!</a:t>
            </a:r>
          </a:p>
        </p:txBody>
      </p:sp>
      <p:sp>
        <p:nvSpPr>
          <p:cNvPr id="3" name="TextBox 2"/>
          <p:cNvSpPr txBox="1"/>
          <p:nvPr/>
        </p:nvSpPr>
        <p:spPr>
          <a:xfrm>
            <a:off x="5704703" y="5410200"/>
            <a:ext cx="3288080" cy="1015663"/>
          </a:xfrm>
          <a:prstGeom prst="rect">
            <a:avLst/>
          </a:prstGeom>
          <a:noFill/>
        </p:spPr>
        <p:txBody>
          <a:bodyPr wrap="none" rtlCol="0">
            <a:spAutoFit/>
          </a:bodyPr>
          <a:lstStyle/>
          <a:p>
            <a:r>
              <a:rPr lang="en-US" sz="2000" dirty="0">
                <a:latin typeface="Comic Sans MS" panose="030F0702030302020204" pitchFamily="66" charset="0"/>
              </a:rPr>
              <a:t>ANOTHER </a:t>
            </a:r>
          </a:p>
          <a:p>
            <a:r>
              <a:rPr lang="en-US" sz="2000" dirty="0">
                <a:latin typeface="Comic Sans MS" panose="030F0702030302020204" pitchFamily="66" charset="0"/>
              </a:rPr>
              <a:t>STRUCTURE/FUNCTION</a:t>
            </a:r>
            <a:br>
              <a:rPr lang="en-US" sz="2000" dirty="0">
                <a:latin typeface="Comic Sans MS" panose="030F0702030302020204" pitchFamily="66" charset="0"/>
              </a:rPr>
            </a:br>
            <a:r>
              <a:rPr lang="en-US" sz="2000" dirty="0">
                <a:latin typeface="Comic Sans MS" panose="030F0702030302020204" pitchFamily="66" charset="0"/>
              </a:rPr>
              <a:t>RELATIONSHP !!!!!</a:t>
            </a:r>
          </a:p>
        </p:txBody>
      </p:sp>
    </p:spTree>
    <p:extLst>
      <p:ext uri="{BB962C8B-B14F-4D97-AF65-F5344CB8AC3E}">
        <p14:creationId xmlns:p14="http://schemas.microsoft.com/office/powerpoint/2010/main" val="39863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itchFamily="66" charset="0"/>
              </a:rPr>
              <a:t>PROTEINS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1166018"/>
            <a:ext cx="3086706" cy="4525963"/>
          </a:xfrm>
        </p:spPr>
      </p:pic>
      <p:sp>
        <p:nvSpPr>
          <p:cNvPr id="5" name="Rectangle 4"/>
          <p:cNvSpPr/>
          <p:nvPr/>
        </p:nvSpPr>
        <p:spPr>
          <a:xfrm>
            <a:off x="304800" y="6324600"/>
            <a:ext cx="3772186" cy="307777"/>
          </a:xfrm>
          <a:prstGeom prst="rect">
            <a:avLst/>
          </a:prstGeom>
        </p:spPr>
        <p:txBody>
          <a:bodyPr wrap="none">
            <a:spAutoFit/>
          </a:bodyPr>
          <a:lstStyle/>
          <a:p>
            <a:r>
              <a:rPr lang="en-US" sz="1400" b="1" dirty="0">
                <a:solidFill>
                  <a:srgbClr val="CC0099"/>
                </a:solidFill>
                <a:latin typeface="Arial" pitchFamily="34" charset="0"/>
                <a:cs typeface="Arial" pitchFamily="34" charset="0"/>
              </a:rPr>
              <a:t>http://barleyworld.org/book/export/html/20</a:t>
            </a:r>
          </a:p>
        </p:txBody>
      </p:sp>
    </p:spTree>
    <p:extLst>
      <p:ext uri="{BB962C8B-B14F-4D97-AF65-F5344CB8AC3E}">
        <p14:creationId xmlns:p14="http://schemas.microsoft.com/office/powerpoint/2010/main" val="3404931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762000"/>
          </a:xfrm>
        </p:spPr>
        <p:txBody>
          <a:bodyPr/>
          <a:lstStyle/>
          <a:p>
            <a:r>
              <a:rPr lang="en-US" dirty="0">
                <a:latin typeface="Comic Sans MS" pitchFamily="66" charset="0"/>
              </a:rPr>
              <a:t>PROTEINS</a:t>
            </a:r>
          </a:p>
        </p:txBody>
      </p:sp>
      <p:sp>
        <p:nvSpPr>
          <p:cNvPr id="4" name="TextBox 3"/>
          <p:cNvSpPr txBox="1"/>
          <p:nvPr/>
        </p:nvSpPr>
        <p:spPr>
          <a:xfrm>
            <a:off x="3785288" y="1676400"/>
            <a:ext cx="5298989" cy="2677656"/>
          </a:xfrm>
          <a:prstGeom prst="rect">
            <a:avLst/>
          </a:prstGeom>
          <a:noFill/>
        </p:spPr>
        <p:txBody>
          <a:bodyPr wrap="square" rtlCol="0">
            <a:spAutoFit/>
          </a:bodyPr>
          <a:lstStyle/>
          <a:p>
            <a:r>
              <a:rPr lang="en-US" sz="2800" dirty="0">
                <a:latin typeface="Comic Sans MS" panose="030F0702030302020204" pitchFamily="66" charset="0"/>
              </a:rPr>
              <a:t>What SUBUNIT is used to make PROTEINS?</a:t>
            </a:r>
          </a:p>
          <a:p>
            <a:endParaRPr lang="en-US" sz="2800" dirty="0">
              <a:latin typeface="Comic Sans MS" panose="030F0702030302020204" pitchFamily="66" charset="0"/>
            </a:endParaRPr>
          </a:p>
          <a:p>
            <a:r>
              <a:rPr lang="en-US" sz="2800" dirty="0">
                <a:latin typeface="Comic Sans MS" panose="030F0702030302020204" pitchFamily="66" charset="0"/>
              </a:rPr>
              <a:t>What TWO functional groups do all amino acids share?</a:t>
            </a:r>
            <a:br>
              <a:rPr lang="en-US" sz="2800" dirty="0">
                <a:latin typeface="Comic Sans MS" panose="030F0702030302020204" pitchFamily="66" charset="0"/>
              </a:rPr>
            </a:br>
            <a:endParaRPr lang="en-US" sz="2800" dirty="0">
              <a:latin typeface="Comic Sans MS" panose="030F0702030302020204" pitchFamily="66" charset="0"/>
            </a:endParaRPr>
          </a:p>
        </p:txBody>
      </p:sp>
      <p:sp>
        <p:nvSpPr>
          <p:cNvPr id="5" name="Rectangle 4"/>
          <p:cNvSpPr/>
          <p:nvPr/>
        </p:nvSpPr>
        <p:spPr>
          <a:xfrm>
            <a:off x="216242" y="6349916"/>
            <a:ext cx="5562600" cy="253916"/>
          </a:xfrm>
          <a:prstGeom prst="rect">
            <a:avLst/>
          </a:prstGeom>
        </p:spPr>
        <p:txBody>
          <a:bodyPr wrap="square">
            <a:spAutoFit/>
          </a:bodyPr>
          <a:lstStyle/>
          <a:p>
            <a:r>
              <a:rPr lang="en-US" sz="1050" dirty="0">
                <a:solidFill>
                  <a:srgbClr val="CC3399"/>
                </a:solidFill>
              </a:rPr>
              <a:t>http://www.detectingdesign.com/images/Abiogenesis/Amino%20Acid%20Chart.jpg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1" y="609600"/>
            <a:ext cx="3629659" cy="4630944"/>
          </a:xfrm>
          <a:prstGeom prst="rect">
            <a:avLst/>
          </a:prstGeom>
        </p:spPr>
      </p:pic>
      <p:pic>
        <p:nvPicPr>
          <p:cNvPr id="4099" name="Picture 3" descr="Alpha-amino-acid-2D-fl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038600"/>
            <a:ext cx="2819400" cy="170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190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762000"/>
          </a:xfrm>
        </p:spPr>
        <p:txBody>
          <a:bodyPr/>
          <a:lstStyle/>
          <a:p>
            <a:r>
              <a:rPr lang="en-US" dirty="0">
                <a:latin typeface="Comic Sans MS" pitchFamily="66" charset="0"/>
              </a:rPr>
              <a:t>MODELING</a:t>
            </a:r>
          </a:p>
        </p:txBody>
      </p:sp>
      <p:sp>
        <p:nvSpPr>
          <p:cNvPr id="4" name="TextBox 3"/>
          <p:cNvSpPr txBox="1"/>
          <p:nvPr/>
        </p:nvSpPr>
        <p:spPr>
          <a:xfrm>
            <a:off x="253312" y="990600"/>
            <a:ext cx="8738288" cy="2246769"/>
          </a:xfrm>
          <a:prstGeom prst="rect">
            <a:avLst/>
          </a:prstGeom>
          <a:noFill/>
        </p:spPr>
        <p:txBody>
          <a:bodyPr wrap="square" rtlCol="0">
            <a:spAutoFit/>
          </a:bodyPr>
          <a:lstStyle/>
          <a:p>
            <a:r>
              <a:rPr lang="en-US" sz="2800" dirty="0">
                <a:latin typeface="Comic Sans MS" panose="030F0702030302020204" pitchFamily="66" charset="0"/>
              </a:rPr>
              <a:t>LABEL:</a:t>
            </a:r>
            <a:br>
              <a:rPr lang="en-US" sz="2800" dirty="0">
                <a:latin typeface="Comic Sans MS" panose="030F0702030302020204" pitchFamily="66" charset="0"/>
              </a:rPr>
            </a:br>
            <a:r>
              <a:rPr lang="el-GR" sz="2800" dirty="0">
                <a:latin typeface="Comic Sans MS" panose="030F0702030302020204" pitchFamily="66" charset="0"/>
              </a:rPr>
              <a:t>α</a:t>
            </a:r>
            <a:r>
              <a:rPr lang="en-US" sz="2800" dirty="0" err="1">
                <a:latin typeface="Comic Sans MS" panose="030F0702030302020204" pitchFamily="66" charset="0"/>
              </a:rPr>
              <a:t>lpha</a:t>
            </a:r>
            <a:r>
              <a:rPr lang="en-US" sz="2800" dirty="0">
                <a:latin typeface="Comic Sans MS" panose="030F0702030302020204" pitchFamily="66" charset="0"/>
              </a:rPr>
              <a:t> carbon</a:t>
            </a:r>
          </a:p>
          <a:p>
            <a:r>
              <a:rPr lang="en-US" sz="2800" dirty="0">
                <a:latin typeface="Comic Sans MS" panose="030F0702030302020204" pitchFamily="66" charset="0"/>
              </a:rPr>
              <a:t>Circle the carboxyl group</a:t>
            </a:r>
          </a:p>
          <a:p>
            <a:r>
              <a:rPr lang="en-US" sz="2800" dirty="0">
                <a:latin typeface="Comic Sans MS" panose="030F0702030302020204" pitchFamily="66" charset="0"/>
              </a:rPr>
              <a:t>Draw a triangle around the amino group</a:t>
            </a:r>
          </a:p>
          <a:p>
            <a:endParaRPr lang="en-US" sz="2800" dirty="0">
              <a:latin typeface="Comic Sans MS" panose="030F0702030302020204" pitchFamily="66" charset="0"/>
            </a:endParaRPr>
          </a:p>
        </p:txBody>
      </p:sp>
      <p:sp>
        <p:nvSpPr>
          <p:cNvPr id="5" name="Rectangle 4"/>
          <p:cNvSpPr/>
          <p:nvPr/>
        </p:nvSpPr>
        <p:spPr>
          <a:xfrm>
            <a:off x="216242" y="6349916"/>
            <a:ext cx="5562600" cy="253916"/>
          </a:xfrm>
          <a:prstGeom prst="rect">
            <a:avLst/>
          </a:prstGeom>
        </p:spPr>
        <p:txBody>
          <a:bodyPr wrap="square">
            <a:spAutoFit/>
          </a:bodyPr>
          <a:lstStyle/>
          <a:p>
            <a:r>
              <a:rPr lang="en-US" sz="1050" dirty="0">
                <a:solidFill>
                  <a:srgbClr val="CC3399"/>
                </a:solidFill>
              </a:rPr>
              <a:t>http://www.detectingdesign.com/images/Abiogenesis/Amino%20Acid%20Chart.jpg</a:t>
            </a:r>
          </a:p>
        </p:txBody>
      </p:sp>
      <p:pic>
        <p:nvPicPr>
          <p:cNvPr id="4099" name="Picture 3" descr="Alpha-amino-acid-2D-fl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038600"/>
            <a:ext cx="2819400" cy="170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500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6" y="1"/>
            <a:ext cx="9128234" cy="1143000"/>
          </a:xfrm>
        </p:spPr>
        <p:txBody>
          <a:bodyPr/>
          <a:lstStyle/>
          <a:p>
            <a:pPr marL="0" indent="0">
              <a:buNone/>
            </a:pPr>
            <a:r>
              <a:rPr lang="en-US" dirty="0">
                <a:latin typeface="Comic Sans MS" panose="030F0702030302020204" pitchFamily="66" charset="0"/>
              </a:rPr>
              <a:t>All amino acids can form mirror image (enantiomer) isomers except ?</a:t>
            </a:r>
          </a:p>
          <a:p>
            <a:pPr marL="0" indent="0">
              <a:buNone/>
            </a:pPr>
            <a:endParaRPr lang="en-US" dirty="0"/>
          </a:p>
        </p:txBody>
      </p:sp>
      <p:pic>
        <p:nvPicPr>
          <p:cNvPr id="4098" name="Picture 2" descr="http://www.bio.miami.edu/~cmallery/255/255amino/mcb2.12.aa.dl.isomers.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41767" y="1752600"/>
            <a:ext cx="3328495" cy="243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33296" y="1524000"/>
            <a:ext cx="5510704" cy="4401205"/>
          </a:xfrm>
          <a:prstGeom prst="rect">
            <a:avLst/>
          </a:prstGeom>
        </p:spPr>
        <p:txBody>
          <a:bodyPr wrap="square">
            <a:spAutoFit/>
          </a:bodyPr>
          <a:lstStyle/>
          <a:p>
            <a:r>
              <a:rPr lang="en-US" sz="2800" dirty="0">
                <a:latin typeface="Comic Sans MS" panose="030F0702030302020204" pitchFamily="66" charset="0"/>
              </a:rPr>
              <a:t>MAKE A CONNECTION:</a:t>
            </a:r>
            <a:br>
              <a:rPr lang="en-US" sz="2800" dirty="0">
                <a:latin typeface="Comic Sans MS" panose="030F0702030302020204" pitchFamily="66" charset="0"/>
              </a:rPr>
            </a:br>
            <a:r>
              <a:rPr lang="en-US" sz="2800" dirty="0">
                <a:latin typeface="Comic Sans MS" panose="030F0702030302020204" pitchFamily="66" charset="0"/>
              </a:rPr>
              <a:t>Evidence of shared evolutionary history</a:t>
            </a:r>
          </a:p>
          <a:p>
            <a:r>
              <a:rPr lang="en-US" sz="2800" dirty="0">
                <a:latin typeface="Comic Sans MS" panose="030F0702030302020204" pitchFamily="66" charset="0"/>
              </a:rPr>
              <a:t>Same 20 amino acids used to make proteins in all living things</a:t>
            </a:r>
            <a:br>
              <a:rPr lang="en-US" sz="2800" dirty="0">
                <a:latin typeface="Comic Sans MS" panose="030F0702030302020204" pitchFamily="66" charset="0"/>
              </a:rPr>
            </a:br>
            <a:endParaRPr lang="en-US" sz="2800" dirty="0">
              <a:latin typeface="Comic Sans MS" panose="030F0702030302020204" pitchFamily="66" charset="0"/>
            </a:endParaRPr>
          </a:p>
          <a:p>
            <a:r>
              <a:rPr lang="en-US" sz="2800" dirty="0">
                <a:latin typeface="Comic Sans MS" panose="030F0702030302020204" pitchFamily="66" charset="0"/>
              </a:rPr>
              <a:t>Most </a:t>
            </a:r>
            <a:r>
              <a:rPr lang="en-US" sz="2800" dirty="0" err="1">
                <a:latin typeface="Comic Sans MS" panose="030F0702030302020204" pitchFamily="66" charset="0"/>
              </a:rPr>
              <a:t>aa’s</a:t>
            </a:r>
            <a:r>
              <a:rPr lang="en-US" sz="2800" dirty="0">
                <a:latin typeface="Comic Sans MS" panose="030F0702030302020204" pitchFamily="66" charset="0"/>
              </a:rPr>
              <a:t> = </a:t>
            </a:r>
            <a:r>
              <a:rPr lang="en-US" sz="2800" b="1" dirty="0">
                <a:latin typeface="Comic Sans MS" panose="030F0702030302020204" pitchFamily="66" charset="0"/>
              </a:rPr>
              <a:t>L-form stereoisomer</a:t>
            </a:r>
            <a:r>
              <a:rPr lang="en-US" sz="2800" dirty="0">
                <a:latin typeface="Comic Sans MS" panose="030F0702030302020204" pitchFamily="66" charset="0"/>
              </a:rPr>
              <a:t> </a:t>
            </a:r>
            <a:br>
              <a:rPr lang="en-US" sz="2800" dirty="0">
                <a:latin typeface="Comic Sans MS" panose="030F0702030302020204" pitchFamily="66" charset="0"/>
              </a:rPr>
            </a:br>
            <a:br>
              <a:rPr lang="en-US" sz="2800" dirty="0">
                <a:latin typeface="Comic Sans MS" panose="030F0702030302020204" pitchFamily="66" charset="0"/>
              </a:rPr>
            </a:br>
            <a:endParaRPr lang="en-US" sz="2800" dirty="0">
              <a:latin typeface="Comic Sans MS" panose="030F0702030302020204" pitchFamily="66" charset="0"/>
            </a:endParaRPr>
          </a:p>
        </p:txBody>
      </p:sp>
    </p:spTree>
    <p:extLst>
      <p:ext uri="{BB962C8B-B14F-4D97-AF65-F5344CB8AC3E}">
        <p14:creationId xmlns:p14="http://schemas.microsoft.com/office/powerpoint/2010/main" val="1135956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5" y="152400"/>
            <a:ext cx="9144000" cy="6629400"/>
          </a:xfrm>
        </p:spPr>
        <p:txBody>
          <a:bodyPr>
            <a:noAutofit/>
          </a:bodyPr>
          <a:lstStyle/>
          <a:p>
            <a:pPr marL="0" indent="0">
              <a:buNone/>
            </a:pPr>
            <a:r>
              <a:rPr lang="en-US" sz="2800" dirty="0">
                <a:latin typeface="Comic Sans MS" panose="030F0702030302020204" pitchFamily="66" charset="0"/>
              </a:rPr>
              <a:t>AMPHIPATHIC</a:t>
            </a:r>
            <a:br>
              <a:rPr lang="en-US" sz="2800" dirty="0">
                <a:latin typeface="Comic Sans MS" panose="030F0702030302020204" pitchFamily="66" charset="0"/>
              </a:rPr>
            </a:br>
            <a:r>
              <a:rPr lang="en-US" sz="2800" dirty="0">
                <a:latin typeface="Comic Sans MS" panose="030F0702030302020204" pitchFamily="66" charset="0"/>
              </a:rPr>
              <a:t>Molecules  that have both hydrophilic and hydrophobic groups</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AMPHOTERIC</a:t>
            </a:r>
          </a:p>
          <a:p>
            <a:pPr marL="0" indent="0">
              <a:buNone/>
            </a:pPr>
            <a:r>
              <a:rPr lang="en-US" sz="2800" dirty="0">
                <a:latin typeface="Comic Sans MS" panose="030F0702030302020204" pitchFamily="66" charset="0"/>
              </a:rPr>
              <a:t>Having the characteristics of both an acid and a base, and capable of reacting as either</a:t>
            </a:r>
          </a:p>
          <a:p>
            <a:pPr marL="0" indent="0">
              <a:buNone/>
            </a:pPr>
            <a:endParaRPr lang="en-US" sz="2800" dirty="0">
              <a:latin typeface="Comic Sans MS" panose="030F0702030302020204" pitchFamily="66" charset="0"/>
            </a:endParaRPr>
          </a:p>
          <a:p>
            <a:pPr marL="0" indent="0">
              <a:buNone/>
            </a:pPr>
            <a:r>
              <a:rPr lang="en-US" sz="2800" dirty="0">
                <a:latin typeface="Comic Sans MS" panose="030F0702030302020204" pitchFamily="66" charset="0"/>
              </a:rPr>
              <a:t>ZWITTER ION</a:t>
            </a:r>
            <a:br>
              <a:rPr lang="en-US" sz="2800" dirty="0">
                <a:latin typeface="Comic Sans MS" panose="030F0702030302020204" pitchFamily="66" charset="0"/>
              </a:rPr>
            </a:br>
            <a:r>
              <a:rPr lang="en-US" sz="2800" dirty="0">
                <a:latin typeface="Comic Sans MS" panose="030F0702030302020204" pitchFamily="66" charset="0"/>
              </a:rPr>
              <a:t>molecule that has BOTH a positive and a negative charge</a:t>
            </a: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88" t="33784" r="46643" b="53547"/>
          <a:stretch/>
        </p:blipFill>
        <p:spPr bwMode="auto">
          <a:xfrm>
            <a:off x="7239000" y="5537886"/>
            <a:ext cx="1064833" cy="109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7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2" descr="carbcutoutglucos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196" y="2293441"/>
            <a:ext cx="300943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3826" y="2421132"/>
            <a:ext cx="3200400" cy="285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149196" y="5349516"/>
            <a:ext cx="6597551" cy="571338"/>
            <a:chOff x="1415399" y="5503404"/>
            <a:chExt cx="6597551" cy="571338"/>
          </a:xfrm>
        </p:grpSpPr>
        <p:sp>
          <p:nvSpPr>
            <p:cNvPr id="5" name="Rectangle 4"/>
            <p:cNvSpPr/>
            <p:nvPr/>
          </p:nvSpPr>
          <p:spPr>
            <a:xfrm>
              <a:off x="1415399" y="5551522"/>
              <a:ext cx="3240952" cy="523220"/>
            </a:xfrm>
            <a:prstGeom prst="rect">
              <a:avLst/>
            </a:prstGeom>
          </p:spPr>
          <p:txBody>
            <a:bodyPr wrap="none">
              <a:spAutoFit/>
            </a:bodyPr>
            <a:lstStyle/>
            <a:p>
              <a:r>
                <a:rPr lang="en-US" sz="2800" dirty="0"/>
                <a:t>C</a:t>
              </a:r>
              <a:r>
                <a:rPr lang="en-US" sz="2800" baseline="-25000" dirty="0"/>
                <a:t>1</a:t>
              </a:r>
              <a:r>
                <a:rPr lang="en-US" sz="2800" dirty="0"/>
                <a:t>- OH hangs DOWN</a:t>
              </a:r>
            </a:p>
          </p:txBody>
        </p:sp>
        <p:sp>
          <p:nvSpPr>
            <p:cNvPr id="6" name="Rectangle 5"/>
            <p:cNvSpPr/>
            <p:nvPr/>
          </p:nvSpPr>
          <p:spPr>
            <a:xfrm>
              <a:off x="5427947" y="5503404"/>
              <a:ext cx="2585003" cy="523220"/>
            </a:xfrm>
            <a:prstGeom prst="rect">
              <a:avLst/>
            </a:prstGeom>
          </p:spPr>
          <p:txBody>
            <a:bodyPr wrap="none">
              <a:spAutoFit/>
            </a:bodyPr>
            <a:lstStyle/>
            <a:p>
              <a:r>
                <a:rPr lang="en-US" sz="2800" dirty="0"/>
                <a:t>C</a:t>
              </a:r>
              <a:r>
                <a:rPr lang="en-US" sz="2800" baseline="-25000" dirty="0"/>
                <a:t>1</a:t>
              </a:r>
              <a:r>
                <a:rPr lang="en-US" sz="2800" dirty="0"/>
                <a:t>- OH sticks UP</a:t>
              </a:r>
            </a:p>
          </p:txBody>
        </p:sp>
      </p:grpSp>
      <p:sp>
        <p:nvSpPr>
          <p:cNvPr id="7" name="Rectangle 6"/>
          <p:cNvSpPr/>
          <p:nvPr/>
        </p:nvSpPr>
        <p:spPr>
          <a:xfrm>
            <a:off x="1402809" y="5943600"/>
            <a:ext cx="3007811" cy="523220"/>
          </a:xfrm>
          <a:prstGeom prst="rect">
            <a:avLst/>
          </a:prstGeom>
        </p:spPr>
        <p:txBody>
          <a:bodyPr wrap="none">
            <a:spAutoFit/>
          </a:bodyPr>
          <a:lstStyle/>
          <a:p>
            <a:r>
              <a:rPr lang="en-US" sz="2800" dirty="0"/>
              <a:t>ALPHA ( </a:t>
            </a:r>
            <a:r>
              <a:rPr lang="el-GR" sz="2800" dirty="0"/>
              <a:t>α</a:t>
            </a:r>
            <a:r>
              <a:rPr lang="en-US" sz="2800" dirty="0"/>
              <a:t> ) glucose</a:t>
            </a:r>
          </a:p>
        </p:txBody>
      </p:sp>
      <p:sp>
        <p:nvSpPr>
          <p:cNvPr id="8" name="Rectangle 7"/>
          <p:cNvSpPr/>
          <p:nvPr/>
        </p:nvSpPr>
        <p:spPr>
          <a:xfrm>
            <a:off x="5161744" y="5943600"/>
            <a:ext cx="2742482" cy="523220"/>
          </a:xfrm>
          <a:prstGeom prst="rect">
            <a:avLst/>
          </a:prstGeom>
        </p:spPr>
        <p:txBody>
          <a:bodyPr wrap="none">
            <a:spAutoFit/>
          </a:bodyPr>
          <a:lstStyle/>
          <a:p>
            <a:r>
              <a:rPr lang="en-US" sz="2800" dirty="0"/>
              <a:t>BETA ( </a:t>
            </a:r>
            <a:r>
              <a:rPr lang="el-GR" sz="2800" dirty="0"/>
              <a:t>β</a:t>
            </a:r>
            <a:r>
              <a:rPr lang="en-US" sz="2800" dirty="0"/>
              <a:t> ) glucose</a:t>
            </a:r>
          </a:p>
        </p:txBody>
      </p:sp>
      <p:sp>
        <p:nvSpPr>
          <p:cNvPr id="9" name="Rectangle 8"/>
          <p:cNvSpPr/>
          <p:nvPr/>
        </p:nvSpPr>
        <p:spPr>
          <a:xfrm>
            <a:off x="8034903" y="4343400"/>
            <a:ext cx="952505" cy="769441"/>
          </a:xfrm>
          <a:prstGeom prst="rect">
            <a:avLst/>
          </a:prstGeom>
        </p:spPr>
        <p:txBody>
          <a:bodyPr wrap="none">
            <a:spAutoFit/>
          </a:bodyPr>
          <a:lstStyle/>
          <a:p>
            <a:r>
              <a:rPr lang="en-US" sz="4400" dirty="0"/>
              <a:t>“b”</a:t>
            </a:r>
          </a:p>
        </p:txBody>
      </p:sp>
      <p:pic>
        <p:nvPicPr>
          <p:cNvPr id="3" name="Online Media 2" title="Cyclization of glucose">
            <a:hlinkClick r:id="" action="ppaction://media"/>
            <a:extLst>
              <a:ext uri="{FF2B5EF4-FFF2-40B4-BE49-F238E27FC236}">
                <a16:creationId xmlns:a16="http://schemas.microsoft.com/office/drawing/2014/main" id="{AA36F954-DAEE-412A-84E6-482EBA90619B}"/>
              </a:ext>
            </a:extLst>
          </p:cNvPr>
          <p:cNvPicPr>
            <a:picLocks noRot="1" noChangeAspect="1"/>
          </p:cNvPicPr>
          <p:nvPr>
            <a:videoFile r:link="rId1"/>
          </p:nvPr>
        </p:nvPicPr>
        <p:blipFill>
          <a:blip r:embed="rId5"/>
          <a:stretch>
            <a:fillRect/>
          </a:stretch>
        </p:blipFill>
        <p:spPr>
          <a:xfrm>
            <a:off x="5532199" y="132103"/>
            <a:ext cx="2001571" cy="1500088"/>
          </a:xfrm>
          <a:prstGeom prst="rect">
            <a:avLst/>
          </a:prstGeom>
        </p:spPr>
      </p:pic>
      <p:sp>
        <p:nvSpPr>
          <p:cNvPr id="11" name="TextBox 10">
            <a:extLst>
              <a:ext uri="{FF2B5EF4-FFF2-40B4-BE49-F238E27FC236}">
                <a16:creationId xmlns:a16="http://schemas.microsoft.com/office/drawing/2014/main" id="{518CC79D-F3A1-4D1E-BBC2-5BDF4BE68267}"/>
              </a:ext>
            </a:extLst>
          </p:cNvPr>
          <p:cNvSpPr txBox="1"/>
          <p:nvPr/>
        </p:nvSpPr>
        <p:spPr>
          <a:xfrm>
            <a:off x="733258" y="352371"/>
            <a:ext cx="3016980" cy="584775"/>
          </a:xfrm>
          <a:prstGeom prst="rect">
            <a:avLst/>
          </a:prstGeom>
          <a:noFill/>
        </p:spPr>
        <p:txBody>
          <a:bodyPr wrap="none" rtlCol="0">
            <a:spAutoFit/>
          </a:bodyPr>
          <a:lstStyle/>
          <a:p>
            <a:r>
              <a:rPr lang="en-US" dirty="0"/>
              <a:t> </a:t>
            </a:r>
            <a:r>
              <a:rPr lang="en-US" sz="3200" dirty="0">
                <a:hlinkClick r:id="rId6"/>
              </a:rPr>
              <a:t>Glucose in water</a:t>
            </a:r>
            <a:endParaRPr lang="en-US" dirty="0"/>
          </a:p>
        </p:txBody>
      </p:sp>
    </p:spTree>
    <p:extLst>
      <p:ext uri="{BB962C8B-B14F-4D97-AF65-F5344CB8AC3E}">
        <p14:creationId xmlns:p14="http://schemas.microsoft.com/office/powerpoint/2010/main" val="5566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AMINO ACIDS CHANGE DEPENDING ON pH</a:t>
            </a:r>
          </a:p>
        </p:txBody>
      </p:sp>
      <p:sp>
        <p:nvSpPr>
          <p:cNvPr id="3" name="Content Placeholder 2"/>
          <p:cNvSpPr>
            <a:spLocks noGrp="1"/>
          </p:cNvSpPr>
          <p:nvPr>
            <p:ph idx="1"/>
          </p:nvPr>
        </p:nvSpPr>
        <p:spPr>
          <a:xfrm>
            <a:off x="457200" y="6477000"/>
            <a:ext cx="8229600" cy="381000"/>
          </a:xfrm>
        </p:spPr>
        <p:txBody>
          <a:bodyPr>
            <a:normAutofit/>
          </a:bodyPr>
          <a:lstStyle/>
          <a:p>
            <a:pPr marL="0" indent="0">
              <a:buNone/>
            </a:pPr>
            <a:r>
              <a:rPr lang="en-US" sz="1600" dirty="0">
                <a:solidFill>
                  <a:srgbClr val="CC3399"/>
                </a:solidFill>
              </a:rPr>
              <a:t>http://www2.chemistry.msu.edu/faculty/reusch/VirtTxtJml/Images3/alatitr.gif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477000" cy="3081688"/>
          </a:xfrm>
          <a:prstGeom prst="rect">
            <a:avLst/>
          </a:prstGeom>
        </p:spPr>
      </p:pic>
      <p:sp>
        <p:nvSpPr>
          <p:cNvPr id="5" name="TextBox 4"/>
          <p:cNvSpPr txBox="1"/>
          <p:nvPr/>
        </p:nvSpPr>
        <p:spPr>
          <a:xfrm>
            <a:off x="304800" y="5029200"/>
            <a:ext cx="8253926" cy="646331"/>
          </a:xfrm>
          <a:prstGeom prst="rect">
            <a:avLst/>
          </a:prstGeom>
          <a:noFill/>
        </p:spPr>
        <p:txBody>
          <a:bodyPr wrap="none" rtlCol="0">
            <a:spAutoFit/>
          </a:bodyPr>
          <a:lstStyle/>
          <a:p>
            <a:r>
              <a:rPr lang="en-US" dirty="0"/>
              <a:t>Molecules that can act as acids (H+ donors) OR bases (H+ receivers) = AMPHOTERIC</a:t>
            </a:r>
          </a:p>
          <a:p>
            <a:r>
              <a:rPr lang="en-US" dirty="0"/>
              <a:t>Molecules that have separate positive (+) and negative (-) parts = ZWITTER IONS</a:t>
            </a:r>
          </a:p>
        </p:txBody>
      </p:sp>
    </p:spTree>
    <p:extLst>
      <p:ext uri="{BB962C8B-B14F-4D97-AF65-F5344CB8AC3E}">
        <p14:creationId xmlns:p14="http://schemas.microsoft.com/office/powerpoint/2010/main" val="2193195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PROTEINS</a:t>
            </a:r>
          </a:p>
        </p:txBody>
      </p:sp>
      <p:sp>
        <p:nvSpPr>
          <p:cNvPr id="3" name="Content Placeholder 2"/>
          <p:cNvSpPr>
            <a:spLocks noGrp="1"/>
          </p:cNvSpPr>
          <p:nvPr>
            <p:ph idx="1"/>
          </p:nvPr>
        </p:nvSpPr>
        <p:spPr>
          <a:xfrm>
            <a:off x="152400" y="1371600"/>
            <a:ext cx="8534400" cy="4449763"/>
          </a:xfrm>
        </p:spPr>
        <p:txBody>
          <a:bodyPr/>
          <a:lstStyle/>
          <a:p>
            <a:pPr marL="0" indent="0">
              <a:buNone/>
            </a:pPr>
            <a:r>
              <a:rPr lang="en-US" dirty="0">
                <a:hlinkClick r:id="rId2"/>
              </a:rPr>
              <a:t>MAKE A POLYPEPTIDE CHAIN</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9105" r="66737" b="46435"/>
          <a:stretch/>
        </p:blipFill>
        <p:spPr bwMode="auto">
          <a:xfrm>
            <a:off x="4729626" y="2333150"/>
            <a:ext cx="1911670"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8343" r="65707" b="46435"/>
          <a:stretch/>
        </p:blipFill>
        <p:spPr bwMode="auto">
          <a:xfrm>
            <a:off x="2514600" y="2356014"/>
            <a:ext cx="1941443"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8343" r="65707" b="46435"/>
          <a:stretch/>
        </p:blipFill>
        <p:spPr bwMode="auto">
          <a:xfrm>
            <a:off x="381000" y="2356014"/>
            <a:ext cx="1941443"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8343" r="65707" b="46435"/>
          <a:stretch/>
        </p:blipFill>
        <p:spPr bwMode="auto">
          <a:xfrm>
            <a:off x="6871390" y="2333149"/>
            <a:ext cx="1941443"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9652" y="3886200"/>
            <a:ext cx="8573181" cy="1815882"/>
          </a:xfrm>
          <a:prstGeom prst="rect">
            <a:avLst/>
          </a:prstGeom>
          <a:noFill/>
        </p:spPr>
        <p:txBody>
          <a:bodyPr wrap="none" rtlCol="0">
            <a:spAutoFit/>
          </a:bodyPr>
          <a:lstStyle/>
          <a:p>
            <a:r>
              <a:rPr lang="en-US" sz="2800" dirty="0">
                <a:latin typeface="Comic Sans MS" panose="030F0702030302020204" pitchFamily="66" charset="0"/>
              </a:rPr>
              <a:t>WHAT CHEMICAL REACTION CAN WE USE TO </a:t>
            </a:r>
            <a:br>
              <a:rPr lang="en-US" sz="2800" dirty="0">
                <a:latin typeface="Comic Sans MS" panose="030F0702030302020204" pitchFamily="66" charset="0"/>
              </a:rPr>
            </a:br>
            <a:r>
              <a:rPr lang="en-US" sz="2800" dirty="0">
                <a:latin typeface="Comic Sans MS" panose="030F0702030302020204" pitchFamily="66" charset="0"/>
              </a:rPr>
              <a:t>JOIN SUBUNITS?</a:t>
            </a:r>
          </a:p>
          <a:p>
            <a:endParaRPr lang="en-US" sz="2800" dirty="0">
              <a:latin typeface="Comic Sans MS" panose="030F0702030302020204" pitchFamily="66" charset="0"/>
            </a:endParaRPr>
          </a:p>
          <a:p>
            <a:r>
              <a:rPr lang="en-US" sz="2800" dirty="0">
                <a:latin typeface="Comic Sans MS" panose="030F0702030302020204" pitchFamily="66" charset="0"/>
              </a:rPr>
              <a:t>Join your amino acid cutouts</a:t>
            </a:r>
          </a:p>
        </p:txBody>
      </p:sp>
    </p:spTree>
    <p:extLst>
      <p:ext uri="{BB962C8B-B14F-4D97-AF65-F5344CB8AC3E}">
        <p14:creationId xmlns:p14="http://schemas.microsoft.com/office/powerpoint/2010/main" val="2221322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86" y="76200"/>
            <a:ext cx="8229600" cy="715962"/>
          </a:xfrm>
        </p:spPr>
        <p:txBody>
          <a:bodyPr>
            <a:normAutofit fontScale="90000"/>
          </a:bodyPr>
          <a:lstStyle/>
          <a:p>
            <a:r>
              <a:rPr lang="en-US" dirty="0">
                <a:latin typeface="Comic Sans MS" pitchFamily="66" charset="0"/>
              </a:rPr>
              <a:t>ADD LABELS to your MODEL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6707" b="34775"/>
          <a:stretch/>
        </p:blipFill>
        <p:spPr>
          <a:xfrm>
            <a:off x="547479" y="1371600"/>
            <a:ext cx="6423770" cy="1752600"/>
          </a:xfrm>
        </p:spPr>
      </p:pic>
      <p:sp>
        <p:nvSpPr>
          <p:cNvPr id="7" name="TextBox 6"/>
          <p:cNvSpPr txBox="1"/>
          <p:nvPr/>
        </p:nvSpPr>
        <p:spPr>
          <a:xfrm>
            <a:off x="152400" y="3711146"/>
            <a:ext cx="8738286" cy="3416320"/>
          </a:xfrm>
          <a:prstGeom prst="rect">
            <a:avLst/>
          </a:prstGeom>
          <a:noFill/>
        </p:spPr>
        <p:txBody>
          <a:bodyPr wrap="square" rtlCol="0">
            <a:spAutoFit/>
          </a:bodyPr>
          <a:lstStyle/>
          <a:p>
            <a:r>
              <a:rPr lang="en-US" sz="2400" dirty="0">
                <a:latin typeface="Comic Sans MS" pitchFamily="66" charset="0"/>
              </a:rPr>
              <a:t>DEHYDRATION SYNTHESIS</a:t>
            </a:r>
            <a:br>
              <a:rPr lang="en-US" sz="2400" dirty="0">
                <a:latin typeface="Comic Sans MS" pitchFamily="66" charset="0"/>
              </a:rPr>
            </a:br>
            <a:br>
              <a:rPr lang="en-US" sz="2400" dirty="0">
                <a:latin typeface="Comic Sans MS" pitchFamily="66" charset="0"/>
              </a:rPr>
            </a:br>
            <a:r>
              <a:rPr lang="en-US" sz="2400" dirty="0">
                <a:latin typeface="Comic Sans MS" pitchFamily="66" charset="0"/>
              </a:rPr>
              <a:t>Bond that joins subunits called a PEPTIDE bond</a:t>
            </a:r>
            <a:br>
              <a:rPr lang="en-US" sz="2400" dirty="0">
                <a:latin typeface="Comic Sans MS" pitchFamily="66" charset="0"/>
              </a:rPr>
            </a:br>
            <a:r>
              <a:rPr lang="en-US" sz="2400" dirty="0">
                <a:latin typeface="Comic Sans MS" pitchFamily="66" charset="0"/>
              </a:rPr>
              <a:t>   (COVALENT bond)</a:t>
            </a:r>
          </a:p>
          <a:p>
            <a:endParaRPr lang="en-US" sz="2400" dirty="0">
              <a:latin typeface="Comic Sans MS" pitchFamily="66" charset="0"/>
            </a:endParaRPr>
          </a:p>
          <a:p>
            <a:r>
              <a:rPr lang="en-US" sz="2400" dirty="0">
                <a:latin typeface="Comic Sans MS" pitchFamily="66" charset="0"/>
              </a:rPr>
              <a:t>Which groups are involved in this bond?</a:t>
            </a:r>
          </a:p>
          <a:p>
            <a:br>
              <a:rPr lang="en-US" sz="2400" dirty="0">
                <a:latin typeface="Comic Sans MS" pitchFamily="66" charset="0"/>
              </a:rPr>
            </a:br>
            <a:r>
              <a:rPr lang="en-US" sz="2400" dirty="0">
                <a:latin typeface="Comic Sans MS" pitchFamily="66" charset="0"/>
              </a:rPr>
              <a:t>Draw arrows to identify the peptide bonds in your model</a:t>
            </a:r>
            <a:br>
              <a:rPr lang="en-US" sz="2400" dirty="0">
                <a:latin typeface="Comic Sans MS" pitchFamily="66" charset="0"/>
              </a:rPr>
            </a:br>
            <a:endParaRPr lang="en-US" sz="2400" dirty="0">
              <a:latin typeface="Comic Sans MS" pitchFamily="66" charset="0"/>
            </a:endParaRPr>
          </a:p>
        </p:txBody>
      </p:sp>
      <p:sp>
        <p:nvSpPr>
          <p:cNvPr id="5" name="Down Arrow 4"/>
          <p:cNvSpPr/>
          <p:nvPr/>
        </p:nvSpPr>
        <p:spPr>
          <a:xfrm>
            <a:off x="2438400" y="1202724"/>
            <a:ext cx="242316"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Down Arrow 5"/>
          <p:cNvSpPr/>
          <p:nvPr/>
        </p:nvSpPr>
        <p:spPr>
          <a:xfrm>
            <a:off x="3908154" y="1192427"/>
            <a:ext cx="242316"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Down Arrow 7"/>
          <p:cNvSpPr/>
          <p:nvPr/>
        </p:nvSpPr>
        <p:spPr>
          <a:xfrm>
            <a:off x="5257800" y="1192427"/>
            <a:ext cx="242316"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91860" r="1741" b="34955"/>
          <a:stretch/>
        </p:blipFill>
        <p:spPr>
          <a:xfrm>
            <a:off x="6936433" y="1371600"/>
            <a:ext cx="638259" cy="1717589"/>
          </a:xfrm>
          <a:prstGeom prst="rect">
            <a:avLst/>
          </a:prstGeom>
        </p:spPr>
      </p:pic>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655" t="73685" r="72333" b="10185"/>
          <a:stretch/>
        </p:blipFill>
        <p:spPr>
          <a:xfrm>
            <a:off x="5197375" y="3279733"/>
            <a:ext cx="605481" cy="368733"/>
          </a:xfrm>
          <a:prstGeom prst="rect">
            <a:avLst/>
          </a:prstGeom>
        </p:spPr>
      </p:pic>
      <p:pic>
        <p:nvPicPr>
          <p:cNvPr id="11"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655" t="73685" r="72333" b="10185"/>
          <a:stretch/>
        </p:blipFill>
        <p:spPr>
          <a:xfrm>
            <a:off x="3726571" y="3279733"/>
            <a:ext cx="605481" cy="368733"/>
          </a:xfrm>
          <a:prstGeom prst="rect">
            <a:avLst/>
          </a:prstGeom>
        </p:spPr>
      </p:pic>
      <p:pic>
        <p:nvPicPr>
          <p:cNvPr id="12"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655" t="73685" r="72333" b="10185"/>
          <a:stretch/>
        </p:blipFill>
        <p:spPr>
          <a:xfrm>
            <a:off x="2135659" y="3276600"/>
            <a:ext cx="605481" cy="368733"/>
          </a:xfrm>
          <a:prstGeom prst="rect">
            <a:avLst/>
          </a:prstGeom>
        </p:spPr>
      </p:pic>
    </p:spTree>
    <p:extLst>
      <p:ext uri="{BB962C8B-B14F-4D97-AF65-F5344CB8AC3E}">
        <p14:creationId xmlns:p14="http://schemas.microsoft.com/office/powerpoint/2010/main" val="343074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86" y="76200"/>
            <a:ext cx="8229600" cy="715962"/>
          </a:xfrm>
        </p:spPr>
        <p:txBody>
          <a:bodyPr>
            <a:normAutofit fontScale="90000"/>
          </a:bodyPr>
          <a:lstStyle/>
          <a:p>
            <a:r>
              <a:rPr lang="en-US" dirty="0">
                <a:latin typeface="Comic Sans MS" pitchFamily="66" charset="0"/>
              </a:rPr>
              <a:t>ADD LABELS to your MODEL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04900"/>
            <a:ext cx="8634620" cy="2286000"/>
          </a:xfrm>
        </p:spPr>
      </p:pic>
      <p:sp>
        <p:nvSpPr>
          <p:cNvPr id="7" name="TextBox 6"/>
          <p:cNvSpPr txBox="1"/>
          <p:nvPr/>
        </p:nvSpPr>
        <p:spPr>
          <a:xfrm>
            <a:off x="152400" y="3711146"/>
            <a:ext cx="5715000" cy="1200329"/>
          </a:xfrm>
          <a:prstGeom prst="rect">
            <a:avLst/>
          </a:prstGeom>
          <a:noFill/>
        </p:spPr>
        <p:txBody>
          <a:bodyPr wrap="square" rtlCol="0">
            <a:spAutoFit/>
          </a:bodyPr>
          <a:lstStyle/>
          <a:p>
            <a:r>
              <a:rPr lang="en-US" sz="2400" dirty="0">
                <a:latin typeface="Comic Sans MS" pitchFamily="66" charset="0"/>
              </a:rPr>
              <a:t>POLYPEPTIDE has direction</a:t>
            </a:r>
          </a:p>
          <a:p>
            <a:pPr marL="457200" indent="-457200">
              <a:buFont typeface="Arial" pitchFamily="34" charset="0"/>
              <a:buChar char="•"/>
            </a:pPr>
            <a:r>
              <a:rPr lang="en-US" sz="2400" dirty="0">
                <a:latin typeface="Comic Sans MS" pitchFamily="66" charset="0"/>
              </a:rPr>
              <a:t>N-terminus (amino end)</a:t>
            </a:r>
          </a:p>
          <a:p>
            <a:pPr marL="457200" indent="-457200">
              <a:buFont typeface="Arial" pitchFamily="34" charset="0"/>
              <a:buChar char="•"/>
            </a:pPr>
            <a:r>
              <a:rPr lang="en-US" sz="2400" dirty="0">
                <a:latin typeface="Comic Sans MS" pitchFamily="66" charset="0"/>
              </a:rPr>
              <a:t>C-terminus (carboxyl end)</a:t>
            </a:r>
          </a:p>
        </p:txBody>
      </p:sp>
      <p:sp>
        <p:nvSpPr>
          <p:cNvPr id="5" name="Oval 4"/>
          <p:cNvSpPr/>
          <p:nvPr/>
        </p:nvSpPr>
        <p:spPr>
          <a:xfrm>
            <a:off x="152400" y="1524000"/>
            <a:ext cx="1066800" cy="11430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1104900"/>
            <a:ext cx="1219200" cy="11430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6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152400"/>
            <a:ext cx="9067800" cy="6463308"/>
          </a:xfrm>
          <a:prstGeom prst="rect">
            <a:avLst/>
          </a:prstGeom>
          <a:noFill/>
        </p:spPr>
        <p:txBody>
          <a:bodyPr wrap="square" rtlCol="0">
            <a:spAutoFit/>
          </a:bodyPr>
          <a:lstStyle/>
          <a:p>
            <a:r>
              <a:rPr lang="en-US" sz="2800" dirty="0">
                <a:latin typeface="Comic Sans MS" pitchFamily="66" charset="0"/>
              </a:rPr>
              <a:t>LABEL THE FOLLOWING ON YOUR </a:t>
            </a:r>
            <a:br>
              <a:rPr lang="en-US" sz="2800" dirty="0">
                <a:latin typeface="Comic Sans MS" pitchFamily="66" charset="0"/>
              </a:rPr>
            </a:br>
            <a:r>
              <a:rPr lang="en-US" sz="2800" dirty="0">
                <a:latin typeface="Comic Sans MS" pitchFamily="66" charset="0"/>
              </a:rPr>
              <a:t>CUTOUT POLYPEPTIDE CHAIN</a:t>
            </a:r>
          </a:p>
          <a:p>
            <a:endParaRPr lang="en-US" sz="2800" dirty="0">
              <a:latin typeface="Comic Sans MS" pitchFamily="66" charset="0"/>
            </a:endParaRPr>
          </a:p>
          <a:p>
            <a:pPr marL="285750" indent="-285750">
              <a:buFont typeface="Arial" pitchFamily="34" charset="0"/>
              <a:buChar char="•"/>
            </a:pPr>
            <a:r>
              <a:rPr lang="en-US" sz="2400" dirty="0">
                <a:latin typeface="Comic Sans MS" pitchFamily="66" charset="0"/>
              </a:rPr>
              <a:t>Label N-terminus and C-terminus</a:t>
            </a:r>
          </a:p>
          <a:p>
            <a:pPr marL="285750" indent="-285750">
              <a:buFont typeface="Arial" pitchFamily="34" charset="0"/>
              <a:buChar char="•"/>
            </a:pPr>
            <a:endParaRPr lang="en-US" sz="2400" dirty="0">
              <a:latin typeface="Comic Sans MS" pitchFamily="66" charset="0"/>
            </a:endParaRPr>
          </a:p>
          <a:p>
            <a:pPr marL="285750" indent="-285750">
              <a:buFont typeface="Arial" pitchFamily="34" charset="0"/>
              <a:buChar char="•"/>
            </a:pPr>
            <a:r>
              <a:rPr lang="en-US" sz="2400" dirty="0">
                <a:latin typeface="Comic Sans MS" pitchFamily="66" charset="0"/>
              </a:rPr>
              <a:t>Draw arrows to show  locations of all PEPTIDE BONDS</a:t>
            </a:r>
          </a:p>
          <a:p>
            <a:pPr marL="285750" indent="-285750">
              <a:buFont typeface="Arial" pitchFamily="34" charset="0"/>
              <a:buChar char="•"/>
            </a:pPr>
            <a:r>
              <a:rPr lang="en-US" sz="2400" dirty="0">
                <a:latin typeface="Comic Sans MS" pitchFamily="66" charset="0"/>
              </a:rPr>
              <a:t>Identify what type of chemical bond this is</a:t>
            </a:r>
          </a:p>
          <a:p>
            <a:pPr marL="285750" indent="-285750">
              <a:buFont typeface="Arial" pitchFamily="34" charset="0"/>
              <a:buChar char="•"/>
            </a:pPr>
            <a:endParaRPr lang="en-US" sz="2400" dirty="0">
              <a:latin typeface="Comic Sans MS" pitchFamily="66" charset="0"/>
            </a:endParaRPr>
          </a:p>
          <a:p>
            <a:pPr marL="285750" indent="-285750">
              <a:buFont typeface="Arial" pitchFamily="34" charset="0"/>
              <a:buChar char="•"/>
            </a:pPr>
            <a:r>
              <a:rPr lang="en-US" sz="2400" dirty="0">
                <a:latin typeface="Comic Sans MS" pitchFamily="66" charset="0"/>
              </a:rPr>
              <a:t>Put SQUARES around  the R groups and use your amino acid chart to identify &amp; label the type of R group</a:t>
            </a:r>
            <a:br>
              <a:rPr lang="en-US" sz="2400" dirty="0">
                <a:latin typeface="Comic Sans MS" pitchFamily="66" charset="0"/>
              </a:rPr>
            </a:br>
            <a:r>
              <a:rPr lang="en-US" sz="2400" dirty="0">
                <a:latin typeface="Comic Sans MS" pitchFamily="66" charset="0"/>
              </a:rPr>
              <a:t>   (non-polar, polar, charge basic, charged acidic, </a:t>
            </a:r>
            <a:r>
              <a:rPr lang="en-US" sz="2400" dirty="0" err="1">
                <a:latin typeface="Comic Sans MS" pitchFamily="66" charset="0"/>
              </a:rPr>
              <a:t>etc</a:t>
            </a:r>
            <a:r>
              <a:rPr lang="en-US" sz="2400" dirty="0">
                <a:latin typeface="Comic Sans MS" pitchFamily="66" charset="0"/>
              </a:rPr>
              <a:t>)</a:t>
            </a:r>
          </a:p>
          <a:p>
            <a:endParaRPr lang="en-US" sz="2400" dirty="0">
              <a:latin typeface="Comic Sans MS" pitchFamily="66" charset="0"/>
            </a:endParaRPr>
          </a:p>
          <a:p>
            <a:pPr marL="285750" indent="-285750">
              <a:buFont typeface="Arial" pitchFamily="34" charset="0"/>
              <a:buChar char="•"/>
            </a:pPr>
            <a:r>
              <a:rPr lang="en-US" sz="2400" dirty="0">
                <a:latin typeface="Comic Sans MS" pitchFamily="66" charset="0"/>
              </a:rPr>
              <a:t>Label each amino acid as hydrophobic or hydrophilic</a:t>
            </a:r>
          </a:p>
          <a:p>
            <a:pPr marL="285750" indent="-285750">
              <a:buFont typeface="Arial" pitchFamily="34" charset="0"/>
              <a:buChar char="•"/>
            </a:pPr>
            <a:endParaRPr lang="en-US" sz="2400" dirty="0">
              <a:latin typeface="Comic Sans MS" pitchFamily="66" charset="0"/>
            </a:endParaRPr>
          </a:p>
          <a:p>
            <a:pPr marL="285750" indent="-285750">
              <a:buFont typeface="Arial" pitchFamily="34" charset="0"/>
              <a:buChar char="•"/>
            </a:pPr>
            <a:r>
              <a:rPr lang="en-US" sz="2400" dirty="0">
                <a:latin typeface="Comic Sans MS" pitchFamily="66" charset="0"/>
              </a:rPr>
              <a:t>Label what level of protein structure your model represents    </a:t>
            </a:r>
          </a:p>
          <a:p>
            <a:r>
              <a:rPr lang="en-US" sz="2400" dirty="0">
                <a:latin typeface="Comic Sans MS" pitchFamily="66" charset="0"/>
              </a:rPr>
              <a:t>          ( 1°  2° . 3° ,  or 4° ?)</a:t>
            </a:r>
          </a:p>
          <a:p>
            <a:endParaRPr lang="en-US" dirty="0">
              <a:latin typeface="Comic Sans MS" pitchFamily="66" charset="0"/>
            </a:endParaRPr>
          </a:p>
        </p:txBody>
      </p:sp>
    </p:spTree>
    <p:extLst>
      <p:ext uri="{BB962C8B-B14F-4D97-AF65-F5344CB8AC3E}">
        <p14:creationId xmlns:p14="http://schemas.microsoft.com/office/powerpoint/2010/main" val="1323867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152400"/>
            <a:ext cx="9067800" cy="1231106"/>
          </a:xfrm>
          <a:prstGeom prst="rect">
            <a:avLst/>
          </a:prstGeom>
          <a:noFill/>
        </p:spPr>
        <p:txBody>
          <a:bodyPr wrap="square" rtlCol="0">
            <a:spAutoFit/>
          </a:bodyPr>
          <a:lstStyle/>
          <a:p>
            <a:r>
              <a:rPr lang="en-US" sz="2800" dirty="0">
                <a:latin typeface="Comic Sans MS" pitchFamily="66" charset="0"/>
              </a:rPr>
              <a:t>Where do amino acids come from?</a:t>
            </a:r>
          </a:p>
          <a:p>
            <a:endParaRPr lang="en-US" sz="2800" dirty="0">
              <a:latin typeface="Comic Sans MS" pitchFamily="66" charset="0"/>
            </a:endParaRPr>
          </a:p>
          <a:p>
            <a:endParaRPr lang="en-US" dirty="0">
              <a:latin typeface="Comic Sans MS" pitchFamily="66" charset="0"/>
            </a:endParaRPr>
          </a:p>
        </p:txBody>
      </p:sp>
      <p:pic>
        <p:nvPicPr>
          <p:cNvPr id="3074" name="Picture 2" descr="https://www.medicinehow.com/wp-content/uploads/2016/12/Protain-after-Workout-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31940"/>
            <a:ext cx="2903537" cy="29035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4761" y="6605054"/>
            <a:ext cx="7315200" cy="246221"/>
          </a:xfrm>
          <a:prstGeom prst="rect">
            <a:avLst/>
          </a:prstGeom>
        </p:spPr>
        <p:txBody>
          <a:bodyPr wrap="square">
            <a:spAutoFit/>
          </a:bodyPr>
          <a:lstStyle/>
          <a:p>
            <a:r>
              <a:rPr lang="en-US" sz="1000" dirty="0">
                <a:solidFill>
                  <a:srgbClr val="FF0000"/>
                </a:solidFill>
              </a:rPr>
              <a:t>https://www.medicinehow.com/wp-content/uploads/2016/12/Protain-after-Workout-02.png</a:t>
            </a:r>
          </a:p>
        </p:txBody>
      </p:sp>
      <p:pic>
        <p:nvPicPr>
          <p:cNvPr id="3076" name="Picture 4" descr="https://upload.wikimedia.org/wikipedia/commons/thumb/2/21/Amino_acid_biosynthesis_overview.png/304px-Amino_acid_biosynthesis_over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1" y="931940"/>
            <a:ext cx="3639947" cy="4490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10101" y="5569311"/>
            <a:ext cx="4000499" cy="923330"/>
          </a:xfrm>
          <a:prstGeom prst="rect">
            <a:avLst/>
          </a:prstGeom>
          <a:noFill/>
        </p:spPr>
        <p:txBody>
          <a:bodyPr wrap="square" rtlCol="0">
            <a:spAutoFit/>
          </a:bodyPr>
          <a:lstStyle/>
          <a:p>
            <a:r>
              <a:rPr lang="en-US" dirty="0">
                <a:latin typeface="Comic Sans MS" panose="030F0702030302020204" pitchFamily="66" charset="0"/>
              </a:rPr>
              <a:t>Many amino acids can be made from intermediates from glycolysis and Krebs cycle pathways</a:t>
            </a:r>
          </a:p>
        </p:txBody>
      </p:sp>
      <p:sp>
        <p:nvSpPr>
          <p:cNvPr id="6" name="Rectangle 5"/>
          <p:cNvSpPr/>
          <p:nvPr/>
        </p:nvSpPr>
        <p:spPr>
          <a:xfrm>
            <a:off x="226692" y="4015039"/>
            <a:ext cx="4114800" cy="2308324"/>
          </a:xfrm>
          <a:prstGeom prst="rect">
            <a:avLst/>
          </a:prstGeom>
        </p:spPr>
        <p:txBody>
          <a:bodyPr wrap="square">
            <a:spAutoFit/>
          </a:bodyPr>
          <a:lstStyle/>
          <a:p>
            <a:pPr lvl="0" fontAlgn="base">
              <a:spcBef>
                <a:spcPct val="0"/>
              </a:spcBef>
              <a:spcAft>
                <a:spcPts val="1000"/>
              </a:spcAft>
            </a:pPr>
            <a:r>
              <a:rPr lang="en-US" altLang="en-US" sz="1600" u="sng" dirty="0">
                <a:solidFill>
                  <a:prstClr val="black"/>
                </a:solidFill>
                <a:latin typeface="Comic Sans MS" panose="030F0702030302020204" pitchFamily="66" charset="0"/>
                <a:cs typeface="Arial" pitchFamily="34" charset="0"/>
              </a:rPr>
              <a:t>“VEGGIE” ALERT !</a:t>
            </a:r>
            <a:r>
              <a:rPr lang="en-US" altLang="en-US" sz="1600" u="sng" dirty="0">
                <a:solidFill>
                  <a:srgbClr val="000000"/>
                </a:solidFill>
                <a:latin typeface="Comic Sans MS" panose="030F0702030302020204" pitchFamily="66" charset="0"/>
                <a:cs typeface="Arial" pitchFamily="34" charset="0"/>
              </a:rPr>
              <a:t> </a:t>
            </a:r>
            <a:br>
              <a:rPr lang="en-US" altLang="en-US" sz="1600" u="sng" dirty="0">
                <a:solidFill>
                  <a:srgbClr val="000000"/>
                </a:solidFill>
                <a:latin typeface="Comic Sans MS" panose="030F0702030302020204" pitchFamily="66" charset="0"/>
                <a:cs typeface="Arial" pitchFamily="34" charset="0"/>
              </a:rPr>
            </a:br>
            <a:r>
              <a:rPr lang="en-US" altLang="en-US" sz="1600" dirty="0">
                <a:solidFill>
                  <a:srgbClr val="000000"/>
                </a:solidFill>
                <a:latin typeface="Comic Sans MS" panose="030F0702030302020204" pitchFamily="66" charset="0"/>
                <a:cs typeface="Arial" pitchFamily="34" charset="0"/>
              </a:rPr>
              <a:t>9 “essential” amino acids can’t be synthesized by humans; </a:t>
            </a:r>
            <a:br>
              <a:rPr lang="en-US" altLang="en-US" sz="1600" dirty="0">
                <a:solidFill>
                  <a:srgbClr val="000000"/>
                </a:solidFill>
                <a:latin typeface="Comic Sans MS" panose="030F0702030302020204" pitchFamily="66" charset="0"/>
                <a:cs typeface="Arial" pitchFamily="34" charset="0"/>
              </a:rPr>
            </a:br>
            <a:r>
              <a:rPr lang="en-US" altLang="en-US" sz="1600" dirty="0">
                <a:solidFill>
                  <a:srgbClr val="000000"/>
                </a:solidFill>
                <a:latin typeface="Comic Sans MS" panose="030F0702030302020204" pitchFamily="66" charset="0"/>
                <a:cs typeface="Arial" pitchFamily="34" charset="0"/>
              </a:rPr>
              <a:t>must come from diet especially</a:t>
            </a:r>
            <a:br>
              <a:rPr lang="en-US" altLang="en-US" sz="1600" dirty="0">
                <a:solidFill>
                  <a:srgbClr val="000000"/>
                </a:solidFill>
                <a:latin typeface="Comic Sans MS" panose="030F0702030302020204" pitchFamily="66" charset="0"/>
                <a:cs typeface="Arial" pitchFamily="34" charset="0"/>
              </a:rPr>
            </a:br>
            <a:r>
              <a:rPr lang="en-US" altLang="en-US" sz="1600" b="1" dirty="0">
                <a:solidFill>
                  <a:prstClr val="black"/>
                </a:solidFill>
                <a:latin typeface="Comic Sans MS" panose="030F0702030302020204" pitchFamily="66" charset="0"/>
                <a:cs typeface="Arial" pitchFamily="34" charset="0"/>
              </a:rPr>
              <a:t>Lysine</a:t>
            </a:r>
            <a:r>
              <a:rPr lang="en-US" altLang="en-US" sz="1600" dirty="0">
                <a:solidFill>
                  <a:prstClr val="black"/>
                </a:solidFill>
                <a:latin typeface="Comic Sans MS" panose="030F0702030302020204" pitchFamily="66" charset="0"/>
                <a:cs typeface="Arial" pitchFamily="34" charset="0"/>
              </a:rPr>
              <a:t> and </a:t>
            </a:r>
            <a:r>
              <a:rPr lang="en-US" altLang="en-US" sz="1600" b="1" dirty="0">
                <a:solidFill>
                  <a:prstClr val="black"/>
                </a:solidFill>
                <a:latin typeface="Comic Sans MS" panose="030F0702030302020204" pitchFamily="66" charset="0"/>
                <a:cs typeface="Arial" pitchFamily="34" charset="0"/>
              </a:rPr>
              <a:t>tryptophan </a:t>
            </a:r>
            <a:br>
              <a:rPr lang="en-US" altLang="en-US" sz="1600" b="1" dirty="0">
                <a:solidFill>
                  <a:prstClr val="black"/>
                </a:solidFill>
                <a:latin typeface="Comic Sans MS" panose="030F0702030302020204" pitchFamily="66" charset="0"/>
                <a:cs typeface="Arial" pitchFamily="34" charset="0"/>
              </a:rPr>
            </a:br>
            <a:r>
              <a:rPr lang="en-US" altLang="en-US" sz="1600" dirty="0">
                <a:solidFill>
                  <a:prstClr val="black"/>
                </a:solidFill>
                <a:latin typeface="Comic Sans MS" panose="030F0702030302020204" pitchFamily="66" charset="0"/>
                <a:cs typeface="Arial" pitchFamily="34" charset="0"/>
              </a:rPr>
              <a:t>(in low amounts in most plant proteins)</a:t>
            </a:r>
            <a:br>
              <a:rPr lang="en-US" altLang="en-US" sz="1600" dirty="0">
                <a:solidFill>
                  <a:prstClr val="black"/>
                </a:solidFill>
                <a:latin typeface="Comic Sans MS" panose="030F0702030302020204" pitchFamily="66" charset="0"/>
                <a:cs typeface="Arial" pitchFamily="34" charset="0"/>
              </a:rPr>
            </a:br>
            <a:r>
              <a:rPr lang="en-US" altLang="en-US" sz="1600" dirty="0">
                <a:solidFill>
                  <a:prstClr val="black"/>
                </a:solidFill>
                <a:latin typeface="Comic Sans MS" panose="030F0702030302020204" pitchFamily="66" charset="0"/>
                <a:cs typeface="Arial" pitchFamily="34" charset="0"/>
              </a:rPr>
              <a:t>Strict vegetarians need to make sure that their diet contains sufficient amounts of these</a:t>
            </a:r>
            <a:endParaRPr lang="en-US" altLang="en-US" sz="4400" dirty="0">
              <a:solidFill>
                <a:prstClr val="black"/>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4086003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US" sz="5400" b="1" dirty="0">
                <a:latin typeface="Comic Sans MS" pitchFamily="66" charset="0"/>
              </a:rPr>
              <a:t>BIOMOLECULE</a:t>
            </a:r>
            <a:br>
              <a:rPr lang="en-US" sz="5400" b="1" dirty="0">
                <a:latin typeface="Comic Sans MS" pitchFamily="66" charset="0"/>
              </a:rPr>
            </a:br>
            <a:r>
              <a:rPr lang="en-US" sz="5400" b="1" dirty="0">
                <a:latin typeface="Comic Sans MS" pitchFamily="66" charset="0"/>
              </a:rPr>
              <a:t>MODELING</a:t>
            </a:r>
          </a:p>
        </p:txBody>
      </p:sp>
      <p:sp>
        <p:nvSpPr>
          <p:cNvPr id="3" name="Subtitle 2"/>
          <p:cNvSpPr>
            <a:spLocks noGrp="1"/>
          </p:cNvSpPr>
          <p:nvPr>
            <p:ph type="subTitle" idx="1"/>
          </p:nvPr>
        </p:nvSpPr>
        <p:spPr>
          <a:xfrm>
            <a:off x="152400" y="2133600"/>
            <a:ext cx="8991600" cy="1905000"/>
          </a:xfrm>
        </p:spPr>
        <p:txBody>
          <a:bodyPr>
            <a:normAutofit/>
          </a:bodyPr>
          <a:lstStyle/>
          <a:p>
            <a:pPr algn="l"/>
            <a:r>
              <a:rPr lang="en-US" sz="3600" dirty="0" err="1">
                <a:solidFill>
                  <a:srgbClr val="0070C0"/>
                </a:solidFill>
                <a:latin typeface="Comic Sans MS" pitchFamily="66" charset="0"/>
              </a:rPr>
              <a:t>Toobers</a:t>
            </a:r>
            <a:r>
              <a:rPr lang="en-US" sz="3600" dirty="0">
                <a:solidFill>
                  <a:srgbClr val="0070C0"/>
                </a:solidFill>
                <a:latin typeface="Comic Sans MS" pitchFamily="66" charset="0"/>
              </a:rPr>
              <a:t> Activity </a:t>
            </a:r>
            <a:br>
              <a:rPr lang="en-US" sz="3600" dirty="0">
                <a:solidFill>
                  <a:srgbClr val="0070C0"/>
                </a:solidFill>
                <a:latin typeface="Comic Sans MS" pitchFamily="66" charset="0"/>
              </a:rPr>
            </a:br>
            <a:r>
              <a:rPr lang="en-US" sz="3600" dirty="0">
                <a:solidFill>
                  <a:srgbClr val="0070C0"/>
                </a:solidFill>
                <a:latin typeface="Comic Sans MS" pitchFamily="66" charset="0"/>
              </a:rPr>
              <a:t>from </a:t>
            </a:r>
            <a:r>
              <a:rPr lang="en-US" sz="3600" dirty="0">
                <a:solidFill>
                  <a:srgbClr val="0070C0"/>
                </a:solidFill>
                <a:latin typeface="Comic Sans MS" pitchFamily="66" charset="0"/>
                <a:hlinkClick r:id="rId2"/>
              </a:rPr>
              <a:t>3D Molecular Designs</a:t>
            </a:r>
            <a:br>
              <a:rPr lang="en-US" sz="3600" dirty="0">
                <a:solidFill>
                  <a:srgbClr val="0070C0"/>
                </a:solidFill>
                <a:latin typeface="Comic Sans MS" pitchFamily="66" charset="0"/>
                <a:hlinkClick r:id="rId2"/>
              </a:rPr>
            </a:br>
            <a:r>
              <a:rPr lang="en-US" sz="3600" dirty="0">
                <a:solidFill>
                  <a:srgbClr val="0070C0"/>
                </a:solidFill>
                <a:latin typeface="Comic Sans MS" pitchFamily="66" charset="0"/>
              </a:rPr>
              <a:t> AASK Kit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54"/>
          <a:stretch/>
        </p:blipFill>
        <p:spPr bwMode="auto">
          <a:xfrm>
            <a:off x="4419600" y="3962400"/>
            <a:ext cx="3581400" cy="171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389" b="-6906"/>
          <a:stretch/>
        </p:blipFill>
        <p:spPr bwMode="auto">
          <a:xfrm>
            <a:off x="533400" y="3962399"/>
            <a:ext cx="3657600" cy="183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546" t="22409" r="25258" b="49494"/>
          <a:stretch/>
        </p:blipFill>
        <p:spPr bwMode="auto">
          <a:xfrm>
            <a:off x="6781800" y="1524000"/>
            <a:ext cx="1977082" cy="205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13644" y="6019800"/>
            <a:ext cx="1754711" cy="523220"/>
          </a:xfrm>
          <a:prstGeom prst="rect">
            <a:avLst/>
          </a:prstGeom>
          <a:noFill/>
        </p:spPr>
        <p:txBody>
          <a:bodyPr wrap="none" rtlCol="0">
            <a:spAutoFit/>
          </a:bodyPr>
          <a:lstStyle/>
          <a:p>
            <a:r>
              <a:rPr lang="en-US" sz="2800" dirty="0">
                <a:solidFill>
                  <a:srgbClr val="FF0000"/>
                </a:solidFill>
              </a:rPr>
              <a:t>ACTIVITY 2</a:t>
            </a:r>
          </a:p>
        </p:txBody>
      </p:sp>
    </p:spTree>
    <p:extLst>
      <p:ext uri="{BB962C8B-B14F-4D97-AF65-F5344CB8AC3E}">
        <p14:creationId xmlns:p14="http://schemas.microsoft.com/office/powerpoint/2010/main" val="3723637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389" b="-6906"/>
          <a:stretch/>
        </p:blipFill>
        <p:spPr bwMode="auto">
          <a:xfrm>
            <a:off x="1066800" y="337066"/>
            <a:ext cx="6314803" cy="316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54"/>
          <a:stretch/>
        </p:blipFill>
        <p:spPr bwMode="auto">
          <a:xfrm>
            <a:off x="1066800" y="3505197"/>
            <a:ext cx="6248400" cy="298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9006" y="6596390"/>
            <a:ext cx="8763000" cy="261610"/>
          </a:xfrm>
          <a:prstGeom prst="rect">
            <a:avLst/>
          </a:prstGeom>
        </p:spPr>
        <p:txBody>
          <a:bodyPr wrap="square">
            <a:spAutoFit/>
          </a:bodyPr>
          <a:lstStyle/>
          <a:p>
            <a:r>
              <a:rPr lang="en-US" sz="1100" dirty="0">
                <a:solidFill>
                  <a:srgbClr val="FF00FF"/>
                </a:solidFill>
                <a:latin typeface="Arial" pitchFamily="34" charset="0"/>
                <a:cs typeface="Arial" pitchFamily="34" charset="0"/>
              </a:rPr>
              <a:t>http://www.3dmoleculardesigns.com/bglobin/Blue%20Segement%20-%20Intro%20and%20Directions%20Teacher%20Key.pdf</a:t>
            </a:r>
          </a:p>
        </p:txBody>
      </p:sp>
      <p:sp>
        <p:nvSpPr>
          <p:cNvPr id="6" name="Rectangle 5"/>
          <p:cNvSpPr/>
          <p:nvPr/>
        </p:nvSpPr>
        <p:spPr>
          <a:xfrm>
            <a:off x="247105" y="-32266"/>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1106497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4525963"/>
          </a:xfrm>
        </p:spPr>
        <p:txBody>
          <a:bodyPr>
            <a:normAutofit/>
          </a:bodyPr>
          <a:lstStyle/>
          <a:p>
            <a:pPr marL="0" indent="0">
              <a:buNone/>
            </a:pPr>
            <a:r>
              <a:rPr lang="en-US" sz="2800" dirty="0">
                <a:latin typeface="Comic Sans MS" pitchFamily="66" charset="0"/>
              </a:rPr>
              <a:t>WHY FOLD?</a:t>
            </a:r>
          </a:p>
          <a:p>
            <a:pPr marL="0" indent="0">
              <a:buNone/>
            </a:pPr>
            <a:r>
              <a:rPr lang="en-US" sz="2800" dirty="0">
                <a:latin typeface="Comic Sans MS" pitchFamily="66" charset="0"/>
              </a:rPr>
              <a:t>Physics suggests the final shape should represent a </a:t>
            </a:r>
            <a:r>
              <a:rPr lang="en-US" sz="2800" b="1" dirty="0">
                <a:latin typeface="Comic Sans MS" pitchFamily="66" charset="0"/>
              </a:rPr>
              <a:t>low energy state </a:t>
            </a:r>
            <a:r>
              <a:rPr lang="en-US" sz="2800" dirty="0">
                <a:latin typeface="Comic Sans MS" pitchFamily="66" charset="0"/>
              </a:rPr>
              <a:t>for all of the atoms in the structure. </a:t>
            </a:r>
          </a:p>
          <a:p>
            <a:pPr marL="0" indent="0">
              <a:buNone/>
            </a:pPr>
            <a:r>
              <a:rPr lang="en-US" sz="2800" dirty="0">
                <a:latin typeface="Comic Sans MS" pitchFamily="66" charset="0"/>
              </a:rPr>
              <a:t>EX: water runs downhill to reach a lower energy state.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0" t="3169" r="5505" b="5036"/>
          <a:stretch/>
        </p:blipFill>
        <p:spPr bwMode="auto">
          <a:xfrm>
            <a:off x="594117" y="2979781"/>
            <a:ext cx="7929154" cy="327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6277094"/>
            <a:ext cx="1813317" cy="369332"/>
          </a:xfrm>
          <a:prstGeom prst="rect">
            <a:avLst/>
          </a:prstGeom>
          <a:noFill/>
        </p:spPr>
        <p:txBody>
          <a:bodyPr wrap="none" rtlCol="0">
            <a:spAutoFit/>
          </a:bodyPr>
          <a:lstStyle/>
          <a:p>
            <a:r>
              <a:rPr lang="en-US" dirty="0">
                <a:latin typeface="Comic Sans MS" pitchFamily="66" charset="0"/>
              </a:rPr>
              <a:t>HIGH ENERGY</a:t>
            </a:r>
          </a:p>
        </p:txBody>
      </p:sp>
      <p:sp>
        <p:nvSpPr>
          <p:cNvPr id="5" name="Rectangle 4"/>
          <p:cNvSpPr/>
          <p:nvPr/>
        </p:nvSpPr>
        <p:spPr>
          <a:xfrm>
            <a:off x="6477000" y="6281839"/>
            <a:ext cx="1725152" cy="369332"/>
          </a:xfrm>
          <a:prstGeom prst="rect">
            <a:avLst/>
          </a:prstGeom>
        </p:spPr>
        <p:txBody>
          <a:bodyPr wrap="none">
            <a:spAutoFit/>
          </a:bodyPr>
          <a:lstStyle/>
          <a:p>
            <a:r>
              <a:rPr lang="en-US" dirty="0">
                <a:latin typeface="Comic Sans MS" pitchFamily="66" charset="0"/>
              </a:rPr>
              <a:t>LOW ENERGY</a:t>
            </a:r>
          </a:p>
        </p:txBody>
      </p:sp>
      <p:sp>
        <p:nvSpPr>
          <p:cNvPr id="7" name="Rectangle 6"/>
          <p:cNvSpPr/>
          <p:nvPr/>
        </p:nvSpPr>
        <p:spPr>
          <a:xfrm>
            <a:off x="2667001" y="2633990"/>
            <a:ext cx="5535152"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4079016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456" y="3200400"/>
            <a:ext cx="8654143" cy="3505200"/>
          </a:xfrm>
        </p:spPr>
        <p:txBody>
          <a:bodyPr>
            <a:normAutofit/>
          </a:bodyPr>
          <a:lstStyle/>
          <a:p>
            <a:r>
              <a:rPr lang="en-US" dirty="0"/>
              <a:t>Blue cap represents the N-terminus on the polypeptide chain</a:t>
            </a:r>
          </a:p>
          <a:p>
            <a:endParaRPr lang="en-US" dirty="0"/>
          </a:p>
          <a:p>
            <a:r>
              <a:rPr lang="en-US" dirty="0"/>
              <a:t>Red cap represents the C-terminus on the polypeptide chain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4246"/>
            <a:ext cx="60960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239008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3"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1148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148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3528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66"/>
                </a:solidFill>
              </a:rPr>
              <a:t>1</a:t>
            </a:r>
          </a:p>
        </p:txBody>
      </p:sp>
      <p:sp>
        <p:nvSpPr>
          <p:cNvPr id="2055" name="Text Box 7"/>
          <p:cNvSpPr txBox="1">
            <a:spLocks noChangeArrowheads="1"/>
          </p:cNvSpPr>
          <p:nvPr/>
        </p:nvSpPr>
        <p:spPr bwMode="auto">
          <a:xfrm>
            <a:off x="3200400"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66"/>
                </a:solidFill>
              </a:rPr>
              <a:t>2</a:t>
            </a:r>
          </a:p>
        </p:txBody>
      </p:sp>
      <p:sp>
        <p:nvSpPr>
          <p:cNvPr id="2057" name="Rectangle 9"/>
          <p:cNvSpPr>
            <a:spLocks noChangeArrowheads="1"/>
          </p:cNvSpPr>
          <p:nvPr/>
        </p:nvSpPr>
        <p:spPr bwMode="auto">
          <a:xfrm>
            <a:off x="15240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58" name="Rectangle 10"/>
          <p:cNvSpPr>
            <a:spLocks noChangeArrowheads="1"/>
          </p:cNvSpPr>
          <p:nvPr/>
        </p:nvSpPr>
        <p:spPr bwMode="auto">
          <a:xfrm>
            <a:off x="9144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59" name="Rectangle 11"/>
          <p:cNvSpPr>
            <a:spLocks noChangeArrowheads="1"/>
          </p:cNvSpPr>
          <p:nvPr/>
        </p:nvSpPr>
        <p:spPr bwMode="auto">
          <a:xfrm>
            <a:off x="1524000" y="1066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0" name="Rectangle 12"/>
          <p:cNvSpPr>
            <a:spLocks noChangeArrowheads="1"/>
          </p:cNvSpPr>
          <p:nvPr/>
        </p:nvSpPr>
        <p:spPr bwMode="auto">
          <a:xfrm>
            <a:off x="1524000" y="533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061" name="Rectangle 13"/>
          <p:cNvSpPr>
            <a:spLocks noChangeArrowheads="1"/>
          </p:cNvSpPr>
          <p:nvPr/>
        </p:nvSpPr>
        <p:spPr bwMode="auto">
          <a:xfrm>
            <a:off x="73914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2</a:t>
            </a:r>
          </a:p>
        </p:txBody>
      </p:sp>
      <p:sp>
        <p:nvSpPr>
          <p:cNvPr id="2062" name="Rectangle 14"/>
          <p:cNvSpPr>
            <a:spLocks noChangeArrowheads="1"/>
          </p:cNvSpPr>
          <p:nvPr/>
        </p:nvSpPr>
        <p:spPr bwMode="auto">
          <a:xfrm>
            <a:off x="75438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1</a:t>
            </a:r>
          </a:p>
        </p:txBody>
      </p:sp>
      <p:sp>
        <p:nvSpPr>
          <p:cNvPr id="2063" name="Rectangle 15"/>
          <p:cNvSpPr>
            <a:spLocks noChangeArrowheads="1"/>
          </p:cNvSpPr>
          <p:nvPr/>
        </p:nvSpPr>
        <p:spPr bwMode="auto">
          <a:xfrm>
            <a:off x="5715000" y="3124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64" name="Rectangle 16"/>
          <p:cNvSpPr>
            <a:spLocks noChangeArrowheads="1"/>
          </p:cNvSpPr>
          <p:nvPr/>
        </p:nvSpPr>
        <p:spPr bwMode="auto">
          <a:xfrm>
            <a:off x="50292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65" name="Rectangle 17"/>
          <p:cNvSpPr>
            <a:spLocks noChangeArrowheads="1"/>
          </p:cNvSpPr>
          <p:nvPr/>
        </p:nvSpPr>
        <p:spPr bwMode="auto">
          <a:xfrm>
            <a:off x="5715000" y="129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6" name="Rectangle 18"/>
          <p:cNvSpPr>
            <a:spLocks noChangeArrowheads="1"/>
          </p:cNvSpPr>
          <p:nvPr/>
        </p:nvSpPr>
        <p:spPr bwMode="auto">
          <a:xfrm>
            <a:off x="5715000" y="685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 name="TextBox 1"/>
          <p:cNvSpPr txBox="1"/>
          <p:nvPr/>
        </p:nvSpPr>
        <p:spPr>
          <a:xfrm>
            <a:off x="1340054" y="5580721"/>
            <a:ext cx="6054863" cy="584775"/>
          </a:xfrm>
          <a:prstGeom prst="rect">
            <a:avLst/>
          </a:prstGeom>
          <a:noFill/>
        </p:spPr>
        <p:txBody>
          <a:bodyPr wrap="none" rtlCol="0">
            <a:spAutoFit/>
          </a:bodyPr>
          <a:lstStyle/>
          <a:p>
            <a:r>
              <a:rPr lang="en-US" sz="3200" b="1" dirty="0">
                <a:latin typeface="Comic Sans MS" pitchFamily="66" charset="0"/>
                <a:hlinkClick r:id="rId3"/>
              </a:rPr>
              <a:t>DEHYDRATION SYNTHESIS</a:t>
            </a:r>
            <a:endParaRPr lang="en-US" sz="3200" b="1" dirty="0">
              <a:latin typeface="Comic Sans MS" pitchFamily="66" charset="0"/>
            </a:endParaRPr>
          </a:p>
        </p:txBody>
      </p:sp>
      <p:sp>
        <p:nvSpPr>
          <p:cNvPr id="3" name="TextBox 2"/>
          <p:cNvSpPr txBox="1"/>
          <p:nvPr/>
        </p:nvSpPr>
        <p:spPr>
          <a:xfrm>
            <a:off x="754275" y="4042434"/>
            <a:ext cx="7706078" cy="1846659"/>
          </a:xfrm>
          <a:prstGeom prst="rect">
            <a:avLst/>
          </a:prstGeom>
          <a:noFill/>
        </p:spPr>
        <p:txBody>
          <a:bodyPr wrap="square" rtlCol="0">
            <a:spAutoFit/>
          </a:bodyPr>
          <a:lstStyle/>
          <a:p>
            <a:r>
              <a:rPr lang="en-US" sz="3200" dirty="0"/>
              <a:t>~ Choose 2 glucose cutouts to join </a:t>
            </a:r>
            <a:br>
              <a:rPr lang="en-US" sz="3200" dirty="0"/>
            </a:br>
            <a:r>
              <a:rPr lang="en-US" sz="3200" dirty="0"/>
              <a:t>~ Number the carbons</a:t>
            </a:r>
            <a:br>
              <a:rPr lang="en-US" sz="3200" dirty="0"/>
            </a:br>
            <a:r>
              <a:rPr lang="en-US" sz="3200" dirty="0"/>
              <a:t>~  </a:t>
            </a:r>
            <a:r>
              <a:rPr lang="el-GR" sz="3200" dirty="0"/>
              <a:t>α</a:t>
            </a:r>
            <a:r>
              <a:rPr lang="en-US" sz="3200" dirty="0"/>
              <a:t> or </a:t>
            </a:r>
            <a:r>
              <a:rPr lang="el-GR" sz="3200" dirty="0"/>
              <a:t>β</a:t>
            </a:r>
            <a:r>
              <a:rPr lang="en-US" sz="3200" dirty="0"/>
              <a:t> glucose?</a:t>
            </a:r>
          </a:p>
          <a:p>
            <a:endParaRPr lang="en-US" dirty="0"/>
          </a:p>
        </p:txBody>
      </p:sp>
      <p:sp>
        <p:nvSpPr>
          <p:cNvPr id="4" name="Rectangle 3"/>
          <p:cNvSpPr/>
          <p:nvPr/>
        </p:nvSpPr>
        <p:spPr>
          <a:xfrm>
            <a:off x="5907483" y="4746322"/>
            <a:ext cx="3224794" cy="954107"/>
          </a:xfrm>
          <a:prstGeom prst="rect">
            <a:avLst/>
          </a:prstGeom>
        </p:spPr>
        <p:txBody>
          <a:bodyPr wrap="none">
            <a:spAutoFit/>
          </a:bodyPr>
          <a:lstStyle/>
          <a:p>
            <a:r>
              <a:rPr lang="en-US" sz="2800" dirty="0"/>
              <a:t>MONOSACCHARIDES</a:t>
            </a:r>
            <a:br>
              <a:rPr lang="en-US" sz="2800" dirty="0"/>
            </a:br>
            <a:r>
              <a:rPr lang="en-US" sz="2800" dirty="0"/>
              <a:t>    = 1 sugar</a:t>
            </a:r>
          </a:p>
        </p:txBody>
      </p:sp>
      <p:sp>
        <p:nvSpPr>
          <p:cNvPr id="20" name="TextBox 19">
            <a:extLst>
              <a:ext uri="{FF2B5EF4-FFF2-40B4-BE49-F238E27FC236}">
                <a16:creationId xmlns:a16="http://schemas.microsoft.com/office/drawing/2014/main" id="{EFEF2067-F947-48E5-A568-DAA053FBEF0F}"/>
              </a:ext>
            </a:extLst>
          </p:cNvPr>
          <p:cNvSpPr txBox="1"/>
          <p:nvPr/>
        </p:nvSpPr>
        <p:spPr>
          <a:xfrm>
            <a:off x="252" y="6135469"/>
            <a:ext cx="9132026" cy="646331"/>
          </a:xfrm>
          <a:prstGeom prst="rect">
            <a:avLst/>
          </a:prstGeom>
          <a:noFill/>
        </p:spPr>
        <p:txBody>
          <a:bodyPr wrap="square">
            <a:spAutoFit/>
          </a:bodyPr>
          <a:lstStyle/>
          <a:p>
            <a:r>
              <a:rPr lang="en-US" dirty="0">
                <a:hlinkClick r:id="rId4"/>
              </a:rPr>
              <a:t>This </a:t>
            </a:r>
            <a:r>
              <a:rPr lang="en-US" dirty="0" err="1">
                <a:hlinkClick r:id="rId4"/>
              </a:rPr>
              <a:t>Youtube</a:t>
            </a:r>
            <a:r>
              <a:rPr lang="en-US" dirty="0">
                <a:hlinkClick r:id="rId4"/>
              </a:rPr>
              <a:t> video was made from:</a:t>
            </a:r>
          </a:p>
          <a:p>
            <a:r>
              <a:rPr lang="en-US" dirty="0">
                <a:hlinkClick r:id="rId4"/>
              </a:rPr>
              <a:t> http://academic.cengage.com/biology/discipline_content/animations/reaction_types.html</a:t>
            </a:r>
            <a:endParaRPr lang="en-US" dirty="0"/>
          </a:p>
        </p:txBody>
      </p:sp>
    </p:spTree>
    <p:extLst>
      <p:ext uri="{BB962C8B-B14F-4D97-AF65-F5344CB8AC3E}">
        <p14:creationId xmlns:p14="http://schemas.microsoft.com/office/powerpoint/2010/main" val="3844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blinds(horizontal)">
                                      <p:cBhvr>
                                        <p:cTn id="12" dur="500"/>
                                        <p:tgtEl>
                                          <p:spTgt spid="2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blinds(horizontal)">
                                      <p:cBhvr>
                                        <p:cTn id="17" dur="500"/>
                                        <p:tgtEl>
                                          <p:spTgt spid="20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blinds(horizontal)">
                                      <p:cBhvr>
                                        <p:cTn id="22" dur="500"/>
                                        <p:tgtEl>
                                          <p:spTgt spid="20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59"/>
                                        </p:tgtEl>
                                        <p:attrNameLst>
                                          <p:attrName>style.visibility</p:attrName>
                                        </p:attrNameLst>
                                      </p:cBhvr>
                                      <p:to>
                                        <p:strVal val="visible"/>
                                      </p:to>
                                    </p:set>
                                    <p:animEffect transition="in" filter="blinds(horizontal)">
                                      <p:cBhvr>
                                        <p:cTn id="27" dur="500"/>
                                        <p:tgtEl>
                                          <p:spTgt spid="20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60"/>
                                        </p:tgtEl>
                                        <p:attrNameLst>
                                          <p:attrName>style.visibility</p:attrName>
                                        </p:attrNameLst>
                                      </p:cBhvr>
                                      <p:to>
                                        <p:strVal val="visible"/>
                                      </p:to>
                                    </p:set>
                                    <p:animEffect transition="in" filter="blinds(horizontal)">
                                      <p:cBhvr>
                                        <p:cTn id="32" dur="500"/>
                                        <p:tgtEl>
                                          <p:spTgt spid="20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62"/>
                                        </p:tgtEl>
                                        <p:attrNameLst>
                                          <p:attrName>style.visibility</p:attrName>
                                        </p:attrNameLst>
                                      </p:cBhvr>
                                      <p:to>
                                        <p:strVal val="visible"/>
                                      </p:to>
                                    </p:set>
                                    <p:animEffect transition="in" filter="blinds(horizontal)">
                                      <p:cBhvr>
                                        <p:cTn id="37" dur="500"/>
                                        <p:tgtEl>
                                          <p:spTgt spid="20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61"/>
                                        </p:tgtEl>
                                        <p:attrNameLst>
                                          <p:attrName>style.visibility</p:attrName>
                                        </p:attrNameLst>
                                      </p:cBhvr>
                                      <p:to>
                                        <p:strVal val="visible"/>
                                      </p:to>
                                    </p:set>
                                    <p:animEffect transition="in" filter="blinds(horizontal)">
                                      <p:cBhvr>
                                        <p:cTn id="42" dur="500"/>
                                        <p:tgtEl>
                                          <p:spTgt spid="20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63"/>
                                        </p:tgtEl>
                                        <p:attrNameLst>
                                          <p:attrName>style.visibility</p:attrName>
                                        </p:attrNameLst>
                                      </p:cBhvr>
                                      <p:to>
                                        <p:strVal val="visible"/>
                                      </p:to>
                                    </p:set>
                                    <p:animEffect transition="in" filter="blinds(horizontal)">
                                      <p:cBhvr>
                                        <p:cTn id="47" dur="500"/>
                                        <p:tgtEl>
                                          <p:spTgt spid="20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64"/>
                                        </p:tgtEl>
                                        <p:attrNameLst>
                                          <p:attrName>style.visibility</p:attrName>
                                        </p:attrNameLst>
                                      </p:cBhvr>
                                      <p:to>
                                        <p:strVal val="visible"/>
                                      </p:to>
                                    </p:set>
                                    <p:animEffect transition="in" filter="blinds(horizontal)">
                                      <p:cBhvr>
                                        <p:cTn id="52" dur="500"/>
                                        <p:tgtEl>
                                          <p:spTgt spid="20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65"/>
                                        </p:tgtEl>
                                        <p:attrNameLst>
                                          <p:attrName>style.visibility</p:attrName>
                                        </p:attrNameLst>
                                      </p:cBhvr>
                                      <p:to>
                                        <p:strVal val="visible"/>
                                      </p:to>
                                    </p:set>
                                    <p:animEffect transition="in" filter="blinds(horizontal)">
                                      <p:cBhvr>
                                        <p:cTn id="57" dur="500"/>
                                        <p:tgtEl>
                                          <p:spTgt spid="20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66"/>
                                        </p:tgtEl>
                                        <p:attrNameLst>
                                          <p:attrName>style.visibility</p:attrName>
                                        </p:attrNameLst>
                                      </p:cBhvr>
                                      <p:to>
                                        <p:strVal val="visible"/>
                                      </p:to>
                                    </p:set>
                                    <p:animEffect transition="in" filter="blinds(horizontal)">
                                      <p:cBhvr>
                                        <p:cTn id="62" dur="500"/>
                                        <p:tgtEl>
                                          <p:spTgt spid="206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P spid="2058" grpId="0"/>
      <p:bldP spid="2059" grpId="0"/>
      <p:bldP spid="2060" grpId="0"/>
      <p:bldP spid="2061" grpId="0"/>
      <p:bldP spid="2062" grpId="0"/>
      <p:bldP spid="2063" grpId="0"/>
      <p:bldP spid="2064" grpId="0"/>
      <p:bldP spid="2065" grpId="0"/>
      <p:bldP spid="2066"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4" t="16235" r="3305" b="74194"/>
          <a:stretch/>
        </p:blipFill>
        <p:spPr bwMode="auto">
          <a:xfrm>
            <a:off x="437605" y="798731"/>
            <a:ext cx="8342810" cy="62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4" t="61147" r="3180" b="19427"/>
          <a:stretch/>
        </p:blipFill>
        <p:spPr bwMode="auto">
          <a:xfrm>
            <a:off x="489044" y="1854521"/>
            <a:ext cx="8355873" cy="126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2400"/>
            <a:ext cx="6110968" cy="646331"/>
          </a:xfrm>
          <a:prstGeom prst="rect">
            <a:avLst/>
          </a:prstGeom>
          <a:noFill/>
        </p:spPr>
        <p:txBody>
          <a:bodyPr wrap="none" rtlCol="0">
            <a:spAutoFit/>
          </a:bodyPr>
          <a:lstStyle/>
          <a:p>
            <a:r>
              <a:rPr lang="en-US" sz="3600" b="1" dirty="0">
                <a:latin typeface="Comic Sans MS" pitchFamily="66" charset="0"/>
              </a:rPr>
              <a:t>POLYPEPTIDE SEQUENCE</a:t>
            </a:r>
          </a:p>
        </p:txBody>
      </p:sp>
      <p:sp>
        <p:nvSpPr>
          <p:cNvPr id="6" name="Rectangle 5"/>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
        <p:nvSpPr>
          <p:cNvPr id="3" name="TextBox 2"/>
          <p:cNvSpPr txBox="1"/>
          <p:nvPr/>
        </p:nvSpPr>
        <p:spPr>
          <a:xfrm>
            <a:off x="205946" y="3505200"/>
            <a:ext cx="8978740" cy="2246769"/>
          </a:xfrm>
          <a:prstGeom prst="rect">
            <a:avLst/>
          </a:prstGeom>
          <a:noFill/>
        </p:spPr>
        <p:txBody>
          <a:bodyPr wrap="none" rtlCol="0">
            <a:spAutoFit/>
          </a:bodyPr>
          <a:lstStyle/>
          <a:p>
            <a:r>
              <a:rPr lang="en-US" sz="2800" dirty="0">
                <a:latin typeface="Comic Sans MS" panose="030F0702030302020204" pitchFamily="66" charset="0"/>
              </a:rPr>
              <a:t>WHAT DETERMINES THE PRIMARY STRUCTURE </a:t>
            </a:r>
          </a:p>
          <a:p>
            <a:r>
              <a:rPr lang="en-US" sz="2800" dirty="0">
                <a:latin typeface="Comic Sans MS" panose="030F0702030302020204" pitchFamily="66" charset="0"/>
              </a:rPr>
              <a:t>OF A POLYPEPTIDE CHAIN?</a:t>
            </a:r>
            <a:br>
              <a:rPr lang="en-US" sz="2800" dirty="0">
                <a:latin typeface="Comic Sans MS" panose="030F0702030302020204" pitchFamily="66" charset="0"/>
              </a:rPr>
            </a:br>
            <a:br>
              <a:rPr lang="en-US" sz="2800" dirty="0">
                <a:latin typeface="Comic Sans MS" panose="030F0702030302020204" pitchFamily="66" charset="0"/>
              </a:rPr>
            </a:br>
            <a:br>
              <a:rPr lang="en-US" sz="2800" dirty="0">
                <a:latin typeface="Comic Sans MS" panose="030F0702030302020204" pitchFamily="66" charset="0"/>
              </a:rPr>
            </a:br>
            <a:r>
              <a:rPr lang="en-US" sz="2800" dirty="0">
                <a:latin typeface="Comic Sans MS" panose="030F0702030302020204" pitchFamily="66" charset="0"/>
              </a:rPr>
              <a:t>How is a POLYPEPTIDE different from a PROTEIN?</a:t>
            </a:r>
          </a:p>
        </p:txBody>
      </p:sp>
      <p:sp>
        <p:nvSpPr>
          <p:cNvPr id="4" name="TextBox 3"/>
          <p:cNvSpPr txBox="1"/>
          <p:nvPr/>
        </p:nvSpPr>
        <p:spPr>
          <a:xfrm>
            <a:off x="335474" y="4459307"/>
            <a:ext cx="8444941" cy="523220"/>
          </a:xfrm>
          <a:prstGeom prst="rect">
            <a:avLst/>
          </a:prstGeom>
          <a:noFill/>
        </p:spPr>
        <p:txBody>
          <a:bodyPr wrap="none" rtlCol="0">
            <a:spAutoFit/>
          </a:bodyPr>
          <a:lstStyle/>
          <a:p>
            <a:r>
              <a:rPr lang="en-US" sz="2800" dirty="0">
                <a:solidFill>
                  <a:srgbClr val="FF0000"/>
                </a:solidFill>
                <a:latin typeface="Comic Sans MS" panose="030F0702030302020204" pitchFamily="66" charset="0"/>
              </a:rPr>
              <a:t>DNA sequence codes for AMINO ACID sequence</a:t>
            </a:r>
          </a:p>
        </p:txBody>
      </p:sp>
      <p:sp>
        <p:nvSpPr>
          <p:cNvPr id="7" name="TextBox 6"/>
          <p:cNvSpPr txBox="1"/>
          <p:nvPr/>
        </p:nvSpPr>
        <p:spPr>
          <a:xfrm>
            <a:off x="84118" y="5790997"/>
            <a:ext cx="9222396" cy="523220"/>
          </a:xfrm>
          <a:prstGeom prst="rect">
            <a:avLst/>
          </a:prstGeom>
          <a:noFill/>
        </p:spPr>
        <p:txBody>
          <a:bodyPr wrap="none" rtlCol="0">
            <a:spAutoFit/>
          </a:bodyPr>
          <a:lstStyle/>
          <a:p>
            <a:r>
              <a:rPr lang="en-US" sz="2800" dirty="0">
                <a:solidFill>
                  <a:srgbClr val="FF0000"/>
                </a:solidFill>
                <a:latin typeface="Comic Sans MS" panose="030F0702030302020204" pitchFamily="66" charset="0"/>
              </a:rPr>
              <a:t>PROTEIN = POLYPEPTIDE FOLDED INTO 3D SHAPE</a:t>
            </a:r>
          </a:p>
        </p:txBody>
      </p:sp>
    </p:spTree>
    <p:extLst>
      <p:ext uri="{BB962C8B-B14F-4D97-AF65-F5344CB8AC3E}">
        <p14:creationId xmlns:p14="http://schemas.microsoft.com/office/powerpoint/2010/main" val="7523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477000"/>
          </a:xfrm>
        </p:spPr>
        <p:txBody>
          <a:bodyPr>
            <a:normAutofit/>
          </a:bodyPr>
          <a:lstStyle/>
          <a:p>
            <a:pPr marL="0" indent="0">
              <a:buNone/>
            </a:pPr>
            <a:r>
              <a:rPr lang="en-US" dirty="0"/>
              <a:t>AMINO ACID –R groups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56" t="20270" r="39220" b="10134"/>
          <a:stretch/>
        </p:blipFill>
        <p:spPr bwMode="auto">
          <a:xfrm>
            <a:off x="1828800" y="914400"/>
            <a:ext cx="4609070" cy="509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632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4DAB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7543800" cy="6477000"/>
          </a:xfrm>
        </p:spPr>
        <p:txBody>
          <a:bodyPr>
            <a:normAutofit/>
          </a:bodyPr>
          <a:lstStyle/>
          <a:p>
            <a:pPr marL="0" indent="0">
              <a:buNone/>
            </a:pPr>
            <a:r>
              <a:rPr lang="en-US" sz="3600" b="1" u="sng" dirty="0"/>
              <a:t>AMINO ACID COLOR CODE</a:t>
            </a:r>
          </a:p>
          <a:p>
            <a:pPr marL="0" indent="0">
              <a:buNone/>
            </a:pPr>
            <a:endParaRPr lang="en-US" sz="3600" b="1" dirty="0"/>
          </a:p>
          <a:p>
            <a:pPr marL="0" indent="0">
              <a:buNone/>
            </a:pPr>
            <a:r>
              <a:rPr lang="en-US" sz="3600" b="1" dirty="0"/>
              <a:t>HYDROPHILIC POLAR</a:t>
            </a:r>
            <a:br>
              <a:rPr lang="en-US" sz="3600" b="1" dirty="0"/>
            </a:br>
            <a:r>
              <a:rPr lang="en-US" sz="3600" b="1" dirty="0"/>
              <a:t>        </a:t>
            </a:r>
            <a:r>
              <a:rPr lang="en-US" sz="3600" b="1" dirty="0">
                <a:solidFill>
                  <a:schemeClr val="bg1"/>
                </a:solidFill>
              </a:rPr>
              <a:t>HISTIDINE (His) = WHITE</a:t>
            </a:r>
          </a:p>
          <a:p>
            <a:pPr marL="0" indent="0">
              <a:buNone/>
            </a:pPr>
            <a:r>
              <a:rPr lang="en-US" sz="3600" b="1" dirty="0">
                <a:solidFill>
                  <a:schemeClr val="bg1"/>
                </a:solidFill>
              </a:rPr>
              <a:t>        </a:t>
            </a:r>
            <a:r>
              <a:rPr lang="en-US" sz="3600" b="1" dirty="0">
                <a:solidFill>
                  <a:srgbClr val="00B050"/>
                </a:solidFill>
              </a:rPr>
              <a:t>CYSTEINE (</a:t>
            </a:r>
            <a:r>
              <a:rPr lang="en-US" sz="3600" b="1" dirty="0" err="1">
                <a:solidFill>
                  <a:srgbClr val="00B050"/>
                </a:solidFill>
              </a:rPr>
              <a:t>Cys</a:t>
            </a:r>
            <a:r>
              <a:rPr lang="en-US" sz="3600" b="1" dirty="0">
                <a:solidFill>
                  <a:srgbClr val="00B050"/>
                </a:solidFill>
              </a:rPr>
              <a:t>) = GREEN</a:t>
            </a:r>
            <a:r>
              <a:rPr lang="en-US" sz="3600" b="1" dirty="0"/>
              <a:t>   </a:t>
            </a:r>
            <a:endParaRPr lang="en-US" sz="3600" b="1" dirty="0">
              <a:solidFill>
                <a:schemeClr val="bg1"/>
              </a:solidFill>
            </a:endParaRPr>
          </a:p>
          <a:p>
            <a:pPr marL="0" indent="0">
              <a:buNone/>
            </a:pPr>
            <a:r>
              <a:rPr lang="en-US" sz="3600" b="1" dirty="0">
                <a:solidFill>
                  <a:srgbClr val="0070C0"/>
                </a:solidFill>
              </a:rPr>
              <a:t>HYDROPHILIC POLAR CHARGED BASIC </a:t>
            </a:r>
            <a:br>
              <a:rPr lang="en-US" sz="3600" b="1" dirty="0">
                <a:solidFill>
                  <a:srgbClr val="0070C0"/>
                </a:solidFill>
              </a:rPr>
            </a:br>
            <a:r>
              <a:rPr lang="en-US" sz="3600" b="1" dirty="0">
                <a:solidFill>
                  <a:srgbClr val="0070C0"/>
                </a:solidFill>
              </a:rPr>
              <a:t>         ARGININE(</a:t>
            </a:r>
            <a:r>
              <a:rPr lang="en-US" sz="3600" b="1" dirty="0" err="1">
                <a:solidFill>
                  <a:srgbClr val="0070C0"/>
                </a:solidFill>
              </a:rPr>
              <a:t>Arg</a:t>
            </a:r>
            <a:r>
              <a:rPr lang="en-US" sz="3600" b="1" dirty="0">
                <a:solidFill>
                  <a:srgbClr val="0070C0"/>
                </a:solidFill>
              </a:rPr>
              <a:t>) = BLUE</a:t>
            </a:r>
          </a:p>
          <a:p>
            <a:pPr marL="0" indent="0">
              <a:buNone/>
            </a:pPr>
            <a:r>
              <a:rPr lang="en-US" sz="3600" b="1" dirty="0">
                <a:solidFill>
                  <a:srgbClr val="00B050"/>
                </a:solidFill>
              </a:rPr>
              <a:t> </a:t>
            </a:r>
            <a:endParaRPr lang="en-US" sz="3600" b="1" dirty="0">
              <a:solidFill>
                <a:srgbClr val="FFFF00"/>
              </a:solidFill>
            </a:endParaRPr>
          </a:p>
          <a:p>
            <a:pPr marL="0" indent="0">
              <a:buNone/>
            </a:pPr>
            <a:r>
              <a:rPr lang="en-US" sz="3600" b="1" dirty="0">
                <a:solidFill>
                  <a:srgbClr val="FFFF00"/>
                </a:solidFill>
              </a:rPr>
              <a:t>HYDROPHOBIC NON-POLAR = YELLOW</a:t>
            </a:r>
            <a:br>
              <a:rPr lang="en-US" sz="3600" b="1" dirty="0">
                <a:solidFill>
                  <a:srgbClr val="FFFF00"/>
                </a:solidFill>
              </a:rPr>
            </a:br>
            <a:r>
              <a:rPr lang="en-US" sz="3600" b="1" dirty="0">
                <a:solidFill>
                  <a:srgbClr val="FFFF00"/>
                </a:solidFill>
              </a:rPr>
              <a:t>      </a:t>
            </a:r>
            <a:r>
              <a:rPr lang="en-US" sz="3600" b="1" dirty="0" err="1">
                <a:solidFill>
                  <a:srgbClr val="FFFF00"/>
                </a:solidFill>
              </a:rPr>
              <a:t>Phe</a:t>
            </a:r>
            <a:r>
              <a:rPr lang="en-US" sz="3600" b="1" dirty="0">
                <a:solidFill>
                  <a:srgbClr val="FFFF00"/>
                </a:solidFill>
              </a:rPr>
              <a:t>   +   </a:t>
            </a:r>
            <a:r>
              <a:rPr lang="en-US" sz="3600" b="1" dirty="0" err="1">
                <a:solidFill>
                  <a:srgbClr val="FFFF00"/>
                </a:solidFill>
              </a:rPr>
              <a:t>Leu</a:t>
            </a:r>
            <a:endParaRPr lang="en-US" sz="3600" b="1" dirty="0"/>
          </a:p>
        </p:txBody>
      </p:sp>
    </p:spTree>
    <p:extLst>
      <p:ext uri="{BB962C8B-B14F-4D97-AF65-F5344CB8AC3E}">
        <p14:creationId xmlns:p14="http://schemas.microsoft.com/office/powerpoint/2010/main" val="485987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1143000"/>
          </a:xfrm>
        </p:spPr>
        <p:txBody>
          <a:bodyPr/>
          <a:lstStyle/>
          <a:p>
            <a:r>
              <a:rPr lang="en-US" dirty="0"/>
              <a:t>Secondary structure  (2°)</a:t>
            </a:r>
          </a:p>
        </p:txBody>
      </p:sp>
      <p:sp>
        <p:nvSpPr>
          <p:cNvPr id="3" name="Content Placeholder 2"/>
          <p:cNvSpPr>
            <a:spLocks noGrp="1"/>
          </p:cNvSpPr>
          <p:nvPr>
            <p:ph idx="1"/>
          </p:nvPr>
        </p:nvSpPr>
        <p:spPr>
          <a:xfrm>
            <a:off x="685800" y="5105400"/>
            <a:ext cx="8305800" cy="879437"/>
          </a:xfrm>
        </p:spPr>
        <p:txBody>
          <a:bodyPr/>
          <a:lstStyle/>
          <a:p>
            <a:pPr marL="0" indent="0">
              <a:buNone/>
            </a:pPr>
            <a:r>
              <a:rPr lang="en-US" dirty="0"/>
              <a:t> </a:t>
            </a:r>
            <a:r>
              <a:rPr lang="el-GR" dirty="0"/>
              <a:t>α</a:t>
            </a:r>
            <a:r>
              <a:rPr lang="en-US" dirty="0"/>
              <a:t>-HELIX                         </a:t>
            </a:r>
            <a:r>
              <a:rPr lang="el-GR" dirty="0"/>
              <a:t>β</a:t>
            </a:r>
            <a:r>
              <a:rPr lang="en-US" dirty="0"/>
              <a:t>-PLEATED SHEET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78" t="29095" r="72390" b="17650"/>
          <a:stretch/>
        </p:blipFill>
        <p:spPr bwMode="auto">
          <a:xfrm>
            <a:off x="838200" y="1371600"/>
            <a:ext cx="1479177" cy="37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573" t="27600" r="26765" b="19176"/>
          <a:stretch/>
        </p:blipFill>
        <p:spPr bwMode="auto">
          <a:xfrm rot="5400000">
            <a:off x="4951382" y="2135218"/>
            <a:ext cx="183203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8723811" cy="369332"/>
          </a:xfrm>
          <a:prstGeom prst="rect">
            <a:avLst/>
          </a:prstGeom>
        </p:spPr>
        <p:txBody>
          <a:bodyPr wrap="square">
            <a:spAutoFit/>
          </a:bodyPr>
          <a:lstStyle/>
          <a:p>
            <a:r>
              <a:rPr lang="en-US"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413190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10" t="37941" r="3933" b="24117"/>
          <a:stretch/>
        </p:blipFill>
        <p:spPr bwMode="auto">
          <a:xfrm>
            <a:off x="380871" y="1305818"/>
            <a:ext cx="8458200" cy="247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6383" y="228600"/>
            <a:ext cx="8887176" cy="1077218"/>
          </a:xfrm>
          <a:prstGeom prst="rect">
            <a:avLst/>
          </a:prstGeom>
          <a:noFill/>
        </p:spPr>
        <p:txBody>
          <a:bodyPr wrap="none" rtlCol="0">
            <a:spAutoFit/>
          </a:bodyPr>
          <a:lstStyle/>
          <a:p>
            <a:r>
              <a:rPr lang="en-US" sz="3200" dirty="0"/>
              <a:t>FOLD FIRST 13 AMINO ACIDS (22 “ from N-terminus)</a:t>
            </a:r>
          </a:p>
          <a:p>
            <a:r>
              <a:rPr lang="en-US" sz="3200" dirty="0"/>
              <a:t>INTO  A  2-STRANDED  </a:t>
            </a:r>
            <a:r>
              <a:rPr lang="el-GR" sz="3200" dirty="0"/>
              <a:t>β</a:t>
            </a:r>
            <a:r>
              <a:rPr lang="en-US" sz="3200" dirty="0"/>
              <a:t>-PLEATED SHEET</a:t>
            </a:r>
          </a:p>
        </p:txBody>
      </p:sp>
      <p:sp>
        <p:nvSpPr>
          <p:cNvPr id="4" name="Rectangle 3"/>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4199474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229600" cy="4525963"/>
          </a:xfrm>
        </p:spPr>
        <p:txBody>
          <a:bodyPr/>
          <a:lstStyle/>
          <a:p>
            <a:pPr marL="0" indent="0">
              <a:buNone/>
            </a:pPr>
            <a:r>
              <a:rPr lang="en-US" dirty="0"/>
              <a:t>FOLD LAST 14 AMINO ACIDS (C-terminus end) INTO  AN </a:t>
            </a:r>
            <a:r>
              <a:rPr lang="el-GR" dirty="0"/>
              <a:t>α</a:t>
            </a:r>
            <a:r>
              <a:rPr lang="en-US" dirty="0"/>
              <a:t>-HELIX</a:t>
            </a:r>
          </a:p>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37" t="21353" r="3926" b="42866"/>
          <a:stretch/>
        </p:blipFill>
        <p:spPr bwMode="auto">
          <a:xfrm>
            <a:off x="43543" y="1506583"/>
            <a:ext cx="899160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3923834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50" t="62458" r="17828" b="16882"/>
          <a:stretch/>
        </p:blipFill>
        <p:spPr bwMode="auto">
          <a:xfrm>
            <a:off x="137160" y="558114"/>
            <a:ext cx="879924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6274" y="43934"/>
            <a:ext cx="8723811"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3902397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655320"/>
          </a:xfrm>
        </p:spPr>
        <p:txBody>
          <a:bodyPr>
            <a:normAutofit fontScale="90000"/>
          </a:bodyPr>
          <a:lstStyle/>
          <a:p>
            <a:r>
              <a:rPr lang="en-US" dirty="0"/>
              <a:t>Secondary structure  (2°)</a:t>
            </a:r>
          </a:p>
        </p:txBody>
      </p:sp>
      <p:sp>
        <p:nvSpPr>
          <p:cNvPr id="4" name="TextBox 3"/>
          <p:cNvSpPr txBox="1"/>
          <p:nvPr/>
        </p:nvSpPr>
        <p:spPr>
          <a:xfrm>
            <a:off x="94704" y="5346561"/>
            <a:ext cx="9125495" cy="1384995"/>
          </a:xfrm>
          <a:prstGeom prst="rect">
            <a:avLst/>
          </a:prstGeom>
          <a:noFill/>
        </p:spPr>
        <p:txBody>
          <a:bodyPr wrap="square" rtlCol="0">
            <a:spAutoFit/>
          </a:bodyPr>
          <a:lstStyle/>
          <a:p>
            <a:r>
              <a:rPr lang="en-US" sz="2800" dirty="0">
                <a:latin typeface="Comic Sans MS" pitchFamily="66" charset="0"/>
              </a:rPr>
              <a:t>Held together by </a:t>
            </a:r>
            <a:r>
              <a:rPr lang="en-US" sz="2800" dirty="0">
                <a:solidFill>
                  <a:srgbClr val="FF0000"/>
                </a:solidFill>
                <a:latin typeface="Comic Sans MS" pitchFamily="66" charset="0"/>
              </a:rPr>
              <a:t>HYDROGEN BONDS </a:t>
            </a:r>
            <a:r>
              <a:rPr lang="en-US" sz="2800" dirty="0">
                <a:latin typeface="Comic Sans MS" pitchFamily="66" charset="0"/>
              </a:rPr>
              <a:t>between the </a:t>
            </a:r>
            <a:r>
              <a:rPr lang="en-US" sz="2800" dirty="0">
                <a:solidFill>
                  <a:srgbClr val="FF0000"/>
                </a:solidFill>
                <a:latin typeface="Comic Sans MS" pitchFamily="66" charset="0"/>
              </a:rPr>
              <a:t>C=O of one amino acid and the N-H of another </a:t>
            </a:r>
            <a:br>
              <a:rPr lang="en-US" sz="2800" dirty="0">
                <a:latin typeface="Comic Sans MS" pitchFamily="66" charset="0"/>
              </a:rPr>
            </a:br>
            <a:r>
              <a:rPr lang="en-US" sz="2800" dirty="0">
                <a:latin typeface="Comic Sans MS" pitchFamily="66" charset="0"/>
              </a:rPr>
              <a:t>     </a:t>
            </a:r>
            <a:r>
              <a:rPr lang="en-US" sz="2800" dirty="0">
                <a:solidFill>
                  <a:srgbClr val="FF0000"/>
                </a:solidFill>
                <a:latin typeface="Comic Sans MS" pitchFamily="66" charset="0"/>
              </a:rPr>
              <a:t>in the BACKBONE OF THE CHAIN</a:t>
            </a:r>
          </a:p>
        </p:txBody>
      </p:sp>
      <p:sp>
        <p:nvSpPr>
          <p:cNvPr id="7" name="Rectangle 6"/>
          <p:cNvSpPr/>
          <p:nvPr/>
        </p:nvSpPr>
        <p:spPr>
          <a:xfrm>
            <a:off x="0" y="0"/>
            <a:ext cx="8723811" cy="246221"/>
          </a:xfrm>
          <a:prstGeom prst="rect">
            <a:avLst/>
          </a:prstGeom>
        </p:spPr>
        <p:txBody>
          <a:bodyPr wrap="square">
            <a:spAutoFit/>
          </a:bodyPr>
          <a:lstStyle/>
          <a:p>
            <a:r>
              <a:rPr lang="en-US" sz="1000" dirty="0">
                <a:solidFill>
                  <a:srgbClr val="CC0099"/>
                </a:solidFill>
                <a:latin typeface="Arial" pitchFamily="34" charset="0"/>
                <a:cs typeface="Arial" pitchFamily="34" charset="0"/>
              </a:rPr>
              <a:t>Image from POGIL</a:t>
            </a:r>
          </a:p>
        </p:txBody>
      </p:sp>
      <p:pic>
        <p:nvPicPr>
          <p:cNvPr id="2050"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0037" t="23684" r="31682" b="26494"/>
          <a:stretch/>
        </p:blipFill>
        <p:spPr bwMode="auto">
          <a:xfrm>
            <a:off x="143085" y="718751"/>
            <a:ext cx="5832391" cy="427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02249" y="1276519"/>
            <a:ext cx="3071675" cy="2031325"/>
          </a:xfrm>
          <a:prstGeom prst="rect">
            <a:avLst/>
          </a:prstGeom>
          <a:noFill/>
        </p:spPr>
        <p:txBody>
          <a:bodyPr wrap="none" rtlCol="0">
            <a:spAutoFit/>
          </a:bodyPr>
          <a:lstStyle/>
          <a:p>
            <a:r>
              <a:rPr lang="en-US" b="1" dirty="0">
                <a:latin typeface="Comic Sans MS" panose="030F0702030302020204" pitchFamily="66" charset="0"/>
              </a:rPr>
              <a:t>WHAT TYPE OF BONDS </a:t>
            </a:r>
            <a:br>
              <a:rPr lang="en-US" b="1" dirty="0">
                <a:latin typeface="Comic Sans MS" panose="030F0702030302020204" pitchFamily="66" charset="0"/>
              </a:rPr>
            </a:br>
            <a:r>
              <a:rPr lang="en-US" b="1" dirty="0">
                <a:latin typeface="Comic Sans MS" panose="030F0702030302020204" pitchFamily="66" charset="0"/>
              </a:rPr>
              <a:t>HOLD 2° STRUCTURE </a:t>
            </a:r>
            <a:br>
              <a:rPr lang="en-US" b="1" dirty="0">
                <a:latin typeface="Comic Sans MS" panose="030F0702030302020204" pitchFamily="66" charset="0"/>
              </a:rPr>
            </a:br>
            <a:r>
              <a:rPr lang="en-US" b="1" dirty="0">
                <a:latin typeface="Comic Sans MS" panose="030F0702030302020204" pitchFamily="66" charset="0"/>
              </a:rPr>
              <a:t>TOGETHER?</a:t>
            </a:r>
          </a:p>
          <a:p>
            <a:endParaRPr lang="en-US" b="1" dirty="0">
              <a:latin typeface="Comic Sans MS" panose="030F0702030302020204" pitchFamily="66" charset="0"/>
            </a:endParaRPr>
          </a:p>
          <a:p>
            <a:r>
              <a:rPr lang="en-US" b="1" dirty="0">
                <a:latin typeface="Comic Sans MS" panose="030F0702030302020204" pitchFamily="66" charset="0"/>
              </a:rPr>
              <a:t>WHICH PARTS OF THE </a:t>
            </a:r>
          </a:p>
          <a:p>
            <a:r>
              <a:rPr lang="en-US" b="1" dirty="0">
                <a:latin typeface="Comic Sans MS" panose="030F0702030302020204" pitchFamily="66" charset="0"/>
              </a:rPr>
              <a:t>POLYPEPTIDE CHAIN </a:t>
            </a:r>
          </a:p>
          <a:p>
            <a:r>
              <a:rPr lang="en-US" b="1" dirty="0">
                <a:latin typeface="Comic Sans MS" panose="030F0702030302020204" pitchFamily="66" charset="0"/>
              </a:rPr>
              <a:t>ARE INVOLVED?</a:t>
            </a:r>
          </a:p>
        </p:txBody>
      </p:sp>
      <p:sp>
        <p:nvSpPr>
          <p:cNvPr id="8" name="Rectangle 7"/>
          <p:cNvSpPr/>
          <p:nvPr/>
        </p:nvSpPr>
        <p:spPr>
          <a:xfrm>
            <a:off x="6122466" y="3420220"/>
            <a:ext cx="2831237" cy="1569660"/>
          </a:xfrm>
          <a:prstGeom prst="rect">
            <a:avLst/>
          </a:prstGeom>
        </p:spPr>
        <p:txBody>
          <a:bodyPr wrap="square">
            <a:spAutoFit/>
          </a:bodyPr>
          <a:lstStyle/>
          <a:p>
            <a:r>
              <a:rPr lang="en-US" sz="3200" b="1" dirty="0">
                <a:solidFill>
                  <a:srgbClr val="CC3399"/>
                </a:solidFill>
                <a:latin typeface="Comic Sans MS" pitchFamily="66" charset="0"/>
              </a:rPr>
              <a:t>Side chain </a:t>
            </a:r>
            <a:br>
              <a:rPr lang="en-US" sz="3200" b="1" dirty="0">
                <a:solidFill>
                  <a:srgbClr val="CC3399"/>
                </a:solidFill>
                <a:latin typeface="Comic Sans MS" pitchFamily="66" charset="0"/>
              </a:rPr>
            </a:br>
            <a:r>
              <a:rPr lang="en-US" sz="3200" b="1" dirty="0">
                <a:solidFill>
                  <a:srgbClr val="CC3399"/>
                </a:solidFill>
                <a:latin typeface="Comic Sans MS" pitchFamily="66" charset="0"/>
              </a:rPr>
              <a:t>R groups</a:t>
            </a:r>
            <a:br>
              <a:rPr lang="en-US" sz="3200" b="1" dirty="0">
                <a:solidFill>
                  <a:srgbClr val="CC3399"/>
                </a:solidFill>
                <a:latin typeface="Comic Sans MS" pitchFamily="66" charset="0"/>
              </a:rPr>
            </a:br>
            <a:r>
              <a:rPr lang="en-US" sz="3200" b="1" dirty="0">
                <a:solidFill>
                  <a:srgbClr val="CC3399"/>
                </a:solidFill>
                <a:latin typeface="Comic Sans MS" pitchFamily="66" charset="0"/>
              </a:rPr>
              <a:t>NOT involved</a:t>
            </a:r>
          </a:p>
        </p:txBody>
      </p:sp>
    </p:spTree>
    <p:extLst>
      <p:ext uri="{BB962C8B-B14F-4D97-AF65-F5344CB8AC3E}">
        <p14:creationId xmlns:p14="http://schemas.microsoft.com/office/powerpoint/2010/main" val="14026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50" t="62458" r="17828" b="16882"/>
          <a:stretch/>
        </p:blipFill>
        <p:spPr bwMode="auto">
          <a:xfrm>
            <a:off x="115551" y="1143000"/>
            <a:ext cx="879924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 y="6488668"/>
            <a:ext cx="2771913" cy="261610"/>
          </a:xfrm>
          <a:prstGeom prst="rect">
            <a:avLst/>
          </a:prstGeom>
        </p:spPr>
        <p:txBody>
          <a:bodyPr wrap="none">
            <a:spAutoFit/>
          </a:bodyPr>
          <a:lstStyle/>
          <a:p>
            <a:r>
              <a:rPr lang="en-US" sz="1100" dirty="0"/>
              <a:t>http://barleyworld.org/book/export/html/20</a:t>
            </a:r>
          </a:p>
        </p:txBody>
      </p:sp>
      <p:sp>
        <p:nvSpPr>
          <p:cNvPr id="7" name="TextBox 6"/>
          <p:cNvSpPr txBox="1"/>
          <p:nvPr/>
        </p:nvSpPr>
        <p:spPr>
          <a:xfrm>
            <a:off x="684092" y="4495800"/>
            <a:ext cx="7608173" cy="1815882"/>
          </a:xfrm>
          <a:prstGeom prst="rect">
            <a:avLst/>
          </a:prstGeom>
          <a:noFill/>
        </p:spPr>
        <p:txBody>
          <a:bodyPr wrap="none" rtlCol="0">
            <a:spAutoFit/>
          </a:bodyPr>
          <a:lstStyle/>
          <a:p>
            <a:r>
              <a:rPr lang="en-US" sz="2800" dirty="0">
                <a:latin typeface="Comic Sans MS" pitchFamily="66" charset="0"/>
              </a:rPr>
              <a:t>NEXT the </a:t>
            </a:r>
            <a:r>
              <a:rPr lang="el-GR" sz="2800" dirty="0">
                <a:latin typeface="Comic Sans MS" pitchFamily="66" charset="0"/>
              </a:rPr>
              <a:t>α</a:t>
            </a:r>
            <a:r>
              <a:rPr lang="en-US" sz="2800" dirty="0">
                <a:latin typeface="Comic Sans MS" pitchFamily="66" charset="0"/>
              </a:rPr>
              <a:t>-helices and </a:t>
            </a:r>
            <a:r>
              <a:rPr lang="el-GR" sz="2800" dirty="0">
                <a:latin typeface="Comic Sans MS" pitchFamily="66" charset="0"/>
              </a:rPr>
              <a:t>β</a:t>
            </a:r>
            <a:r>
              <a:rPr lang="en-US" sz="2800" dirty="0">
                <a:latin typeface="Comic Sans MS" pitchFamily="66" charset="0"/>
              </a:rPr>
              <a:t>-pleated sheets </a:t>
            </a:r>
            <a:br>
              <a:rPr lang="en-US" sz="2800" dirty="0">
                <a:latin typeface="Comic Sans MS" pitchFamily="66" charset="0"/>
              </a:rPr>
            </a:br>
            <a:r>
              <a:rPr lang="en-US" sz="2800" dirty="0">
                <a:latin typeface="Comic Sans MS" pitchFamily="66" charset="0"/>
              </a:rPr>
              <a:t>start to fold up due to interactions between</a:t>
            </a:r>
            <a:br>
              <a:rPr lang="en-US" sz="2800" dirty="0">
                <a:latin typeface="Comic Sans MS" pitchFamily="66" charset="0"/>
              </a:rPr>
            </a:br>
            <a:r>
              <a:rPr lang="en-US" sz="2800" dirty="0">
                <a:solidFill>
                  <a:srgbClr val="FF0000"/>
                </a:solidFill>
                <a:latin typeface="Comic Sans MS" pitchFamily="66" charset="0"/>
              </a:rPr>
              <a:t>R GROUPS = TERTIARY (3°)STRUCTURE</a:t>
            </a:r>
          </a:p>
          <a:p>
            <a:endParaRPr lang="en-US" sz="2800" dirty="0">
              <a:solidFill>
                <a:srgbClr val="FF0000"/>
              </a:solidFill>
              <a:latin typeface="Comic Sans MS" pitchFamily="66" charset="0"/>
            </a:endParaRPr>
          </a:p>
        </p:txBody>
      </p:sp>
      <p:sp>
        <p:nvSpPr>
          <p:cNvPr id="9" name="Rectangle 8"/>
          <p:cNvSpPr/>
          <p:nvPr/>
        </p:nvSpPr>
        <p:spPr>
          <a:xfrm>
            <a:off x="126274" y="43934"/>
            <a:ext cx="8723811"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
        <p:nvSpPr>
          <p:cNvPr id="3" name="Rectangle 2"/>
          <p:cNvSpPr/>
          <p:nvPr/>
        </p:nvSpPr>
        <p:spPr>
          <a:xfrm>
            <a:off x="389777" y="433261"/>
            <a:ext cx="8437562" cy="523220"/>
          </a:xfrm>
          <a:prstGeom prst="rect">
            <a:avLst/>
          </a:prstGeom>
        </p:spPr>
        <p:txBody>
          <a:bodyPr wrap="square">
            <a:spAutoFit/>
          </a:bodyPr>
          <a:lstStyle/>
          <a:p>
            <a:pPr lvl="0"/>
            <a:r>
              <a:rPr lang="en-US" sz="2800" dirty="0">
                <a:solidFill>
                  <a:srgbClr val="7030A0"/>
                </a:solidFill>
                <a:latin typeface="Comic Sans MS" pitchFamily="66" charset="0"/>
              </a:rPr>
              <a:t>This is SECONDARY STRUCTURE (2° )</a:t>
            </a:r>
          </a:p>
        </p:txBody>
      </p:sp>
    </p:spTree>
    <p:extLst>
      <p:ext uri="{BB962C8B-B14F-4D97-AF65-F5344CB8AC3E}">
        <p14:creationId xmlns:p14="http://schemas.microsoft.com/office/powerpoint/2010/main" val="1166833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945009"/>
          </a:xfrm>
        </p:spPr>
        <p:txBody>
          <a:bodyPr/>
          <a:lstStyle/>
          <a:p>
            <a:r>
              <a:rPr lang="en-US" dirty="0">
                <a:latin typeface="Comic Sans MS" pitchFamily="66" charset="0"/>
              </a:rPr>
              <a:t>TERTIARY STRUCTURE (3°)</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58" t="18278" r="16618" b="6471"/>
          <a:stretch/>
        </p:blipFill>
        <p:spPr bwMode="auto">
          <a:xfrm>
            <a:off x="1680754" y="862149"/>
            <a:ext cx="6172200" cy="573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7104" y="6596390"/>
            <a:ext cx="8723811"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123193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5" y="2274815"/>
            <a:ext cx="5181600" cy="3614326"/>
          </a:xfrm>
          <a:prstGeom prst="rect">
            <a:avLst/>
          </a:prstGeom>
        </p:spPr>
      </p:pic>
      <p:sp>
        <p:nvSpPr>
          <p:cNvPr id="2053" name="Text Box 5"/>
          <p:cNvSpPr txBox="1">
            <a:spLocks noChangeArrowheads="1"/>
          </p:cNvSpPr>
          <p:nvPr/>
        </p:nvSpPr>
        <p:spPr bwMode="auto">
          <a:xfrm>
            <a:off x="1662906" y="6319838"/>
            <a:ext cx="60548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FF0000"/>
                </a:solidFill>
                <a:latin typeface="Comic Sans MS" pitchFamily="66" charset="0"/>
              </a:rPr>
              <a:t>DEHYDRATION SYNTHESIS</a:t>
            </a:r>
          </a:p>
        </p:txBody>
      </p:sp>
      <p:sp>
        <p:nvSpPr>
          <p:cNvPr id="7172" name="Text Box 6"/>
          <p:cNvSpPr txBox="1">
            <a:spLocks noChangeArrowheads="1"/>
          </p:cNvSpPr>
          <p:nvPr/>
        </p:nvSpPr>
        <p:spPr bwMode="auto">
          <a:xfrm>
            <a:off x="6172200" y="338375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66"/>
                </a:solidFill>
              </a:rPr>
              <a:t>1</a:t>
            </a:r>
          </a:p>
        </p:txBody>
      </p:sp>
      <p:sp>
        <p:nvSpPr>
          <p:cNvPr id="7173" name="Text Box 7"/>
          <p:cNvSpPr txBox="1">
            <a:spLocks noChangeArrowheads="1"/>
          </p:cNvSpPr>
          <p:nvPr/>
        </p:nvSpPr>
        <p:spPr bwMode="auto">
          <a:xfrm>
            <a:off x="3555918" y="411512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rgbClr val="FF0066"/>
                </a:solidFill>
              </a:rPr>
              <a:t>2</a:t>
            </a:r>
          </a:p>
        </p:txBody>
      </p:sp>
      <p:sp>
        <p:nvSpPr>
          <p:cNvPr id="7174" name="Rectangle 9"/>
          <p:cNvSpPr>
            <a:spLocks noChangeArrowheads="1"/>
          </p:cNvSpPr>
          <p:nvPr/>
        </p:nvSpPr>
        <p:spPr bwMode="auto">
          <a:xfrm>
            <a:off x="2690813" y="430465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3</a:t>
            </a:r>
          </a:p>
        </p:txBody>
      </p:sp>
      <p:sp>
        <p:nvSpPr>
          <p:cNvPr id="7175" name="Rectangle 10"/>
          <p:cNvSpPr>
            <a:spLocks noChangeArrowheads="1"/>
          </p:cNvSpPr>
          <p:nvPr/>
        </p:nvSpPr>
        <p:spPr bwMode="auto">
          <a:xfrm>
            <a:off x="2206625" y="3497863"/>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4</a:t>
            </a:r>
          </a:p>
        </p:txBody>
      </p:sp>
      <p:sp>
        <p:nvSpPr>
          <p:cNvPr id="7176" name="Rectangle 11"/>
          <p:cNvSpPr>
            <a:spLocks noChangeArrowheads="1"/>
          </p:cNvSpPr>
          <p:nvPr/>
        </p:nvSpPr>
        <p:spPr bwMode="auto">
          <a:xfrm>
            <a:off x="2290119" y="284710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5</a:t>
            </a:r>
          </a:p>
        </p:txBody>
      </p:sp>
      <p:sp>
        <p:nvSpPr>
          <p:cNvPr id="7177" name="Rectangle 12"/>
          <p:cNvSpPr>
            <a:spLocks noChangeArrowheads="1"/>
          </p:cNvSpPr>
          <p:nvPr/>
        </p:nvSpPr>
        <p:spPr bwMode="auto">
          <a:xfrm>
            <a:off x="2452988" y="235815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6</a:t>
            </a:r>
          </a:p>
        </p:txBody>
      </p:sp>
      <p:sp>
        <p:nvSpPr>
          <p:cNvPr id="7178" name="Rectangle 13"/>
          <p:cNvSpPr>
            <a:spLocks noChangeArrowheads="1"/>
          </p:cNvSpPr>
          <p:nvPr/>
        </p:nvSpPr>
        <p:spPr bwMode="auto">
          <a:xfrm>
            <a:off x="5715000" y="408197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2</a:t>
            </a:r>
          </a:p>
        </p:txBody>
      </p:sp>
      <p:sp>
        <p:nvSpPr>
          <p:cNvPr id="7179" name="Rectangle 14"/>
          <p:cNvSpPr>
            <a:spLocks noChangeArrowheads="1"/>
          </p:cNvSpPr>
          <p:nvPr/>
        </p:nvSpPr>
        <p:spPr bwMode="auto">
          <a:xfrm>
            <a:off x="3584493" y="3499922"/>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1</a:t>
            </a:r>
          </a:p>
        </p:txBody>
      </p:sp>
      <p:sp>
        <p:nvSpPr>
          <p:cNvPr id="7180" name="Rectangle 15"/>
          <p:cNvSpPr>
            <a:spLocks noChangeArrowheads="1"/>
          </p:cNvSpPr>
          <p:nvPr/>
        </p:nvSpPr>
        <p:spPr bwMode="auto">
          <a:xfrm>
            <a:off x="4891781" y="4265334"/>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3</a:t>
            </a:r>
          </a:p>
        </p:txBody>
      </p:sp>
      <p:sp>
        <p:nvSpPr>
          <p:cNvPr id="7181" name="Rectangle 16"/>
          <p:cNvSpPr>
            <a:spLocks noChangeArrowheads="1"/>
          </p:cNvSpPr>
          <p:nvPr/>
        </p:nvSpPr>
        <p:spPr bwMode="auto">
          <a:xfrm>
            <a:off x="4411534" y="347109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4</a:t>
            </a:r>
          </a:p>
        </p:txBody>
      </p:sp>
      <p:sp>
        <p:nvSpPr>
          <p:cNvPr id="7182" name="Rectangle 17"/>
          <p:cNvSpPr>
            <a:spLocks noChangeArrowheads="1"/>
          </p:cNvSpPr>
          <p:nvPr/>
        </p:nvSpPr>
        <p:spPr bwMode="auto">
          <a:xfrm>
            <a:off x="4463968" y="28193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7183" name="Rectangle 18"/>
          <p:cNvSpPr>
            <a:spLocks noChangeArrowheads="1"/>
          </p:cNvSpPr>
          <p:nvPr/>
        </p:nvSpPr>
        <p:spPr bwMode="auto">
          <a:xfrm>
            <a:off x="4619543" y="227481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6</a:t>
            </a:r>
          </a:p>
        </p:txBody>
      </p:sp>
      <p:sp>
        <p:nvSpPr>
          <p:cNvPr id="20" name="Oval 19"/>
          <p:cNvSpPr/>
          <p:nvPr/>
        </p:nvSpPr>
        <p:spPr>
          <a:xfrm>
            <a:off x="3555918" y="3120274"/>
            <a:ext cx="1219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2"/>
          <p:cNvGrpSpPr>
            <a:grpSpLocks/>
          </p:cNvGrpSpPr>
          <p:nvPr/>
        </p:nvGrpSpPr>
        <p:grpSpPr bwMode="auto">
          <a:xfrm>
            <a:off x="3063889" y="1602507"/>
            <a:ext cx="3733607" cy="1511299"/>
            <a:chOff x="1447799" y="1600200"/>
            <a:chExt cx="3733607" cy="1511807"/>
          </a:xfrm>
        </p:grpSpPr>
        <p:sp>
          <p:nvSpPr>
            <p:cNvPr id="7186" name="TextBox 20"/>
            <p:cNvSpPr txBox="1">
              <a:spLocks noChangeArrowheads="1"/>
            </p:cNvSpPr>
            <p:nvPr/>
          </p:nvSpPr>
          <p:spPr bwMode="auto">
            <a:xfrm>
              <a:off x="1447799" y="1600200"/>
              <a:ext cx="3733607" cy="4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2400" b="1" dirty="0">
                  <a:solidFill>
                    <a:srgbClr val="FF0000"/>
                  </a:solidFill>
                  <a:latin typeface="Comic Sans MS" pitchFamily="66" charset="0"/>
                </a:rPr>
                <a:t>α</a:t>
              </a:r>
              <a:r>
                <a:rPr lang="en-US" sz="2400" b="1" dirty="0">
                  <a:solidFill>
                    <a:srgbClr val="FF0000"/>
                  </a:solidFill>
                  <a:latin typeface="Comic Sans MS" pitchFamily="66" charset="0"/>
                </a:rPr>
                <a:t> 1,4 </a:t>
              </a:r>
              <a:r>
                <a:rPr lang="en-US" sz="2400" b="1" dirty="0" err="1">
                  <a:solidFill>
                    <a:srgbClr val="FF0000"/>
                  </a:solidFill>
                  <a:latin typeface="Comic Sans MS" pitchFamily="66" charset="0"/>
                </a:rPr>
                <a:t>glycosidic</a:t>
              </a:r>
              <a:r>
                <a:rPr lang="en-US" sz="2400" b="1" dirty="0">
                  <a:solidFill>
                    <a:srgbClr val="FF0000"/>
                  </a:solidFill>
                  <a:latin typeface="Comic Sans MS" pitchFamily="66" charset="0"/>
                </a:rPr>
                <a:t> linkage</a:t>
              </a:r>
            </a:p>
          </p:txBody>
        </p:sp>
        <p:sp>
          <p:nvSpPr>
            <p:cNvPr id="22" name="Down Arrow 21"/>
            <p:cNvSpPr/>
            <p:nvPr/>
          </p:nvSpPr>
          <p:spPr>
            <a:xfrm>
              <a:off x="2362200" y="2133779"/>
              <a:ext cx="484188" cy="978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extBox 2"/>
          <p:cNvSpPr txBox="1"/>
          <p:nvPr/>
        </p:nvSpPr>
        <p:spPr>
          <a:xfrm>
            <a:off x="1" y="76200"/>
            <a:ext cx="9144000" cy="1261884"/>
          </a:xfrm>
          <a:prstGeom prst="rect">
            <a:avLst/>
          </a:prstGeom>
          <a:noFill/>
        </p:spPr>
        <p:txBody>
          <a:bodyPr wrap="square" rtlCol="0">
            <a:spAutoFit/>
          </a:bodyPr>
          <a:lstStyle/>
          <a:p>
            <a:r>
              <a:rPr lang="en-US" sz="2800" b="1" dirty="0">
                <a:latin typeface="Comic Sans MS" pitchFamily="66" charset="0"/>
              </a:rPr>
              <a:t>Type of saccharide with 2 sugars?</a:t>
            </a:r>
            <a:br>
              <a:rPr lang="en-US" sz="2800" b="1" dirty="0">
                <a:latin typeface="Comic Sans MS" pitchFamily="66" charset="0"/>
              </a:rPr>
            </a:br>
            <a:r>
              <a:rPr lang="en-US" sz="2800" b="1" dirty="0">
                <a:latin typeface="Comic Sans MS" pitchFamily="66" charset="0"/>
              </a:rPr>
              <a:t>This could be the start of which polysaccharides?</a:t>
            </a:r>
          </a:p>
          <a:p>
            <a:endParaRPr lang="en-US" sz="2000" b="1" dirty="0">
              <a:latin typeface="Comic Sans MS" pitchFamily="66" charset="0"/>
            </a:endParaRPr>
          </a:p>
        </p:txBody>
      </p:sp>
      <p:sp>
        <p:nvSpPr>
          <p:cNvPr id="5" name="Rectangle 4"/>
          <p:cNvSpPr/>
          <p:nvPr/>
        </p:nvSpPr>
        <p:spPr>
          <a:xfrm>
            <a:off x="1851737" y="5919728"/>
            <a:ext cx="5535612" cy="400110"/>
          </a:xfrm>
          <a:prstGeom prst="rect">
            <a:avLst/>
          </a:prstGeom>
        </p:spPr>
        <p:txBody>
          <a:bodyPr wrap="square">
            <a:spAutoFit/>
          </a:bodyPr>
          <a:lstStyle/>
          <a:p>
            <a:pPr lvl="0"/>
            <a:r>
              <a:rPr lang="en-US" sz="2000" b="1" dirty="0">
                <a:solidFill>
                  <a:prstClr val="black"/>
                </a:solidFill>
                <a:latin typeface="Comic Sans MS" pitchFamily="66" charset="0"/>
              </a:rPr>
              <a:t>BE SURE TO LABEL YOUR MODEL</a:t>
            </a:r>
          </a:p>
        </p:txBody>
      </p:sp>
    </p:spTree>
    <p:extLst>
      <p:ext uri="{BB962C8B-B14F-4D97-AF65-F5344CB8AC3E}">
        <p14:creationId xmlns:p14="http://schemas.microsoft.com/office/powerpoint/2010/main" val="854683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691" y="152400"/>
            <a:ext cx="8991600" cy="3886200"/>
          </a:xfrm>
        </p:spPr>
        <p:txBody>
          <a:bodyPr>
            <a:normAutofit/>
          </a:bodyPr>
          <a:lstStyle/>
          <a:p>
            <a:pPr algn="l"/>
            <a:r>
              <a:rPr lang="en-US" b="1" dirty="0">
                <a:solidFill>
                  <a:srgbClr val="7030A0"/>
                </a:solidFill>
                <a:latin typeface="Comic Sans MS" pitchFamily="66" charset="0"/>
              </a:rPr>
              <a:t>What holds the </a:t>
            </a:r>
          </a:p>
          <a:p>
            <a:pPr algn="l"/>
            <a:r>
              <a:rPr lang="en-US" b="1" dirty="0">
                <a:solidFill>
                  <a:srgbClr val="7030A0"/>
                </a:solidFill>
                <a:latin typeface="Comic Sans MS" pitchFamily="66" charset="0"/>
              </a:rPr>
              <a:t>TERTIARY </a:t>
            </a:r>
          </a:p>
          <a:p>
            <a:pPr algn="l"/>
            <a:r>
              <a:rPr lang="en-US" b="1" dirty="0">
                <a:solidFill>
                  <a:srgbClr val="7030A0"/>
                </a:solidFill>
                <a:latin typeface="Comic Sans MS" pitchFamily="66" charset="0"/>
              </a:rPr>
              <a:t>structure </a:t>
            </a:r>
          </a:p>
          <a:p>
            <a:pPr algn="l"/>
            <a:r>
              <a:rPr lang="en-US" b="1" dirty="0">
                <a:solidFill>
                  <a:srgbClr val="7030A0"/>
                </a:solidFill>
                <a:latin typeface="Comic Sans MS" pitchFamily="66" charset="0"/>
              </a:rPr>
              <a:t>together?</a:t>
            </a:r>
          </a:p>
        </p:txBody>
      </p:sp>
      <p:sp>
        <p:nvSpPr>
          <p:cNvPr id="6" name="Rectangle 5"/>
          <p:cNvSpPr/>
          <p:nvPr/>
        </p:nvSpPr>
        <p:spPr>
          <a:xfrm>
            <a:off x="199708" y="4180344"/>
            <a:ext cx="8839200" cy="2677656"/>
          </a:xfrm>
          <a:prstGeom prst="rect">
            <a:avLst/>
          </a:prstGeom>
        </p:spPr>
        <p:txBody>
          <a:bodyPr wrap="square">
            <a:spAutoFit/>
          </a:bodyPr>
          <a:lstStyle/>
          <a:p>
            <a:pPr lvl="0"/>
            <a:r>
              <a:rPr lang="en-US" sz="2400" dirty="0">
                <a:solidFill>
                  <a:prstClr val="black"/>
                </a:solidFill>
                <a:latin typeface="Comic Sans MS" pitchFamily="66" charset="0"/>
              </a:rPr>
              <a:t>Stabilized by a combination of many </a:t>
            </a:r>
            <a:r>
              <a:rPr lang="en-US" sz="2400" dirty="0">
                <a:solidFill>
                  <a:srgbClr val="FF0000"/>
                </a:solidFill>
                <a:latin typeface="Comic Sans MS" pitchFamily="66" charset="0"/>
              </a:rPr>
              <a:t>NON-COVALENT</a:t>
            </a:r>
            <a:r>
              <a:rPr lang="en-US" sz="2400" dirty="0">
                <a:solidFill>
                  <a:prstClr val="black"/>
                </a:solidFill>
                <a:latin typeface="Comic Sans MS" pitchFamily="66" charset="0"/>
              </a:rPr>
              <a:t> interactions </a:t>
            </a:r>
            <a:r>
              <a:rPr lang="en-US" sz="2400" dirty="0">
                <a:solidFill>
                  <a:srgbClr val="FF0000"/>
                </a:solidFill>
                <a:latin typeface="Comic Sans MS" pitchFamily="66" charset="0"/>
              </a:rPr>
              <a:t>BETWEEN  R GROUPS</a:t>
            </a:r>
            <a:r>
              <a:rPr lang="en-US" sz="2400" dirty="0">
                <a:solidFill>
                  <a:prstClr val="black"/>
                </a:solidFill>
                <a:latin typeface="Comic Sans MS" pitchFamily="66" charset="0"/>
              </a:rPr>
              <a:t>:</a:t>
            </a:r>
          </a:p>
          <a:p>
            <a:pPr marL="342900" lvl="0" indent="-342900">
              <a:buFont typeface="Arial" pitchFamily="34" charset="0"/>
              <a:buChar char="•"/>
            </a:pPr>
            <a:r>
              <a:rPr lang="en-US" sz="2400" dirty="0">
                <a:solidFill>
                  <a:prstClr val="black"/>
                </a:solidFill>
                <a:latin typeface="Comic Sans MS" pitchFamily="66" charset="0"/>
              </a:rPr>
              <a:t>Hydrophobic/hydrophilic forces</a:t>
            </a:r>
          </a:p>
          <a:p>
            <a:pPr marL="342900" lvl="0" indent="-342900">
              <a:buFont typeface="Arial" pitchFamily="34" charset="0"/>
              <a:buChar char="•"/>
            </a:pPr>
            <a:r>
              <a:rPr lang="en-US" sz="2400" dirty="0">
                <a:solidFill>
                  <a:prstClr val="black"/>
                </a:solidFill>
                <a:latin typeface="Comic Sans MS" pitchFamily="66" charset="0"/>
              </a:rPr>
              <a:t>hydrogen bonds between polar atoms</a:t>
            </a:r>
          </a:p>
          <a:p>
            <a:pPr marL="342900" lvl="0" indent="-342900">
              <a:buFont typeface="Arial" pitchFamily="34" charset="0"/>
              <a:buChar char="•"/>
            </a:pPr>
            <a:r>
              <a:rPr lang="en-US" sz="2400" dirty="0">
                <a:solidFill>
                  <a:prstClr val="black"/>
                </a:solidFill>
                <a:latin typeface="Comic Sans MS" pitchFamily="66" charset="0"/>
              </a:rPr>
              <a:t>ionic interactions between charged side chains </a:t>
            </a:r>
          </a:p>
          <a:p>
            <a:pPr marL="342900" lvl="0" indent="-342900">
              <a:buFont typeface="Arial" pitchFamily="34" charset="0"/>
              <a:buChar char="•"/>
            </a:pPr>
            <a:r>
              <a:rPr lang="en-US" sz="2400" dirty="0">
                <a:solidFill>
                  <a:prstClr val="black"/>
                </a:solidFill>
                <a:latin typeface="Comic Sans MS" pitchFamily="66" charset="0"/>
              </a:rPr>
              <a:t>Van der Waals forces</a:t>
            </a:r>
          </a:p>
          <a:p>
            <a:pPr marL="342900" lvl="0" indent="-342900">
              <a:buFont typeface="Arial" pitchFamily="34" charset="0"/>
              <a:buChar char="•"/>
            </a:pPr>
            <a:r>
              <a:rPr lang="en-US" sz="2400" dirty="0">
                <a:solidFill>
                  <a:prstClr val="black"/>
                </a:solidFill>
                <a:latin typeface="Comic Sans MS" pitchFamily="66" charset="0"/>
              </a:rPr>
              <a:t>Disulfide bridges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52400"/>
            <a:ext cx="4216399" cy="3810000"/>
          </a:xfrm>
          <a:prstGeom prst="rect">
            <a:avLst/>
          </a:prstGeom>
        </p:spPr>
      </p:pic>
    </p:spTree>
    <p:extLst>
      <p:ext uri="{BB962C8B-B14F-4D97-AF65-F5344CB8AC3E}">
        <p14:creationId xmlns:p14="http://schemas.microsoft.com/office/powerpoint/2010/main" val="2607579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32" y="76200"/>
            <a:ext cx="8229600" cy="1143000"/>
          </a:xfrm>
        </p:spPr>
        <p:txBody>
          <a:bodyPr>
            <a:noAutofit/>
          </a:bodyPr>
          <a:lstStyle/>
          <a:p>
            <a:r>
              <a:rPr lang="en-US" sz="3600" dirty="0">
                <a:latin typeface="Comic Sans MS" panose="030F0702030302020204" pitchFamily="66" charset="0"/>
              </a:rPr>
              <a:t>QUATERNARY STRUCTURE (4°)</a:t>
            </a:r>
            <a:br>
              <a:rPr lang="en-US" sz="3600" dirty="0">
                <a:latin typeface="Comic Sans MS" panose="030F0702030302020204" pitchFamily="66" charset="0"/>
              </a:rPr>
            </a:br>
            <a:r>
              <a:rPr lang="en-US" sz="3600" dirty="0">
                <a:latin typeface="Comic Sans MS" panose="030F0702030302020204" pitchFamily="66" charset="0"/>
              </a:rPr>
              <a:t>(NOT ALL PROTEINS HAVE THIS)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6858000" cy="5143500"/>
          </a:xfrm>
        </p:spPr>
      </p:pic>
      <p:sp>
        <p:nvSpPr>
          <p:cNvPr id="5" name="Rectangle 4"/>
          <p:cNvSpPr/>
          <p:nvPr/>
        </p:nvSpPr>
        <p:spPr>
          <a:xfrm>
            <a:off x="457200" y="6488668"/>
            <a:ext cx="6629400" cy="369332"/>
          </a:xfrm>
          <a:prstGeom prst="rect">
            <a:avLst/>
          </a:prstGeom>
        </p:spPr>
        <p:txBody>
          <a:bodyPr wrap="square">
            <a:spAutoFit/>
          </a:bodyPr>
          <a:lstStyle/>
          <a:p>
            <a:r>
              <a:rPr lang="en-US" dirty="0"/>
              <a:t>http://www.sciencecases.org/tazswana/tazswana4.asp</a:t>
            </a:r>
          </a:p>
        </p:txBody>
      </p:sp>
    </p:spTree>
    <p:extLst>
      <p:ext uri="{BB962C8B-B14F-4D97-AF65-F5344CB8AC3E}">
        <p14:creationId xmlns:p14="http://schemas.microsoft.com/office/powerpoint/2010/main" val="2830720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32" y="76200"/>
            <a:ext cx="8229600" cy="1143000"/>
          </a:xfrm>
        </p:spPr>
        <p:txBody>
          <a:bodyPr>
            <a:noAutofit/>
          </a:bodyPr>
          <a:lstStyle/>
          <a:p>
            <a:r>
              <a:rPr lang="en-US" sz="3600" dirty="0">
                <a:latin typeface="Comic Sans MS" panose="030F0702030302020204" pitchFamily="66" charset="0"/>
              </a:rPr>
              <a:t>QUATERNARY STRUCTURE (4°)</a:t>
            </a:r>
            <a:br>
              <a:rPr lang="en-US" sz="3600" dirty="0">
                <a:latin typeface="Comic Sans MS" panose="030F0702030302020204" pitchFamily="66" charset="0"/>
              </a:rPr>
            </a:br>
            <a:r>
              <a:rPr lang="en-US" sz="3600" dirty="0">
                <a:latin typeface="Comic Sans MS" panose="030F0702030302020204" pitchFamily="66" charset="0"/>
              </a:rPr>
              <a:t>(NOT ALL PROTEINS HAVE THIS)</a:t>
            </a:r>
          </a:p>
        </p:txBody>
      </p:sp>
      <p:sp>
        <p:nvSpPr>
          <p:cNvPr id="5" name="Rectangle 4"/>
          <p:cNvSpPr/>
          <p:nvPr/>
        </p:nvSpPr>
        <p:spPr>
          <a:xfrm>
            <a:off x="457200" y="6427113"/>
            <a:ext cx="6629400" cy="430887"/>
          </a:xfrm>
          <a:prstGeom prst="rect">
            <a:avLst/>
          </a:prstGeom>
        </p:spPr>
        <p:txBody>
          <a:bodyPr wrap="square">
            <a:spAutoFit/>
          </a:bodyPr>
          <a:lstStyle/>
          <a:p>
            <a:r>
              <a:rPr lang="en-US" sz="1100" dirty="0">
                <a:solidFill>
                  <a:srgbClr val="CC0099"/>
                </a:solidFill>
              </a:rPr>
              <a:t>Image from POGIL</a:t>
            </a:r>
          </a:p>
          <a:p>
            <a:r>
              <a:rPr lang="en-US" sz="1100" dirty="0">
                <a:solidFill>
                  <a:srgbClr val="CC0099"/>
                </a:solidFill>
              </a:rPr>
              <a:t>http://cdn2.bigcommerce.com/server1100/b20f3/product_images/uploaded_images/collagen-fibers-tn.jpg</a:t>
            </a:r>
          </a:p>
        </p:txBody>
      </p:sp>
      <p:sp>
        <p:nvSpPr>
          <p:cNvPr id="3" name="Content Placeholder 2"/>
          <p:cNvSpPr>
            <a:spLocks noGrp="1"/>
          </p:cNvSpPr>
          <p:nvPr>
            <p:ph idx="1"/>
          </p:nvPr>
        </p:nvSpPr>
        <p:spPr>
          <a:xfrm>
            <a:off x="685800" y="4953000"/>
            <a:ext cx="7543800" cy="1237735"/>
          </a:xfrm>
        </p:spPr>
        <p:txBody>
          <a:bodyPr>
            <a:normAutofit fontScale="92500"/>
          </a:bodyPr>
          <a:lstStyle/>
          <a:p>
            <a:pPr marL="0" indent="0">
              <a:buNone/>
            </a:pPr>
            <a:r>
              <a:rPr lang="en-US" dirty="0">
                <a:solidFill>
                  <a:srgbClr val="FF0000"/>
                </a:solidFill>
                <a:latin typeface="Comic Sans MS" panose="030F0702030302020204" pitchFamily="66" charset="0"/>
              </a:rPr>
              <a:t>Held together by interactions between </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R groups in different polypeptide chains</a:t>
            </a:r>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l="32372" t="36467" r="34134" b="23647"/>
          <a:stretch>
            <a:fillRect/>
          </a:stretch>
        </p:blipFill>
        <p:spPr bwMode="auto">
          <a:xfrm>
            <a:off x="304800" y="2133600"/>
            <a:ext cx="3810000" cy="255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371600"/>
            <a:ext cx="4335546" cy="2676263"/>
          </a:xfrm>
          <a:prstGeom prst="rect">
            <a:avLst/>
          </a:prstGeom>
        </p:spPr>
      </p:pic>
    </p:spTree>
    <p:extLst>
      <p:ext uri="{BB962C8B-B14F-4D97-AF65-F5344CB8AC3E}">
        <p14:creationId xmlns:p14="http://schemas.microsoft.com/office/powerpoint/2010/main" val="222027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00" y="2209800"/>
            <a:ext cx="8379941" cy="3733800"/>
          </a:xfrm>
        </p:spPr>
        <p:txBody>
          <a:bodyPr>
            <a:noAutofit/>
          </a:bodyPr>
          <a:lstStyle/>
          <a:p>
            <a:pPr algn="l"/>
            <a:r>
              <a:rPr lang="en-US" sz="2800" dirty="0">
                <a:latin typeface="Comic Sans MS" panose="030F0702030302020204" pitchFamily="66" charset="0"/>
              </a:rPr>
              <a:t>WHAT DO WE CALL IT WHEN A PROTEIN “UNWINDS” and LOSES ITS 3D SHAPE?</a:t>
            </a:r>
            <a:br>
              <a:rPr lang="en-US" sz="2800" dirty="0">
                <a:latin typeface="Comic Sans MS" panose="030F0702030302020204" pitchFamily="66" charset="0"/>
              </a:rPr>
            </a:br>
            <a:br>
              <a:rPr lang="en-US" sz="2800" dirty="0">
                <a:latin typeface="Comic Sans MS" panose="030F0702030302020204" pitchFamily="66" charset="0"/>
              </a:rPr>
            </a:br>
            <a:r>
              <a:rPr lang="en-US" sz="2800" dirty="0">
                <a:latin typeface="Comic Sans MS" panose="030F0702030302020204" pitchFamily="66" charset="0"/>
              </a:rPr>
              <a:t>WHICH BONDS ARE DISRUPTED?</a:t>
            </a:r>
            <a:br>
              <a:rPr lang="en-US" sz="2800" dirty="0">
                <a:latin typeface="Comic Sans MS" panose="030F0702030302020204" pitchFamily="66" charset="0"/>
              </a:rPr>
            </a:br>
            <a:r>
              <a:rPr lang="en-US" sz="2800" dirty="0">
                <a:latin typeface="Comic Sans MS" panose="030F0702030302020204" pitchFamily="66" charset="0"/>
              </a:rPr>
              <a:t>WHICH BONDS REMAIN INTACT?</a:t>
            </a:r>
            <a:br>
              <a:rPr lang="en-US" sz="2800" dirty="0">
                <a:latin typeface="Comic Sans MS" panose="030F0702030302020204" pitchFamily="66" charset="0"/>
              </a:rPr>
            </a:br>
            <a:br>
              <a:rPr lang="en-US" sz="2800" dirty="0">
                <a:latin typeface="Comic Sans MS" panose="030F0702030302020204" pitchFamily="66" charset="0"/>
              </a:rPr>
            </a:br>
            <a:r>
              <a:rPr lang="en-US" sz="2800" dirty="0">
                <a:latin typeface="Comic Sans MS" panose="030F0702030302020204" pitchFamily="66" charset="0"/>
              </a:rPr>
              <a:t>WHAT ENVIRONMENTAL FACTORS CAN</a:t>
            </a:r>
            <a:br>
              <a:rPr lang="en-US" sz="2800" dirty="0">
                <a:latin typeface="Comic Sans MS" panose="030F0702030302020204" pitchFamily="66" charset="0"/>
              </a:rPr>
            </a:br>
            <a:r>
              <a:rPr lang="en-US" sz="2800" dirty="0">
                <a:latin typeface="Comic Sans MS" panose="030F0702030302020204" pitchFamily="66" charset="0"/>
              </a:rPr>
              <a:t>DISRUPT 3D SHAPES?</a:t>
            </a:r>
          </a:p>
        </p:txBody>
      </p:sp>
      <p:sp>
        <p:nvSpPr>
          <p:cNvPr id="5" name="Rectangle 4"/>
          <p:cNvSpPr/>
          <p:nvPr/>
        </p:nvSpPr>
        <p:spPr>
          <a:xfrm>
            <a:off x="457200" y="6427113"/>
            <a:ext cx="6629400" cy="430887"/>
          </a:xfrm>
          <a:prstGeom prst="rect">
            <a:avLst/>
          </a:prstGeom>
        </p:spPr>
        <p:txBody>
          <a:bodyPr wrap="square">
            <a:spAutoFit/>
          </a:bodyPr>
          <a:lstStyle/>
          <a:p>
            <a:r>
              <a:rPr lang="en-US" sz="1100" dirty="0">
                <a:solidFill>
                  <a:srgbClr val="CC0099"/>
                </a:solidFill>
              </a:rPr>
              <a:t>Image from POGIL</a:t>
            </a:r>
          </a:p>
          <a:p>
            <a:r>
              <a:rPr lang="en-US" sz="1100" dirty="0">
                <a:solidFill>
                  <a:srgbClr val="CC0099"/>
                </a:solidFill>
              </a:rPr>
              <a:t>http://cdn2.bigcommerce.com/server1100/b20f3/product_images/uploaded_images/collagen-fibers-tn.jpg</a:t>
            </a:r>
          </a:p>
        </p:txBody>
      </p:sp>
      <p:sp>
        <p:nvSpPr>
          <p:cNvPr id="3" name="Content Placeholder 2"/>
          <p:cNvSpPr>
            <a:spLocks noGrp="1"/>
          </p:cNvSpPr>
          <p:nvPr>
            <p:ph idx="1"/>
          </p:nvPr>
        </p:nvSpPr>
        <p:spPr>
          <a:xfrm>
            <a:off x="446903" y="228600"/>
            <a:ext cx="8458200" cy="685800"/>
          </a:xfrm>
        </p:spPr>
        <p:txBody>
          <a:bodyPr>
            <a:normAutofit/>
          </a:bodyPr>
          <a:lstStyle/>
          <a:p>
            <a:pPr marL="0" indent="0">
              <a:buNone/>
            </a:pPr>
            <a:r>
              <a:rPr lang="en-US" b="1" dirty="0">
                <a:solidFill>
                  <a:srgbClr val="002060"/>
                </a:solidFill>
                <a:latin typeface="Comic Sans MS" panose="030F0702030302020204" pitchFamily="66" charset="0"/>
              </a:rPr>
              <a:t>REMEMBER: STRUCTURE ~ FUNCTION</a:t>
            </a:r>
          </a:p>
        </p:txBody>
      </p:sp>
      <p:sp>
        <p:nvSpPr>
          <p:cNvPr id="4" name="Rectangle 3"/>
          <p:cNvSpPr/>
          <p:nvPr/>
        </p:nvSpPr>
        <p:spPr>
          <a:xfrm>
            <a:off x="6858000" y="838200"/>
            <a:ext cx="1879041" cy="461665"/>
          </a:xfrm>
          <a:prstGeom prst="rect">
            <a:avLst/>
          </a:prstGeom>
          <a:solidFill>
            <a:srgbClr val="FFC000"/>
          </a:solidFill>
        </p:spPr>
        <p:txBody>
          <a:bodyPr wrap="none">
            <a:spAutoFit/>
          </a:bodyPr>
          <a:lstStyle/>
          <a:p>
            <a:pPr>
              <a:spcBef>
                <a:spcPct val="0"/>
              </a:spcBef>
            </a:pPr>
            <a:r>
              <a:rPr lang="en-US" altLang="en-US" sz="2400" dirty="0">
                <a:latin typeface="Comic Sans MS" pitchFamily="66" charset="0"/>
                <a:hlinkClick r:id="rId2"/>
              </a:rPr>
              <a:t>See a movie</a:t>
            </a:r>
            <a:endParaRPr lang="en-US" altLang="en-US" sz="2400" dirty="0">
              <a:latin typeface="Comic Sans MS" pitchFamily="66" charset="0"/>
            </a:endParaRPr>
          </a:p>
        </p:txBody>
      </p:sp>
    </p:spTree>
    <p:extLst>
      <p:ext uri="{BB962C8B-B14F-4D97-AF65-F5344CB8AC3E}">
        <p14:creationId xmlns:p14="http://schemas.microsoft.com/office/powerpoint/2010/main" val="3802549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466"/>
            <a:ext cx="8379941" cy="1447800"/>
          </a:xfrm>
        </p:spPr>
        <p:txBody>
          <a:bodyPr>
            <a:noAutofit/>
          </a:bodyPr>
          <a:lstStyle/>
          <a:p>
            <a:pPr algn="l"/>
            <a:r>
              <a:rPr lang="en-US" sz="2800" dirty="0">
                <a:latin typeface="Comic Sans MS" panose="030F0702030302020204" pitchFamily="66" charset="0"/>
              </a:rPr>
              <a:t>Proteins that help other proteins fold into their correct 3-D shape</a:t>
            </a:r>
          </a:p>
        </p:txBody>
      </p:sp>
      <p:sp>
        <p:nvSpPr>
          <p:cNvPr id="5" name="Rectangle 4"/>
          <p:cNvSpPr/>
          <p:nvPr/>
        </p:nvSpPr>
        <p:spPr>
          <a:xfrm>
            <a:off x="457200" y="6427113"/>
            <a:ext cx="6629400" cy="430887"/>
          </a:xfrm>
          <a:prstGeom prst="rect">
            <a:avLst/>
          </a:prstGeom>
        </p:spPr>
        <p:txBody>
          <a:bodyPr wrap="square">
            <a:spAutoFit/>
          </a:bodyPr>
          <a:lstStyle/>
          <a:p>
            <a:r>
              <a:rPr lang="en-US" sz="1100" dirty="0">
                <a:solidFill>
                  <a:srgbClr val="CC0099"/>
                </a:solidFill>
              </a:rPr>
              <a:t>Image from POGIL</a:t>
            </a:r>
          </a:p>
          <a:p>
            <a:r>
              <a:rPr lang="en-US" sz="1100" dirty="0">
                <a:solidFill>
                  <a:srgbClr val="CC0099"/>
                </a:solidFill>
              </a:rPr>
              <a:t>http://cdn2.bigcommerce.com/server1100/b20f3/product_images/uploaded_images/collagen-fibers-tn.jpg</a:t>
            </a:r>
          </a:p>
        </p:txBody>
      </p:sp>
      <p:sp>
        <p:nvSpPr>
          <p:cNvPr id="3" name="Content Placeholder 2"/>
          <p:cNvSpPr>
            <a:spLocks noGrp="1"/>
          </p:cNvSpPr>
          <p:nvPr>
            <p:ph idx="1"/>
          </p:nvPr>
        </p:nvSpPr>
        <p:spPr>
          <a:xfrm>
            <a:off x="446903" y="228600"/>
            <a:ext cx="8458200" cy="685800"/>
          </a:xfrm>
        </p:spPr>
        <p:txBody>
          <a:bodyPr>
            <a:normAutofit/>
          </a:bodyPr>
          <a:lstStyle/>
          <a:p>
            <a:pPr marL="0" indent="0">
              <a:buNone/>
            </a:pPr>
            <a:r>
              <a:rPr lang="en-US" b="1" dirty="0">
                <a:solidFill>
                  <a:srgbClr val="002060"/>
                </a:solidFill>
                <a:latin typeface="Comic Sans MS" panose="030F0702030302020204" pitchFamily="66" charset="0"/>
              </a:rPr>
              <a:t>CHAPARONINS</a:t>
            </a:r>
          </a:p>
        </p:txBody>
      </p:sp>
      <p:pic>
        <p:nvPicPr>
          <p:cNvPr id="1026" name="Picture 2" descr="http://study.com/cimages/multimages/16/chaperon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155" y="762000"/>
            <a:ext cx="6553200" cy="392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73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349" y="609600"/>
            <a:ext cx="8907651" cy="5324535"/>
          </a:xfrm>
          <a:prstGeom prst="rect">
            <a:avLst/>
          </a:prstGeom>
          <a:noFill/>
        </p:spPr>
        <p:txBody>
          <a:bodyPr wrap="square" rtlCol="0">
            <a:spAutoFit/>
          </a:bodyPr>
          <a:lstStyle/>
          <a:p>
            <a:r>
              <a:rPr lang="en-US" sz="2000" dirty="0">
                <a:latin typeface="Comic Sans MS" pitchFamily="66" charset="0"/>
              </a:rPr>
              <a:t>SCIENCE PRACTICE 2:Visual Representations</a:t>
            </a:r>
          </a:p>
          <a:p>
            <a:r>
              <a:rPr lang="en-US" sz="2000" dirty="0">
                <a:latin typeface="Comic Sans MS" pitchFamily="66" charset="0"/>
              </a:rPr>
              <a:t>Analyze visual representations of biological concepts and processes. </a:t>
            </a:r>
          </a:p>
          <a:p>
            <a:endParaRPr lang="en-US" sz="2000" dirty="0">
              <a:latin typeface="Comic Sans MS" pitchFamily="66" charset="0"/>
            </a:endParaRPr>
          </a:p>
          <a:p>
            <a:r>
              <a:rPr lang="en-US" sz="2000" dirty="0">
                <a:latin typeface="Comic Sans MS" pitchFamily="66" charset="0"/>
              </a:rPr>
              <a:t>2.A  Describe characteristics of a biological concept, process, or model </a:t>
            </a:r>
            <a:br>
              <a:rPr lang="en-US" sz="2000" dirty="0">
                <a:latin typeface="Comic Sans MS" pitchFamily="66" charset="0"/>
              </a:rPr>
            </a:br>
            <a:r>
              <a:rPr lang="en-US" sz="2000" dirty="0">
                <a:latin typeface="Comic Sans MS" pitchFamily="66" charset="0"/>
              </a:rPr>
              <a:t>        represented visually.</a:t>
            </a:r>
          </a:p>
          <a:p>
            <a:endParaRPr lang="en-US" sz="2000" dirty="0">
              <a:latin typeface="Comic Sans MS" pitchFamily="66" charset="0"/>
            </a:endParaRPr>
          </a:p>
          <a:p>
            <a:r>
              <a:rPr lang="en-US" sz="2000" dirty="0">
                <a:latin typeface="Comic Sans MS" pitchFamily="66" charset="0"/>
              </a:rPr>
              <a:t>2.B  Explain relationships between different characteristics of biological </a:t>
            </a:r>
            <a:br>
              <a:rPr lang="en-US" sz="2000" dirty="0">
                <a:latin typeface="Comic Sans MS" pitchFamily="66" charset="0"/>
              </a:rPr>
            </a:br>
            <a:r>
              <a:rPr lang="en-US" sz="2000" dirty="0">
                <a:latin typeface="Comic Sans MS" pitchFamily="66" charset="0"/>
              </a:rPr>
              <a:t>       concepts, processes, or models represented visually </a:t>
            </a:r>
            <a:br>
              <a:rPr lang="en-US" sz="2000" dirty="0">
                <a:latin typeface="Comic Sans MS" pitchFamily="66" charset="0"/>
              </a:rPr>
            </a:br>
            <a:r>
              <a:rPr lang="en-US" sz="2000" dirty="0">
                <a:latin typeface="Comic Sans MS" pitchFamily="66" charset="0"/>
              </a:rPr>
              <a:t>           a. In theoretical contexts. </a:t>
            </a:r>
            <a:br>
              <a:rPr lang="en-US" sz="2000" dirty="0">
                <a:latin typeface="Comic Sans MS" pitchFamily="66" charset="0"/>
              </a:rPr>
            </a:br>
            <a:r>
              <a:rPr lang="en-US" sz="2000" dirty="0">
                <a:latin typeface="Comic Sans MS" pitchFamily="66" charset="0"/>
              </a:rPr>
              <a:t>           b. In applied contexts. </a:t>
            </a:r>
          </a:p>
          <a:p>
            <a:endParaRPr lang="en-US" sz="2000" dirty="0">
              <a:latin typeface="Comic Sans MS" pitchFamily="66" charset="0"/>
            </a:endParaRPr>
          </a:p>
          <a:p>
            <a:r>
              <a:rPr lang="en-US" sz="2000" dirty="0">
                <a:latin typeface="Comic Sans MS" pitchFamily="66" charset="0"/>
              </a:rPr>
              <a:t>2.C  Explain how biological concepts or processes represented visually </a:t>
            </a:r>
            <a:br>
              <a:rPr lang="en-US" sz="2000" dirty="0">
                <a:latin typeface="Comic Sans MS" pitchFamily="66" charset="0"/>
              </a:rPr>
            </a:br>
            <a:r>
              <a:rPr lang="en-US" sz="2000" dirty="0">
                <a:latin typeface="Comic Sans MS" pitchFamily="66" charset="0"/>
              </a:rPr>
              <a:t>        relate to larger biological principles, concepts, processes, or </a:t>
            </a:r>
            <a:br>
              <a:rPr lang="en-US" sz="2000" dirty="0">
                <a:latin typeface="Comic Sans MS" pitchFamily="66" charset="0"/>
              </a:rPr>
            </a:br>
            <a:r>
              <a:rPr lang="en-US" sz="2000" dirty="0">
                <a:latin typeface="Comic Sans MS" pitchFamily="66" charset="0"/>
              </a:rPr>
              <a:t>        theories.</a:t>
            </a:r>
          </a:p>
          <a:p>
            <a:r>
              <a:rPr lang="en-US" sz="2000" dirty="0">
                <a:latin typeface="Comic Sans MS" pitchFamily="66" charset="0"/>
              </a:rPr>
              <a:t> </a:t>
            </a:r>
          </a:p>
          <a:p>
            <a:r>
              <a:rPr lang="en-US" sz="2000" dirty="0">
                <a:latin typeface="Comic Sans MS" pitchFamily="66" charset="0"/>
              </a:rPr>
              <a:t>2.D  Represent relationships within biological models, including</a:t>
            </a:r>
          </a:p>
          <a:p>
            <a:r>
              <a:rPr lang="en-US" sz="2000" dirty="0">
                <a:latin typeface="Comic Sans MS" pitchFamily="66" charset="0"/>
              </a:rPr>
              <a:t>            b. Diagrams. </a:t>
            </a:r>
          </a:p>
        </p:txBody>
      </p:sp>
      <p:sp>
        <p:nvSpPr>
          <p:cNvPr id="2" name="TextBox 1">
            <a:extLst>
              <a:ext uri="{FF2B5EF4-FFF2-40B4-BE49-F238E27FC236}">
                <a16:creationId xmlns:a16="http://schemas.microsoft.com/office/drawing/2014/main" id="{3397D24C-8FA1-4F5B-A5EB-0B500AD4BF0C}"/>
              </a:ext>
            </a:extLst>
          </p:cNvPr>
          <p:cNvSpPr txBox="1"/>
          <p:nvPr/>
        </p:nvSpPr>
        <p:spPr>
          <a:xfrm>
            <a:off x="6241471" y="135635"/>
            <a:ext cx="2907078" cy="369332"/>
          </a:xfrm>
          <a:prstGeom prst="rect">
            <a:avLst/>
          </a:prstGeom>
          <a:noFill/>
        </p:spPr>
        <p:txBody>
          <a:bodyPr wrap="none" rtlCol="0">
            <a:spAutoFit/>
          </a:bodyPr>
          <a:lstStyle/>
          <a:p>
            <a:r>
              <a:rPr lang="en-US" dirty="0"/>
              <a:t>FROM </a:t>
            </a:r>
            <a:r>
              <a:rPr lang="en-US" dirty="0">
                <a:hlinkClick r:id="rId2"/>
              </a:rPr>
              <a:t>2020 AP BIOLOGY CED</a:t>
            </a:r>
            <a:endParaRPr lang="en-US" dirty="0"/>
          </a:p>
        </p:txBody>
      </p:sp>
    </p:spTree>
    <p:extLst>
      <p:ext uri="{BB962C8B-B14F-4D97-AF65-F5344CB8AC3E}">
        <p14:creationId xmlns:p14="http://schemas.microsoft.com/office/powerpoint/2010/main" val="3842835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74" y="152400"/>
            <a:ext cx="8907651" cy="5632311"/>
          </a:xfrm>
          <a:prstGeom prst="rect">
            <a:avLst/>
          </a:prstGeom>
          <a:noFill/>
        </p:spPr>
        <p:txBody>
          <a:bodyPr wrap="square" rtlCol="0">
            <a:spAutoFit/>
          </a:bodyPr>
          <a:lstStyle/>
          <a:p>
            <a:r>
              <a:rPr lang="en-US" dirty="0">
                <a:latin typeface="Comic Sans MS" panose="030F0702030302020204" pitchFamily="66" charset="0"/>
              </a:rPr>
              <a:t>UNIT 1: Chemistry of Life</a:t>
            </a:r>
          </a:p>
          <a:p>
            <a:r>
              <a:rPr lang="en-US" dirty="0">
                <a:latin typeface="Comic Sans MS" panose="030F0702030302020204" pitchFamily="66" charset="0"/>
              </a:rPr>
              <a:t>ENDURING UNDERSTANDING </a:t>
            </a:r>
            <a:br>
              <a:rPr lang="en-US" dirty="0">
                <a:latin typeface="Comic Sans MS" panose="030F0702030302020204" pitchFamily="66" charset="0"/>
              </a:rPr>
            </a:br>
            <a:r>
              <a:rPr lang="en-US" dirty="0">
                <a:latin typeface="Comic Sans MS" panose="030F0702030302020204" pitchFamily="66" charset="0"/>
              </a:rPr>
              <a:t>ENE-1 The highly complex organization of living systems requires constant input of energy and the exchange of macromolecules.</a:t>
            </a:r>
          </a:p>
          <a:p>
            <a:endParaRPr lang="en-US" dirty="0">
              <a:latin typeface="Comic Sans MS" panose="030F0702030302020204" pitchFamily="66" charset="0"/>
            </a:endParaRPr>
          </a:p>
          <a:p>
            <a:r>
              <a:rPr lang="en-US" dirty="0">
                <a:latin typeface="Comic Sans MS" panose="030F0702030302020204" pitchFamily="66" charset="0"/>
              </a:rPr>
              <a:t>LEARNING OBJECTIVE ENE-1.A Describe the composition of macromolecules required by living organisms.</a:t>
            </a:r>
          </a:p>
          <a:p>
            <a:endParaRPr lang="en-US" dirty="0">
              <a:latin typeface="Comic Sans MS" panose="030F0702030302020204" pitchFamily="66" charset="0"/>
            </a:endParaRPr>
          </a:p>
          <a:p>
            <a:r>
              <a:rPr lang="en-US" dirty="0">
                <a:latin typeface="Comic Sans MS" panose="030F0702030302020204" pitchFamily="66" charset="0"/>
              </a:rPr>
              <a:t>ESSENTIAL KNOWLEDGE </a:t>
            </a:r>
          </a:p>
          <a:p>
            <a:r>
              <a:rPr lang="en-US" dirty="0">
                <a:latin typeface="Comic Sans MS" panose="030F0702030302020204" pitchFamily="66" charset="0"/>
              </a:rPr>
              <a:t>ENE-1.A.1 Organisms must exchange matter with the environment to grow, reproduce, and maintain organization. </a:t>
            </a:r>
          </a:p>
          <a:p>
            <a:endParaRPr lang="en-US" dirty="0">
              <a:latin typeface="Comic Sans MS" panose="030F0702030302020204" pitchFamily="66" charset="0"/>
            </a:endParaRPr>
          </a:p>
          <a:p>
            <a:r>
              <a:rPr lang="en-US" dirty="0">
                <a:latin typeface="Comic Sans MS" panose="030F0702030302020204" pitchFamily="66" charset="0"/>
              </a:rPr>
              <a:t>ENE-1.A.2 Atoms and molecules from the environment are necessary to build new molecules— </a:t>
            </a:r>
          </a:p>
          <a:p>
            <a:r>
              <a:rPr lang="en-US" dirty="0">
                <a:latin typeface="Comic Sans MS" panose="030F0702030302020204" pitchFamily="66" charset="0"/>
              </a:rPr>
              <a:t>a. Carbon is used to build biological molecules such as carbohydrates, proteins, lipids, and nucleic acids. Carbon is used in storage compounds and cell formation in all organisms. </a:t>
            </a:r>
          </a:p>
          <a:p>
            <a:br>
              <a:rPr lang="en-US" dirty="0">
                <a:latin typeface="Comic Sans MS" panose="030F0702030302020204" pitchFamily="66" charset="0"/>
              </a:rPr>
            </a:br>
            <a:r>
              <a:rPr lang="en-US" dirty="0">
                <a:latin typeface="Comic Sans MS" panose="030F0702030302020204" pitchFamily="66" charset="0"/>
              </a:rPr>
              <a:t>b. Nitrogen is used to build proteins and nucleic acids. Phosphorus is used to build nucleic acids and certain lipids.</a:t>
            </a:r>
          </a:p>
        </p:txBody>
      </p:sp>
    </p:spTree>
    <p:extLst>
      <p:ext uri="{BB962C8B-B14F-4D97-AF65-F5344CB8AC3E}">
        <p14:creationId xmlns:p14="http://schemas.microsoft.com/office/powerpoint/2010/main" val="507391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74" y="304800"/>
            <a:ext cx="8907651" cy="3416320"/>
          </a:xfrm>
          <a:prstGeom prst="rect">
            <a:avLst/>
          </a:prstGeom>
          <a:noFill/>
        </p:spPr>
        <p:txBody>
          <a:bodyPr wrap="square" rtlCol="0">
            <a:spAutoFit/>
          </a:bodyPr>
          <a:lstStyle/>
          <a:p>
            <a:r>
              <a:rPr lang="en-US" dirty="0">
                <a:latin typeface="Comic Sans MS" panose="030F0702030302020204" pitchFamily="66" charset="0"/>
              </a:rPr>
              <a:t>ENDURING UNDERSTANDING </a:t>
            </a:r>
          </a:p>
          <a:p>
            <a:r>
              <a:rPr lang="en-US" dirty="0">
                <a:latin typeface="Comic Sans MS" panose="030F0702030302020204" pitchFamily="66" charset="0"/>
              </a:rPr>
              <a:t>SYI-1 Living systems are organized in a hierarchy of structural levels that interact</a:t>
            </a:r>
          </a:p>
          <a:p>
            <a:endParaRPr lang="en-US" dirty="0">
              <a:latin typeface="Comic Sans MS" panose="030F0702030302020204" pitchFamily="66" charset="0"/>
            </a:endParaRPr>
          </a:p>
          <a:p>
            <a:r>
              <a:rPr lang="en-US" dirty="0">
                <a:latin typeface="Comic Sans MS" panose="030F0702030302020204" pitchFamily="66" charset="0"/>
              </a:rPr>
              <a:t>LEARNING OBJECTIVE SYI-1.B Describe the properties of the monomers and the type of bonds that connect the monomers in biological macromolecules.</a:t>
            </a:r>
          </a:p>
          <a:p>
            <a:endParaRPr lang="en-US" dirty="0">
              <a:latin typeface="Comic Sans MS" panose="030F0702030302020204" pitchFamily="66" charset="0"/>
            </a:endParaRPr>
          </a:p>
          <a:p>
            <a:r>
              <a:rPr lang="en-US" dirty="0">
                <a:latin typeface="Comic Sans MS" panose="030F0702030302020204" pitchFamily="66" charset="0"/>
              </a:rPr>
              <a:t>ESSENTIAL KNOWLEDGE SYI-1.B.1 Hydrolysis and dehydration synthesis are used to cleave and form covalent bonds between monomers. </a:t>
            </a:r>
          </a:p>
          <a:p>
            <a:endParaRPr lang="en-US" dirty="0">
              <a:latin typeface="Comic Sans MS" panose="030F0702030302020204" pitchFamily="66" charset="0"/>
            </a:endParaRPr>
          </a:p>
          <a:p>
            <a:r>
              <a:rPr lang="en-US" dirty="0">
                <a:latin typeface="Comic Sans MS" panose="030F0702030302020204" pitchFamily="66" charset="0"/>
              </a:rPr>
              <a:t>X EXCLUSION STATEMENT—The molecular structure of specific nucleotides and amino acids is beyond the scope of the AP Exam.</a:t>
            </a:r>
          </a:p>
        </p:txBody>
      </p:sp>
    </p:spTree>
    <p:extLst>
      <p:ext uri="{BB962C8B-B14F-4D97-AF65-F5344CB8AC3E}">
        <p14:creationId xmlns:p14="http://schemas.microsoft.com/office/powerpoint/2010/main" val="387091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74" y="135635"/>
            <a:ext cx="8907651" cy="6186309"/>
          </a:xfrm>
          <a:prstGeom prst="rect">
            <a:avLst/>
          </a:prstGeom>
          <a:noFill/>
        </p:spPr>
        <p:txBody>
          <a:bodyPr wrap="square" rtlCol="0">
            <a:spAutoFit/>
          </a:bodyPr>
          <a:lstStyle/>
          <a:p>
            <a:r>
              <a:rPr lang="en-US" dirty="0">
                <a:latin typeface="Comic Sans MS" panose="030F0702030302020204" pitchFamily="66" charset="0"/>
              </a:rPr>
              <a:t>ENDURING UNDERSTANDING </a:t>
            </a:r>
          </a:p>
          <a:p>
            <a:r>
              <a:rPr lang="en-US" dirty="0">
                <a:latin typeface="Comic Sans MS" panose="030F0702030302020204" pitchFamily="66" charset="0"/>
              </a:rPr>
              <a:t>SYI-1 Living systems are organized in a hierarchy of structural levels that interact.</a:t>
            </a:r>
          </a:p>
          <a:p>
            <a:endParaRPr lang="en-US" dirty="0">
              <a:latin typeface="Comic Sans MS" panose="030F0702030302020204" pitchFamily="66" charset="0"/>
            </a:endParaRPr>
          </a:p>
          <a:p>
            <a:r>
              <a:rPr lang="en-US" dirty="0">
                <a:latin typeface="Comic Sans MS" panose="030F0702030302020204" pitchFamily="66" charset="0"/>
              </a:rPr>
              <a:t>LEARNING OBJECTIVE </a:t>
            </a:r>
          </a:p>
          <a:p>
            <a:r>
              <a:rPr lang="en-US" dirty="0">
                <a:latin typeface="Comic Sans MS" panose="030F0702030302020204" pitchFamily="66" charset="0"/>
              </a:rPr>
              <a:t>SYI-1.B Describe the properties of the monomers and the type of bonds that connect the monomers in biological macromolecules.</a:t>
            </a:r>
          </a:p>
          <a:p>
            <a:endParaRPr lang="en-US" dirty="0">
              <a:latin typeface="Comic Sans MS" panose="030F0702030302020204" pitchFamily="66" charset="0"/>
            </a:endParaRPr>
          </a:p>
          <a:p>
            <a:r>
              <a:rPr lang="en-US" dirty="0">
                <a:latin typeface="Comic Sans MS" panose="030F0702030302020204" pitchFamily="66" charset="0"/>
              </a:rPr>
              <a:t>ESSENTIAL KNOWLEDGE </a:t>
            </a:r>
          </a:p>
          <a:p>
            <a:r>
              <a:rPr lang="en-US" dirty="0">
                <a:latin typeface="Comic Sans MS" panose="030F0702030302020204" pitchFamily="66" charset="0"/>
              </a:rPr>
              <a:t>SYI-1.B.2 Structure and function of polymers are derived from the way their monomers are assembled— </a:t>
            </a:r>
          </a:p>
          <a:p>
            <a:r>
              <a:rPr lang="en-US" dirty="0">
                <a:latin typeface="Comic Sans MS" panose="030F0702030302020204" pitchFamily="66" charset="0"/>
              </a:rPr>
              <a:t>a. In nucleic acids, biological information is encoded in sequences of nucleotide monomers. Each nucleotide has structural components: a five-carbon sugar (deoxyribose or ribose), a phosphate, and a nitrogen base (adenine, thymine, guanine, cytosine, or uracil). DNA and RNA differ in structure and function. </a:t>
            </a:r>
          </a:p>
          <a:p>
            <a:endParaRPr lang="en-US" dirty="0">
              <a:latin typeface="Comic Sans MS" panose="030F0702030302020204" pitchFamily="66" charset="0"/>
            </a:endParaRPr>
          </a:p>
          <a:p>
            <a:r>
              <a:rPr lang="en-US" dirty="0">
                <a:latin typeface="Comic Sans MS" panose="030F0702030302020204" pitchFamily="66" charset="0"/>
              </a:rPr>
              <a:t>b. In proteins, the specific order of amino acids in a polypeptide (primary structure) determines the overall shape of the protein. Amino acids have directionality, with an amino (NH2) terminus and a carboxyl (COOH) terminus. The R group of an amino acid can be categorized by chemical properties (hydrophobic, hydrophilic, or ionic), and the interactions of these R groups determine structure and function of that region of the protein.</a:t>
            </a:r>
          </a:p>
        </p:txBody>
      </p:sp>
    </p:spTree>
    <p:extLst>
      <p:ext uri="{BB962C8B-B14F-4D97-AF65-F5344CB8AC3E}">
        <p14:creationId xmlns:p14="http://schemas.microsoft.com/office/powerpoint/2010/main" val="1395511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74" y="152400"/>
            <a:ext cx="8907651" cy="5355312"/>
          </a:xfrm>
          <a:prstGeom prst="rect">
            <a:avLst/>
          </a:prstGeom>
          <a:noFill/>
        </p:spPr>
        <p:txBody>
          <a:bodyPr wrap="square" rtlCol="0">
            <a:spAutoFit/>
          </a:bodyPr>
          <a:lstStyle/>
          <a:p>
            <a:r>
              <a:rPr lang="en-US" dirty="0">
                <a:latin typeface="Comic Sans MS" panose="030F0702030302020204" pitchFamily="66" charset="0"/>
              </a:rPr>
              <a:t>ENDURING UNDERSTANDING </a:t>
            </a:r>
          </a:p>
          <a:p>
            <a:r>
              <a:rPr lang="en-US" dirty="0">
                <a:latin typeface="Comic Sans MS" panose="030F0702030302020204" pitchFamily="66" charset="0"/>
              </a:rPr>
              <a:t>SYI-1 Living systems are organized in a hierarchy of structural levels that interact.</a:t>
            </a:r>
          </a:p>
          <a:p>
            <a:endParaRPr lang="en-US" dirty="0">
              <a:latin typeface="Comic Sans MS" panose="030F0702030302020204" pitchFamily="66" charset="0"/>
            </a:endParaRPr>
          </a:p>
          <a:p>
            <a:r>
              <a:rPr lang="en-US" dirty="0">
                <a:latin typeface="Comic Sans MS" panose="030F0702030302020204" pitchFamily="66" charset="0"/>
              </a:rPr>
              <a:t>LEARNING OBJECTIVE </a:t>
            </a:r>
          </a:p>
          <a:p>
            <a:r>
              <a:rPr lang="en-US" dirty="0">
                <a:latin typeface="Comic Sans MS" panose="030F0702030302020204" pitchFamily="66" charset="0"/>
              </a:rPr>
              <a:t>SYI-1.B Describe the properties of the monomers and the type of bonds that connect the monomers in biological macromolecules.</a:t>
            </a:r>
          </a:p>
          <a:p>
            <a:endParaRPr lang="en-US" dirty="0">
              <a:latin typeface="Comic Sans MS" panose="030F0702030302020204" pitchFamily="66" charset="0"/>
            </a:endParaRPr>
          </a:p>
          <a:p>
            <a:r>
              <a:rPr lang="en-US" dirty="0">
                <a:latin typeface="Comic Sans MS" panose="030F0702030302020204" pitchFamily="66" charset="0"/>
              </a:rPr>
              <a:t>ESSENTIAL KNOWLEDGE </a:t>
            </a:r>
          </a:p>
          <a:p>
            <a:r>
              <a:rPr lang="en-US" dirty="0">
                <a:latin typeface="Comic Sans MS" panose="030F0702030302020204" pitchFamily="66" charset="0"/>
              </a:rPr>
              <a:t>SYI-1.B.2 Structure and function of polymers are derived from the way their monomers are assembled— </a:t>
            </a:r>
          </a:p>
          <a:p>
            <a:endParaRPr lang="en-US" dirty="0">
              <a:latin typeface="Comic Sans MS" panose="030F0702030302020204" pitchFamily="66" charset="0"/>
            </a:endParaRPr>
          </a:p>
          <a:p>
            <a:r>
              <a:rPr lang="en-US" dirty="0">
                <a:latin typeface="Comic Sans MS" panose="030F0702030302020204" pitchFamily="66" charset="0"/>
              </a:rPr>
              <a:t> c. Complex carbohydrates comprise sugar monomers whose structures determine the properties and functions of the molecules. </a:t>
            </a:r>
          </a:p>
          <a:p>
            <a:endParaRPr lang="en-US" dirty="0">
              <a:latin typeface="Comic Sans MS" panose="030F0702030302020204" pitchFamily="66" charset="0"/>
            </a:endParaRPr>
          </a:p>
          <a:p>
            <a:r>
              <a:rPr lang="en-US" dirty="0">
                <a:latin typeface="Comic Sans MS" panose="030F0702030302020204" pitchFamily="66" charset="0"/>
              </a:rPr>
              <a:t>d. Lipids are nonpolar macromolecules— </a:t>
            </a:r>
          </a:p>
          <a:p>
            <a:r>
              <a:rPr lang="en-US" dirty="0">
                <a:latin typeface="Comic Sans MS" panose="030F0702030302020204" pitchFamily="66" charset="0"/>
              </a:rPr>
              <a:t>     </a:t>
            </a:r>
            <a:r>
              <a:rPr lang="en-US" dirty="0" err="1">
                <a:latin typeface="Comic Sans MS" panose="030F0702030302020204" pitchFamily="66" charset="0"/>
              </a:rPr>
              <a:t>i</a:t>
            </a:r>
            <a:r>
              <a:rPr lang="en-US" dirty="0">
                <a:latin typeface="Comic Sans MS" panose="030F0702030302020204" pitchFamily="66" charset="0"/>
              </a:rPr>
              <a:t>. Differences in saturation determine the structure and function of lipids. </a:t>
            </a:r>
          </a:p>
          <a:p>
            <a:r>
              <a:rPr lang="en-US" dirty="0">
                <a:latin typeface="Comic Sans MS" panose="030F0702030302020204" pitchFamily="66" charset="0"/>
              </a:rPr>
              <a:t>    ii. Phospholipids contain polar regions that interact with other polar molecules, </a:t>
            </a:r>
            <a:br>
              <a:rPr lang="en-US" dirty="0">
                <a:latin typeface="Comic Sans MS" panose="030F0702030302020204" pitchFamily="66" charset="0"/>
              </a:rPr>
            </a:br>
            <a:r>
              <a:rPr lang="en-US" dirty="0">
                <a:latin typeface="Comic Sans MS" panose="030F0702030302020204" pitchFamily="66" charset="0"/>
              </a:rPr>
              <a:t>             such as water, and with nonpolar regions that are often hydrophobic.</a:t>
            </a:r>
          </a:p>
        </p:txBody>
      </p:sp>
    </p:spTree>
    <p:extLst>
      <p:ext uri="{BB962C8B-B14F-4D97-AF65-F5344CB8AC3E}">
        <p14:creationId xmlns:p14="http://schemas.microsoft.com/office/powerpoint/2010/main" val="135006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15900"/>
            <a:ext cx="8229600" cy="1143000"/>
          </a:xfrm>
        </p:spPr>
        <p:txBody>
          <a:bodyPr/>
          <a:lstStyle/>
          <a:p>
            <a:r>
              <a:rPr lang="en-US" altLang="en-US"/>
              <a:t>DISACCHARIDES</a:t>
            </a:r>
          </a:p>
        </p:txBody>
      </p:sp>
      <p:sp>
        <p:nvSpPr>
          <p:cNvPr id="3" name="Content Placeholder 2"/>
          <p:cNvSpPr>
            <a:spLocks noGrp="1"/>
          </p:cNvSpPr>
          <p:nvPr>
            <p:ph idx="1"/>
          </p:nvPr>
        </p:nvSpPr>
        <p:spPr>
          <a:xfrm>
            <a:off x="58738" y="1371600"/>
            <a:ext cx="3810000" cy="1050925"/>
          </a:xfrm>
        </p:spPr>
        <p:txBody>
          <a:bodyPr>
            <a:normAutofit lnSpcReduction="10000"/>
          </a:bodyPr>
          <a:lstStyle/>
          <a:p>
            <a:pPr marL="0" indent="0">
              <a:buFontTx/>
              <a:buNone/>
              <a:defRPr/>
            </a:pPr>
            <a:r>
              <a:rPr lang="en-US" dirty="0"/>
              <a:t>SUCROSE</a:t>
            </a:r>
            <a:br>
              <a:rPr lang="en-US" dirty="0"/>
            </a:br>
            <a:r>
              <a:rPr lang="en-US" dirty="0"/>
              <a:t>= TABLE SUGAR</a:t>
            </a:r>
          </a:p>
          <a:p>
            <a:pPr>
              <a:defRPr/>
            </a:pPr>
            <a:endParaRPr lang="en-US" dirty="0"/>
          </a:p>
          <a:p>
            <a:pPr>
              <a:defRPr/>
            </a:pPr>
            <a:endParaRPr lang="en-US" dirty="0"/>
          </a:p>
          <a:p>
            <a:pPr>
              <a:defRPr/>
            </a:pPr>
            <a:endParaRPr lang="en-US" dirty="0"/>
          </a:p>
          <a:p>
            <a:pPr>
              <a:defRPr/>
            </a:pPr>
            <a:endParaRPr lang="en-US" dirty="0"/>
          </a:p>
        </p:txBody>
      </p:sp>
      <p:sp>
        <p:nvSpPr>
          <p:cNvPr id="4" name="Rectangle 3"/>
          <p:cNvSpPr/>
          <p:nvPr/>
        </p:nvSpPr>
        <p:spPr>
          <a:xfrm>
            <a:off x="6054725" y="3116263"/>
            <a:ext cx="3089275" cy="1076325"/>
          </a:xfrm>
          <a:prstGeom prst="rect">
            <a:avLst/>
          </a:prstGeom>
        </p:spPr>
        <p:txBody>
          <a:bodyPr>
            <a:spAutoFit/>
          </a:bodyPr>
          <a:lstStyle/>
          <a:p>
            <a:pPr>
              <a:defRPr/>
            </a:pPr>
            <a:r>
              <a:rPr lang="en-US" sz="3200" kern="0" dirty="0">
                <a:solidFill>
                  <a:srgbClr val="000000"/>
                </a:solidFill>
                <a:latin typeface="Arial"/>
              </a:rPr>
              <a:t>LACTOSE</a:t>
            </a:r>
            <a:br>
              <a:rPr lang="en-US" sz="3200" kern="0" dirty="0">
                <a:solidFill>
                  <a:srgbClr val="000000"/>
                </a:solidFill>
                <a:latin typeface="Arial"/>
              </a:rPr>
            </a:br>
            <a:r>
              <a:rPr lang="en-US" sz="3200" kern="0" dirty="0">
                <a:solidFill>
                  <a:srgbClr val="000000"/>
                </a:solidFill>
                <a:latin typeface="Arial"/>
              </a:rPr>
              <a:t>= MILK SUGAR</a:t>
            </a:r>
            <a:endParaRPr lang="en-US" dirty="0"/>
          </a:p>
        </p:txBody>
      </p:sp>
      <p:sp>
        <p:nvSpPr>
          <p:cNvPr id="5125" name="Rectangle 4"/>
          <p:cNvSpPr>
            <a:spLocks noChangeArrowheads="1"/>
          </p:cNvSpPr>
          <p:nvPr/>
        </p:nvSpPr>
        <p:spPr bwMode="auto">
          <a:xfrm>
            <a:off x="133350" y="6211888"/>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solidFill>
                  <a:srgbClr val="FF0066"/>
                </a:solidFill>
              </a:rPr>
              <a:t>http://suckitupfitnessbydebeers.com/wp-content/uploads/2013/11/sucrose.gif</a:t>
            </a:r>
          </a:p>
          <a:p>
            <a:pPr eaLnBrk="1" hangingPunct="1"/>
            <a:r>
              <a:rPr lang="en-US" altLang="en-US" sz="900">
                <a:solidFill>
                  <a:srgbClr val="FF0066"/>
                </a:solidFill>
              </a:rPr>
              <a:t>http://blog.simpleposture.com/wp-content/uploads/2014/08/pouring-sugar.jpg</a:t>
            </a:r>
          </a:p>
          <a:p>
            <a:pPr eaLnBrk="1" hangingPunct="1"/>
            <a:r>
              <a:rPr lang="en-US" altLang="en-US" sz="900">
                <a:solidFill>
                  <a:srgbClr val="FF0066"/>
                </a:solidFill>
              </a:rPr>
              <a:t>http://www.rpi.edu/dept/chem-eng/Biotech-Environ/FUNDAMNT/lactose.gif</a:t>
            </a:r>
          </a:p>
          <a:p>
            <a:pPr eaLnBrk="1" hangingPunct="1"/>
            <a:r>
              <a:rPr lang="en-US" altLang="en-US" sz="900">
                <a:solidFill>
                  <a:srgbClr val="FF0066"/>
                </a:solidFill>
              </a:rPr>
              <a:t>http://thumbs.dreamstime.com/x/milk-1100894.jpg</a:t>
            </a:r>
          </a:p>
        </p:txBody>
      </p:sp>
      <p:pic>
        <p:nvPicPr>
          <p:cNvPr id="5126" name="Picture 5"/>
          <p:cNvPicPr>
            <a:picLocks noChangeAspect="1"/>
          </p:cNvPicPr>
          <p:nvPr/>
        </p:nvPicPr>
        <p:blipFill>
          <a:blip r:embed="rId2">
            <a:extLst>
              <a:ext uri="{28A0092B-C50C-407E-A947-70E740481C1C}">
                <a14:useLocalDpi xmlns:a14="http://schemas.microsoft.com/office/drawing/2010/main" val="0"/>
              </a:ext>
            </a:extLst>
          </a:blip>
          <a:srcRect l="-2" t="18773" r="-4401" b="11159"/>
          <a:stretch>
            <a:fillRect/>
          </a:stretch>
        </p:blipFill>
        <p:spPr bwMode="auto">
          <a:xfrm>
            <a:off x="457200" y="2446338"/>
            <a:ext cx="263683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15732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1888" y="4192588"/>
            <a:ext cx="27749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419600"/>
            <a:ext cx="19446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91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74" y="-64264"/>
            <a:ext cx="8907651" cy="7725192"/>
          </a:xfrm>
          <a:prstGeom prst="rect">
            <a:avLst/>
          </a:prstGeom>
          <a:noFill/>
        </p:spPr>
        <p:txBody>
          <a:bodyPr wrap="square" rtlCol="0">
            <a:spAutoFit/>
          </a:bodyPr>
          <a:lstStyle/>
          <a:p>
            <a:r>
              <a:rPr lang="en-US" sz="1600" dirty="0">
                <a:latin typeface="Comic Sans MS" panose="030F0702030302020204" pitchFamily="66" charset="0"/>
              </a:rPr>
              <a:t>ENDURING UNDERSTANDING </a:t>
            </a:r>
          </a:p>
          <a:p>
            <a:r>
              <a:rPr lang="en-US" sz="1600" dirty="0">
                <a:latin typeface="Comic Sans MS" panose="030F0702030302020204" pitchFamily="66" charset="0"/>
              </a:rPr>
              <a:t>SYI-1 Living systems are organized in a hierarchy of structural levels that interact.</a:t>
            </a:r>
          </a:p>
          <a:p>
            <a:endParaRPr lang="en-US" sz="1600" dirty="0">
              <a:latin typeface="Comic Sans MS" panose="030F0702030302020204" pitchFamily="66" charset="0"/>
            </a:endParaRPr>
          </a:p>
          <a:p>
            <a:r>
              <a:rPr lang="en-US" sz="1600" dirty="0">
                <a:latin typeface="Comic Sans MS" panose="030F0702030302020204" pitchFamily="66" charset="0"/>
              </a:rPr>
              <a:t>LEARNING OBJECTIVE </a:t>
            </a:r>
          </a:p>
          <a:p>
            <a:r>
              <a:rPr lang="en-US" sz="1600" dirty="0">
                <a:latin typeface="Comic Sans MS" panose="030F0702030302020204" pitchFamily="66" charset="0"/>
              </a:rPr>
              <a:t>SYI-1.C Explain how a change in the subunits of a polymer may lead to changes in structure or function of the macromolecule.</a:t>
            </a:r>
          </a:p>
          <a:p>
            <a:endParaRPr lang="en-US" sz="1600" dirty="0">
              <a:latin typeface="Comic Sans MS" panose="030F0702030302020204" pitchFamily="66" charset="0"/>
            </a:endParaRPr>
          </a:p>
          <a:p>
            <a:r>
              <a:rPr lang="en-US" sz="1600" dirty="0">
                <a:latin typeface="Comic Sans MS" panose="030F0702030302020204" pitchFamily="66" charset="0"/>
              </a:rPr>
              <a:t>ESSENTIAL KNOWLEDGE </a:t>
            </a:r>
          </a:p>
          <a:p>
            <a:r>
              <a:rPr lang="en-US" sz="1600" dirty="0">
                <a:latin typeface="Comic Sans MS" panose="030F0702030302020204" pitchFamily="66" charset="0"/>
              </a:rPr>
              <a:t>SYI-1.C.1 Directionality of the subcomponents influences structure and function of the polymer— </a:t>
            </a:r>
          </a:p>
          <a:p>
            <a:r>
              <a:rPr lang="en-US" sz="1600" dirty="0">
                <a:latin typeface="Comic Sans MS" panose="030F0702030302020204" pitchFamily="66" charset="0"/>
              </a:rPr>
              <a:t>a. Nucleic acids have a linear sequence of nucleotides that have ends, defined by the 3’ hydroxyl and 5’ phosphates of the sugar in the nucleotide. During DNA and RNA synthesis, nucleotides are added to the 3’ end of the growing strand, resulting in the formation of a covalent bond between nucleotides. </a:t>
            </a:r>
          </a:p>
          <a:p>
            <a:endParaRPr lang="en-US" sz="1600" dirty="0">
              <a:latin typeface="Comic Sans MS" panose="030F0702030302020204" pitchFamily="66" charset="0"/>
            </a:endParaRPr>
          </a:p>
          <a:p>
            <a:r>
              <a:rPr lang="en-US" sz="1600" dirty="0">
                <a:latin typeface="Comic Sans MS" panose="030F0702030302020204" pitchFamily="66" charset="0"/>
              </a:rPr>
              <a:t>b. DNA is structured as an antiparallel double helix, with each strand running in opposite 5’ to 3’ orientation. Adenine nucleotides pair with thymine nucleotides via two hydrogen bonds. Cytosine nucleotides pair with guanine nucleotides by three hydrogen bonds. </a:t>
            </a:r>
          </a:p>
          <a:p>
            <a:endParaRPr lang="en-US" sz="1600" dirty="0">
              <a:latin typeface="Comic Sans MS" panose="030F0702030302020204" pitchFamily="66" charset="0"/>
            </a:endParaRPr>
          </a:p>
          <a:p>
            <a:r>
              <a:rPr lang="en-US" sz="1600" dirty="0">
                <a:latin typeface="Comic Sans MS" panose="030F0702030302020204" pitchFamily="66" charset="0"/>
              </a:rPr>
              <a:t>c. Proteins comprise linear chains of amino acids, connected by the formation of covalent bonds at the carboxyl terminus of the growing peptide chain</a:t>
            </a:r>
          </a:p>
          <a:p>
            <a:endParaRPr lang="en-US" sz="1600" dirty="0">
              <a:latin typeface="Comic Sans MS" panose="030F0702030302020204" pitchFamily="66" charset="0"/>
            </a:endParaRPr>
          </a:p>
          <a:p>
            <a:r>
              <a:rPr lang="en-US" sz="1600" dirty="0">
                <a:latin typeface="Comic Sans MS" panose="030F0702030302020204" pitchFamily="66" charset="0"/>
              </a:rPr>
              <a:t>d. Proteins have primary structure determined by the sequence order of their constituent amino acids, secondary structure that arises through local folding of the amino acid chain into elements such as alpha-helices and beta-sheets, tertiary structure that is the overall three-dimensional shape of the protein and often minimizes free energy, and quaternary structure that arises from interactions between multiple polypeptide units. The four elements of protein structure determine the function of a protein. </a:t>
            </a:r>
          </a:p>
          <a:p>
            <a:endParaRPr lang="en-US" sz="1600" dirty="0">
              <a:latin typeface="Comic Sans MS" panose="030F0702030302020204" pitchFamily="66" charset="0"/>
            </a:endParaRPr>
          </a:p>
          <a:p>
            <a:r>
              <a:rPr lang="en-US" sz="1600" dirty="0">
                <a:latin typeface="Comic Sans MS" panose="030F0702030302020204" pitchFamily="66" charset="0"/>
              </a:rPr>
              <a:t>e. Carbohydrates comprise linear chains of sugar monomers connected by covalent bonds. Carbohydrate polymers may be linear or branched.</a:t>
            </a:r>
          </a:p>
        </p:txBody>
      </p:sp>
    </p:spTree>
    <p:extLst>
      <p:ext uri="{BB962C8B-B14F-4D97-AF65-F5344CB8AC3E}">
        <p14:creationId xmlns:p14="http://schemas.microsoft.com/office/powerpoint/2010/main" val="343279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74" y="96129"/>
            <a:ext cx="8907651" cy="5632311"/>
          </a:xfrm>
          <a:prstGeom prst="rect">
            <a:avLst/>
          </a:prstGeom>
          <a:noFill/>
        </p:spPr>
        <p:txBody>
          <a:bodyPr wrap="square" rtlCol="0">
            <a:spAutoFit/>
          </a:bodyPr>
          <a:lstStyle/>
          <a:p>
            <a:r>
              <a:rPr lang="en-US" dirty="0">
                <a:latin typeface="Comic Sans MS" panose="030F0702030302020204" pitchFamily="66" charset="0"/>
              </a:rPr>
              <a:t>ENDURING UNDERSTANDING </a:t>
            </a:r>
          </a:p>
          <a:p>
            <a:r>
              <a:rPr lang="en-US" dirty="0">
                <a:latin typeface="Comic Sans MS" panose="030F0702030302020204" pitchFamily="66" charset="0"/>
              </a:rPr>
              <a:t>IST-1 Heritable information provides for continuity of life</a:t>
            </a:r>
          </a:p>
          <a:p>
            <a:endParaRPr lang="en-US" dirty="0">
              <a:latin typeface="Comic Sans MS" panose="030F0702030302020204" pitchFamily="66" charset="0"/>
            </a:endParaRPr>
          </a:p>
          <a:p>
            <a:r>
              <a:rPr lang="en-US" dirty="0">
                <a:latin typeface="Comic Sans MS" panose="030F0702030302020204" pitchFamily="66" charset="0"/>
              </a:rPr>
              <a:t>LEARNING OBJECTIVE IST-1.A Describe the structural similarities and differences between DNA and RNA.</a:t>
            </a:r>
          </a:p>
          <a:p>
            <a:endParaRPr lang="en-US" dirty="0">
              <a:latin typeface="Comic Sans MS" panose="030F0702030302020204" pitchFamily="66" charset="0"/>
            </a:endParaRPr>
          </a:p>
          <a:p>
            <a:r>
              <a:rPr lang="en-US" dirty="0">
                <a:latin typeface="Comic Sans MS" panose="030F0702030302020204" pitchFamily="66" charset="0"/>
              </a:rPr>
              <a:t>ESSENTIAL KNOWLEDGE </a:t>
            </a:r>
          </a:p>
          <a:p>
            <a:r>
              <a:rPr lang="en-US" dirty="0">
                <a:latin typeface="Comic Sans MS" panose="030F0702030302020204" pitchFamily="66" charset="0"/>
              </a:rPr>
              <a:t>IST-1.A.1 DNA and RNA molecules have structural similarities and differences related to their function— </a:t>
            </a:r>
          </a:p>
          <a:p>
            <a:r>
              <a:rPr lang="en-US" dirty="0">
                <a:latin typeface="Comic Sans MS" panose="030F0702030302020204" pitchFamily="66" charset="0"/>
              </a:rPr>
              <a:t>a. Both DNA and RNA have three components—sugar, a phosphate group, and a nitrogenous base—that form nucleotide units that are connected by covalent bonds to form a linear molecule with 5’ and 3’ ends, with the nitrogenous bases perpendicular to the sugar-phosphate backbone.  </a:t>
            </a:r>
          </a:p>
          <a:p>
            <a:endParaRPr lang="en-US" dirty="0">
              <a:latin typeface="Comic Sans MS" panose="030F0702030302020204" pitchFamily="66" charset="0"/>
            </a:endParaRPr>
          </a:p>
          <a:p>
            <a:r>
              <a:rPr lang="en-US" dirty="0">
                <a:latin typeface="Comic Sans MS" panose="030F0702030302020204" pitchFamily="66" charset="0"/>
              </a:rPr>
              <a:t>b. The basic structural differences between DNA and RNA include the following: </a:t>
            </a:r>
          </a:p>
          <a:p>
            <a:r>
              <a:rPr lang="en-US" dirty="0" err="1">
                <a:latin typeface="Comic Sans MS" panose="030F0702030302020204" pitchFamily="66" charset="0"/>
              </a:rPr>
              <a:t>i</a:t>
            </a:r>
            <a:r>
              <a:rPr lang="en-US" dirty="0">
                <a:latin typeface="Comic Sans MS" panose="030F0702030302020204" pitchFamily="66" charset="0"/>
              </a:rPr>
              <a:t>. DNA contains deoxyribose and RNA contains ribose. </a:t>
            </a:r>
          </a:p>
          <a:p>
            <a:r>
              <a:rPr lang="en-US" dirty="0">
                <a:latin typeface="Comic Sans MS" panose="030F0702030302020204" pitchFamily="66" charset="0"/>
              </a:rPr>
              <a:t>ii. RNA contains uracil and DNA contains thymine. </a:t>
            </a:r>
          </a:p>
          <a:p>
            <a:r>
              <a:rPr lang="en-US" dirty="0">
                <a:latin typeface="Comic Sans MS" panose="030F0702030302020204" pitchFamily="66" charset="0"/>
              </a:rPr>
              <a:t>iii. DNA is usually double stranded; RNA is usually single stranded. </a:t>
            </a:r>
          </a:p>
          <a:p>
            <a:r>
              <a:rPr lang="en-US" dirty="0">
                <a:latin typeface="Comic Sans MS" panose="030F0702030302020204" pitchFamily="66" charset="0"/>
              </a:rPr>
              <a:t>iv. The two DNA strands in double-stranded DNA are antiparallel in directionality.</a:t>
            </a:r>
          </a:p>
        </p:txBody>
      </p:sp>
    </p:spTree>
    <p:extLst>
      <p:ext uri="{BB962C8B-B14F-4D97-AF65-F5344CB8AC3E}">
        <p14:creationId xmlns:p14="http://schemas.microsoft.com/office/powerpoint/2010/main" val="3027832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74" y="96129"/>
            <a:ext cx="8907651" cy="3970318"/>
          </a:xfrm>
          <a:prstGeom prst="rect">
            <a:avLst/>
          </a:prstGeom>
          <a:noFill/>
        </p:spPr>
        <p:txBody>
          <a:bodyPr wrap="square" rtlCol="0">
            <a:spAutoFit/>
          </a:bodyPr>
          <a:lstStyle/>
          <a:p>
            <a:r>
              <a:rPr lang="en-US" dirty="0">
                <a:latin typeface="Comic Sans MS" panose="030F0702030302020204" pitchFamily="66" charset="0"/>
              </a:rPr>
              <a:t>UNIT 6: Gene Expression and Regulation</a:t>
            </a:r>
          </a:p>
          <a:p>
            <a:endParaRPr lang="en-US" dirty="0">
              <a:latin typeface="Comic Sans MS" panose="030F0702030302020204" pitchFamily="66" charset="0"/>
            </a:endParaRPr>
          </a:p>
          <a:p>
            <a:r>
              <a:rPr lang="en-US" dirty="0">
                <a:latin typeface="Comic Sans MS" panose="030F0702030302020204" pitchFamily="66" charset="0"/>
              </a:rPr>
              <a:t>ENDURING UNDERSTANDING </a:t>
            </a:r>
          </a:p>
          <a:p>
            <a:r>
              <a:rPr lang="en-US" dirty="0">
                <a:latin typeface="Comic Sans MS" panose="030F0702030302020204" pitchFamily="66" charset="0"/>
              </a:rPr>
              <a:t>IST-1 Heritable information provides for continuity of life.</a:t>
            </a:r>
          </a:p>
          <a:p>
            <a:endParaRPr lang="en-US" dirty="0">
              <a:latin typeface="Comic Sans MS" panose="030F0702030302020204" pitchFamily="66" charset="0"/>
            </a:endParaRPr>
          </a:p>
          <a:p>
            <a:r>
              <a:rPr lang="en-US" dirty="0">
                <a:latin typeface="Comic Sans MS" panose="030F0702030302020204" pitchFamily="66" charset="0"/>
              </a:rPr>
              <a:t>LEARNING OBJECTIVES</a:t>
            </a:r>
          </a:p>
          <a:p>
            <a:r>
              <a:rPr lang="en-US" dirty="0">
                <a:latin typeface="Comic Sans MS" panose="030F0702030302020204" pitchFamily="66" charset="0"/>
              </a:rPr>
              <a:t>IST-1.L Describe the characteristics of DNA that allow it to be used as the hereditary material.</a:t>
            </a:r>
          </a:p>
          <a:p>
            <a:endParaRPr lang="en-US" dirty="0">
              <a:latin typeface="Comic Sans MS" panose="030F0702030302020204" pitchFamily="66" charset="0"/>
            </a:endParaRPr>
          </a:p>
          <a:p>
            <a:r>
              <a:rPr lang="en-US" dirty="0">
                <a:latin typeface="Comic Sans MS" panose="030F0702030302020204" pitchFamily="66" charset="0"/>
              </a:rPr>
              <a:t>IST-1.L.1 DNA, and sometimes RNA, exhibits specific nucleotide base pairing that is conserved through evolution: adenine pairs with thymine or uracil (A-T or A-U) and cytosine pairs with guanine (C-G)— </a:t>
            </a:r>
          </a:p>
          <a:p>
            <a:pPr marL="457200" indent="-457200">
              <a:buAutoNum type="alphaLcPeriod"/>
            </a:pPr>
            <a:r>
              <a:rPr lang="en-US" dirty="0">
                <a:latin typeface="Comic Sans MS" panose="030F0702030302020204" pitchFamily="66" charset="0"/>
              </a:rPr>
              <a:t>Purines (G and A) have a double ring structure. </a:t>
            </a:r>
          </a:p>
          <a:p>
            <a:pPr marL="457200" indent="-457200">
              <a:buAutoNum type="alphaLcPeriod"/>
            </a:pPr>
            <a:r>
              <a:rPr lang="en-US" dirty="0">
                <a:latin typeface="Comic Sans MS" panose="030F0702030302020204" pitchFamily="66" charset="0"/>
              </a:rPr>
              <a:t>Pyrimidines (C, T, and U) have a single ring structure.</a:t>
            </a:r>
          </a:p>
        </p:txBody>
      </p:sp>
    </p:spTree>
    <p:extLst>
      <p:ext uri="{BB962C8B-B14F-4D97-AF65-F5344CB8AC3E}">
        <p14:creationId xmlns:p14="http://schemas.microsoft.com/office/powerpoint/2010/main" val="137073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14" y="1335702"/>
            <a:ext cx="8839200" cy="4267200"/>
          </a:xfrm>
        </p:spPr>
      </p:pic>
      <p:grpSp>
        <p:nvGrpSpPr>
          <p:cNvPr id="9" name="Group 8">
            <a:extLst>
              <a:ext uri="{FF2B5EF4-FFF2-40B4-BE49-F238E27FC236}">
                <a16:creationId xmlns:a16="http://schemas.microsoft.com/office/drawing/2014/main" id="{BADF20ED-7A72-4664-81F3-36D7C4F3E072}"/>
              </a:ext>
            </a:extLst>
          </p:cNvPr>
          <p:cNvGrpSpPr/>
          <p:nvPr/>
        </p:nvGrpSpPr>
        <p:grpSpPr>
          <a:xfrm>
            <a:off x="1344303" y="3449373"/>
            <a:ext cx="6461589" cy="487456"/>
            <a:chOff x="1344303" y="3449373"/>
            <a:chExt cx="6461589" cy="487456"/>
          </a:xfrm>
        </p:grpSpPr>
        <p:sp>
          <p:nvSpPr>
            <p:cNvPr id="5" name="TextBox 4"/>
            <p:cNvSpPr txBox="1"/>
            <p:nvPr/>
          </p:nvSpPr>
          <p:spPr>
            <a:xfrm>
              <a:off x="1344303" y="3469302"/>
              <a:ext cx="457200" cy="461665"/>
            </a:xfrm>
            <a:prstGeom prst="rect">
              <a:avLst/>
            </a:prstGeom>
            <a:noFill/>
          </p:spPr>
          <p:txBody>
            <a:bodyPr wrap="square" rtlCol="0">
              <a:spAutoFit/>
            </a:bodyPr>
            <a:lstStyle/>
            <a:p>
              <a:r>
                <a:rPr lang="en-US" dirty="0"/>
                <a:t> </a:t>
              </a:r>
              <a:r>
                <a:rPr lang="el-GR" sz="2400" dirty="0">
                  <a:solidFill>
                    <a:srgbClr val="CC0099"/>
                  </a:solidFill>
                </a:rPr>
                <a:t>α</a:t>
              </a:r>
              <a:endParaRPr lang="en-US" sz="2400" dirty="0">
                <a:solidFill>
                  <a:srgbClr val="CC0099"/>
                </a:solidFill>
              </a:endParaRPr>
            </a:p>
          </p:txBody>
        </p:sp>
        <p:sp>
          <p:nvSpPr>
            <p:cNvPr id="7" name="Rectangle 6"/>
            <p:cNvSpPr/>
            <p:nvPr/>
          </p:nvSpPr>
          <p:spPr>
            <a:xfrm>
              <a:off x="5508169" y="3475164"/>
              <a:ext cx="359394" cy="461665"/>
            </a:xfrm>
            <a:prstGeom prst="rect">
              <a:avLst/>
            </a:prstGeom>
          </p:spPr>
          <p:txBody>
            <a:bodyPr wrap="none">
              <a:spAutoFit/>
            </a:bodyPr>
            <a:lstStyle/>
            <a:p>
              <a:r>
                <a:rPr lang="el-GR" sz="2400" dirty="0">
                  <a:solidFill>
                    <a:srgbClr val="CC0099"/>
                  </a:solidFill>
                </a:rPr>
                <a:t>α</a:t>
              </a:r>
              <a:endParaRPr lang="en-US" sz="2400" dirty="0">
                <a:solidFill>
                  <a:srgbClr val="CC0099"/>
                </a:solidFill>
              </a:endParaRPr>
            </a:p>
          </p:txBody>
        </p:sp>
        <p:sp>
          <p:nvSpPr>
            <p:cNvPr id="6" name="Rectangle 5"/>
            <p:cNvSpPr/>
            <p:nvPr/>
          </p:nvSpPr>
          <p:spPr>
            <a:xfrm>
              <a:off x="3456135" y="3449373"/>
              <a:ext cx="359394" cy="461665"/>
            </a:xfrm>
            <a:prstGeom prst="rect">
              <a:avLst/>
            </a:prstGeom>
          </p:spPr>
          <p:txBody>
            <a:bodyPr wrap="none">
              <a:spAutoFit/>
            </a:bodyPr>
            <a:lstStyle/>
            <a:p>
              <a:r>
                <a:rPr lang="el-GR" sz="2400" dirty="0">
                  <a:solidFill>
                    <a:srgbClr val="CC0099"/>
                  </a:solidFill>
                </a:rPr>
                <a:t>α</a:t>
              </a:r>
              <a:endParaRPr lang="en-US" sz="2400" dirty="0">
                <a:solidFill>
                  <a:srgbClr val="CC0099"/>
                </a:solidFill>
              </a:endParaRPr>
            </a:p>
          </p:txBody>
        </p:sp>
        <p:sp>
          <p:nvSpPr>
            <p:cNvPr id="8" name="Rectangle 7"/>
            <p:cNvSpPr/>
            <p:nvPr/>
          </p:nvSpPr>
          <p:spPr>
            <a:xfrm>
              <a:off x="7446498" y="3469302"/>
              <a:ext cx="359394" cy="461665"/>
            </a:xfrm>
            <a:prstGeom prst="rect">
              <a:avLst/>
            </a:prstGeom>
          </p:spPr>
          <p:txBody>
            <a:bodyPr wrap="none">
              <a:spAutoFit/>
            </a:bodyPr>
            <a:lstStyle/>
            <a:p>
              <a:r>
                <a:rPr lang="el-GR" sz="2400" dirty="0">
                  <a:solidFill>
                    <a:srgbClr val="CC0099"/>
                  </a:solidFill>
                </a:rPr>
                <a:t>α</a:t>
              </a:r>
              <a:endParaRPr lang="en-US" sz="2400" dirty="0">
                <a:solidFill>
                  <a:srgbClr val="CC0099"/>
                </a:solidFill>
              </a:endParaRPr>
            </a:p>
          </p:txBody>
        </p:sp>
      </p:grpSp>
      <p:sp>
        <p:nvSpPr>
          <p:cNvPr id="2" name="TextBox 1">
            <a:extLst>
              <a:ext uri="{FF2B5EF4-FFF2-40B4-BE49-F238E27FC236}">
                <a16:creationId xmlns:a16="http://schemas.microsoft.com/office/drawing/2014/main" id="{CDA0E440-9A0D-4636-AD94-17E326FA1643}"/>
              </a:ext>
            </a:extLst>
          </p:cNvPr>
          <p:cNvSpPr txBox="1"/>
          <p:nvPr/>
        </p:nvSpPr>
        <p:spPr>
          <a:xfrm>
            <a:off x="128954" y="838"/>
            <a:ext cx="9015046" cy="1292662"/>
          </a:xfrm>
          <a:prstGeom prst="rect">
            <a:avLst/>
          </a:prstGeom>
          <a:noFill/>
        </p:spPr>
        <p:txBody>
          <a:bodyPr wrap="square" rtlCol="0">
            <a:spAutoFit/>
          </a:bodyPr>
          <a:lstStyle/>
          <a:p>
            <a:r>
              <a:rPr lang="en-US" sz="2000" dirty="0">
                <a:latin typeface="Comic Sans MS" panose="030F0702030302020204" pitchFamily="66" charset="0"/>
              </a:rPr>
              <a:t>Add 2 more glucose molecules to your chain. </a:t>
            </a:r>
            <a:br>
              <a:rPr lang="en-US" sz="2000" dirty="0">
                <a:latin typeface="Comic Sans MS" panose="030F0702030302020204" pitchFamily="66" charset="0"/>
              </a:rPr>
            </a:br>
            <a:r>
              <a:rPr lang="en-US" sz="2000" dirty="0">
                <a:latin typeface="Comic Sans MS" panose="030F0702030302020204" pitchFamily="66" charset="0"/>
              </a:rPr>
              <a:t>Add water molecules where appropriate.</a:t>
            </a:r>
          </a:p>
          <a:p>
            <a:r>
              <a:rPr lang="en-US" sz="2000" dirty="0">
                <a:latin typeface="Comic Sans MS" panose="030F0702030302020204" pitchFamily="66" charset="0"/>
              </a:rPr>
              <a:t>Attach this to your BILL and answer the carbohydrate questions provided</a:t>
            </a:r>
            <a:br>
              <a:rPr lang="en-US" sz="2000" dirty="0">
                <a:latin typeface="Comic Sans MS" panose="030F0702030302020204" pitchFamily="66" charset="0"/>
              </a:rPr>
            </a:br>
            <a:endParaRPr lang="en-US" dirty="0">
              <a:latin typeface="Comic Sans MS" panose="030F0702030302020204" pitchFamily="66" charset="0"/>
            </a:endParaRPr>
          </a:p>
        </p:txBody>
      </p:sp>
    </p:spTree>
    <p:extLst>
      <p:ext uri="{BB962C8B-B14F-4D97-AF65-F5344CB8AC3E}">
        <p14:creationId xmlns:p14="http://schemas.microsoft.com/office/powerpoint/2010/main" val="134996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6" y="76200"/>
            <a:ext cx="8458200" cy="4678363"/>
          </a:xfrm>
        </p:spPr>
        <p:txBody>
          <a:bodyPr/>
          <a:lstStyle/>
          <a:p>
            <a:pPr marL="0" indent="0">
              <a:buNone/>
            </a:pPr>
            <a:r>
              <a:rPr lang="en-US" dirty="0"/>
              <a:t>POLYSACCHARIDES</a:t>
            </a:r>
            <a:br>
              <a:rPr lang="en-US" dirty="0"/>
            </a:br>
            <a:r>
              <a:rPr lang="en-US" dirty="0"/>
              <a:t>100’s – 1000’s of sugars</a:t>
            </a:r>
          </a:p>
          <a:p>
            <a:pPr marL="0" indent="0">
              <a:buNone/>
            </a:pPr>
            <a:endParaRPr lang="en-US" dirty="0"/>
          </a:p>
          <a:p>
            <a:pPr marL="0" indent="0">
              <a:buNone/>
            </a:pPr>
            <a:endParaRPr lang="en-US" dirty="0"/>
          </a:p>
        </p:txBody>
      </p:sp>
      <p:pic>
        <p:nvPicPr>
          <p:cNvPr id="1026" name="Picture 2" descr="http://ib.bioninja.com.au/_Media/glucose-polysaccharides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05" y="1143000"/>
            <a:ext cx="7953572"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86200" y="6248400"/>
            <a:ext cx="4572000" cy="261610"/>
          </a:xfrm>
          <a:prstGeom prst="rect">
            <a:avLst/>
          </a:prstGeom>
        </p:spPr>
        <p:txBody>
          <a:bodyPr>
            <a:spAutoFit/>
          </a:bodyPr>
          <a:lstStyle/>
          <a:p>
            <a:r>
              <a:rPr lang="en-US" sz="1050" dirty="0">
                <a:solidFill>
                  <a:srgbClr val="FF0000"/>
                </a:solidFill>
              </a:rPr>
              <a:t>http://ib.bioninja.com.au/_Media/glucose-polysaccharides_med.jpeg</a:t>
            </a:r>
          </a:p>
        </p:txBody>
      </p:sp>
    </p:spTree>
    <p:extLst>
      <p:ext uri="{BB962C8B-B14F-4D97-AF65-F5344CB8AC3E}">
        <p14:creationId xmlns:p14="http://schemas.microsoft.com/office/powerpoint/2010/main" val="3646748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3613</Words>
  <Application>Microsoft Office PowerPoint</Application>
  <PresentationFormat>On-screen Show (4:3)</PresentationFormat>
  <Paragraphs>451</Paragraphs>
  <Slides>72</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Comic Sans MS</vt:lpstr>
      <vt:lpstr>Office Theme</vt:lpstr>
      <vt:lpstr>BIOMOLECULE MODELING Kelly Riedell Brookings Biology</vt:lpstr>
      <vt:lpstr>CARB CUTOUTS</vt:lpstr>
      <vt:lpstr>PowerPoint Presentation</vt:lpstr>
      <vt:lpstr>PowerPoint Presentation</vt:lpstr>
      <vt:lpstr>PowerPoint Presentation</vt:lpstr>
      <vt:lpstr>PowerPoint Presentation</vt:lpstr>
      <vt:lpstr>DISACCHARIDES</vt:lpstr>
      <vt:lpstr>PowerPoint Presentation</vt:lpstr>
      <vt:lpstr>PowerPoint Presentation</vt:lpstr>
      <vt:lpstr>OLIGOSACCHARIDES</vt:lpstr>
      <vt:lpstr>PowerPoint Presentation</vt:lpstr>
      <vt:lpstr>PowerPoint Presentation</vt:lpstr>
      <vt:lpstr>PowerPoint Presentation</vt:lpstr>
      <vt:lpstr>PowerPoint Presentation</vt:lpstr>
      <vt:lpstr>PowerPoint Presentation</vt:lpstr>
      <vt:lpstr>What if subunit is modified?</vt:lpstr>
      <vt:lpstr>PowerPoint Presentation</vt:lpstr>
      <vt:lpstr>SWYK</vt:lpstr>
      <vt:lpstr>FATS</vt:lpstr>
      <vt:lpstr>MAKE A FAT</vt:lpstr>
      <vt:lpstr>Fatty Acids</vt:lpstr>
      <vt:lpstr>MAKE A FAT</vt:lpstr>
      <vt:lpstr>FAT= TRIGLYCERIDE/TRIACYLGLYCEROL</vt:lpstr>
      <vt:lpstr>STRUCTURE/FUNCTION!</vt:lpstr>
      <vt:lpstr>PowerPoint Presentation</vt:lpstr>
      <vt:lpstr>PowerPoint Presentation</vt:lpstr>
      <vt:lpstr>PHOSPHOLIPID</vt:lpstr>
      <vt:lpstr>PHOSPHOLIPID</vt:lpstr>
      <vt:lpstr>PowerPoint Presentation</vt:lpstr>
      <vt:lpstr>PowerPoint Presentation</vt:lpstr>
      <vt:lpstr>PowerPoint Presentation</vt:lpstr>
      <vt:lpstr>PowerPoint Presentation</vt:lpstr>
      <vt:lpstr>PowerPoint Presentation</vt:lpstr>
      <vt:lpstr>PowerPoint Presentation</vt:lpstr>
      <vt:lpstr>PROTEINS</vt:lpstr>
      <vt:lpstr>PROTEINS</vt:lpstr>
      <vt:lpstr>MODELING</vt:lpstr>
      <vt:lpstr>PowerPoint Presentation</vt:lpstr>
      <vt:lpstr>PowerPoint Presentation</vt:lpstr>
      <vt:lpstr>AMINO ACIDS CHANGE DEPENDING ON pH</vt:lpstr>
      <vt:lpstr>PROTEINS</vt:lpstr>
      <vt:lpstr>ADD LABELS to your MODEL </vt:lpstr>
      <vt:lpstr>ADD LABELS to your MODEL </vt:lpstr>
      <vt:lpstr>PowerPoint Presentation</vt:lpstr>
      <vt:lpstr>PowerPoint Presentation</vt:lpstr>
      <vt:lpstr>BIOMOLECULE MODELING</vt:lpstr>
      <vt:lpstr>PowerPoint Presentation</vt:lpstr>
      <vt:lpstr>PowerPoint Presentation</vt:lpstr>
      <vt:lpstr>PowerPoint Presentation</vt:lpstr>
      <vt:lpstr>PowerPoint Presentation</vt:lpstr>
      <vt:lpstr>PowerPoint Presentation</vt:lpstr>
      <vt:lpstr>PowerPoint Presentation</vt:lpstr>
      <vt:lpstr>Secondary structure  (2°)</vt:lpstr>
      <vt:lpstr>PowerPoint Presentation</vt:lpstr>
      <vt:lpstr>PowerPoint Presentation</vt:lpstr>
      <vt:lpstr>PowerPoint Presentation</vt:lpstr>
      <vt:lpstr>Secondary structure  (2°)</vt:lpstr>
      <vt:lpstr>PowerPoint Presentation</vt:lpstr>
      <vt:lpstr>TERTIARY STRUCTURE (3°)</vt:lpstr>
      <vt:lpstr>PowerPoint Presentation</vt:lpstr>
      <vt:lpstr>QUATERNARY STRUCTURE (4°) (NOT ALL PROTEINS HAVE THIS)</vt:lpstr>
      <vt:lpstr>QUATERNARY STRUCTURE (4°) (NOT ALL PROTEINS HAVE THIS)</vt:lpstr>
      <vt:lpstr>WHAT DO WE CALL IT WHEN A PROTEIN “UNWINDS” and LOSES ITS 3D SHAPE?  WHICH BONDS ARE DISRUPTED? WHICH BONDS REMAIN INTACT?  WHAT ENVIRONMENTAL FACTORS CAN DISRUPT 3D SHAPES?</vt:lpstr>
      <vt:lpstr>Proteins that help other proteins fold into their correct 3-D shape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Riedell</dc:creator>
  <cp:lastModifiedBy>Kelly Riedell</cp:lastModifiedBy>
  <cp:revision>121</cp:revision>
  <cp:lastPrinted>2012-09-20T15:36:21Z</cp:lastPrinted>
  <dcterms:created xsi:type="dcterms:W3CDTF">2012-09-19T16:34:40Z</dcterms:created>
  <dcterms:modified xsi:type="dcterms:W3CDTF">2021-01-02T21:51:54Z</dcterms:modified>
</cp:coreProperties>
</file>