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5" r:id="rId3"/>
    <p:sldId id="257" r:id="rId4"/>
    <p:sldId id="258" r:id="rId5"/>
    <p:sldId id="274" r:id="rId6"/>
    <p:sldId id="269" r:id="rId7"/>
    <p:sldId id="259" r:id="rId8"/>
    <p:sldId id="270" r:id="rId9"/>
    <p:sldId id="262" r:id="rId10"/>
    <p:sldId id="260" r:id="rId11"/>
    <p:sldId id="261" r:id="rId12"/>
    <p:sldId id="266" r:id="rId13"/>
    <p:sldId id="268" r:id="rId14"/>
    <p:sldId id="267" r:id="rId15"/>
    <p:sldId id="271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43ECB-802B-4888-A3AC-2BAE8ADBD956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996DC-7BB7-45BE-9465-B70825785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46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996DC-7BB7-45BE-9465-B708257850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6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441E-220A-441C-873A-1FD21123D705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24F3-51C8-4468-883A-A3DB23A2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996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441E-220A-441C-873A-1FD21123D705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24F3-51C8-4468-883A-A3DB23A2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65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441E-220A-441C-873A-1FD21123D705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24F3-51C8-4468-883A-A3DB23A2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4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441E-220A-441C-873A-1FD21123D705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24F3-51C8-4468-883A-A3DB23A2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722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441E-220A-441C-873A-1FD21123D705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24F3-51C8-4468-883A-A3DB23A2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72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441E-220A-441C-873A-1FD21123D705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24F3-51C8-4468-883A-A3DB23A2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4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441E-220A-441C-873A-1FD21123D705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24F3-51C8-4468-883A-A3DB23A2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99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441E-220A-441C-873A-1FD21123D705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24F3-51C8-4468-883A-A3DB23A2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04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441E-220A-441C-873A-1FD21123D705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24F3-51C8-4468-883A-A3DB23A2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41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441E-220A-441C-873A-1FD21123D705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24F3-51C8-4468-883A-A3DB23A2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441E-220A-441C-873A-1FD21123D705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24F3-51C8-4468-883A-A3DB23A2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734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5441E-220A-441C-873A-1FD21123D705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F24F3-51C8-4468-883A-A3DB23A2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xnI3tsOdOI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6092" y="7620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Modeling ISOMERS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639467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C0099"/>
                </a:solidFill>
              </a:rPr>
              <a:t>EK 4.A.1 The subcomponents  of biological molecules and their sequence determine  the properties of that molecule.</a:t>
            </a:r>
            <a:br>
              <a:rPr lang="en-US" sz="1200" dirty="0" smtClean="0">
                <a:solidFill>
                  <a:srgbClr val="CC0099"/>
                </a:solidFill>
              </a:rPr>
            </a:br>
            <a:r>
              <a:rPr lang="en-US" sz="1200" dirty="0" smtClean="0">
                <a:solidFill>
                  <a:srgbClr val="CC0099"/>
                </a:solidFill>
              </a:rPr>
              <a:t>SP 1. The student can use representations and models to communicate  scientific phenomena and solve scientific problems.</a:t>
            </a:r>
            <a:endParaRPr lang="en-US" sz="1200" dirty="0">
              <a:solidFill>
                <a:srgbClr val="CC0099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156" y="2362200"/>
            <a:ext cx="2329244" cy="3166907"/>
          </a:xfrm>
          <a:prstGeom prst="rect">
            <a:avLst/>
          </a:prstGeom>
        </p:spPr>
      </p:pic>
      <p:pic>
        <p:nvPicPr>
          <p:cNvPr id="6" name="Content Placeholder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2740" b="18520"/>
          <a:stretch/>
        </p:blipFill>
        <p:spPr>
          <a:xfrm>
            <a:off x="4495800" y="2306518"/>
            <a:ext cx="2971800" cy="160782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629400" y="4882776"/>
            <a:ext cx="205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dirty="0">
                <a:latin typeface="Comic Sans MS" pitchFamily="66" charset="0"/>
              </a:rPr>
              <a:t>Kelly </a:t>
            </a:r>
            <a:r>
              <a:rPr lang="en-US" altLang="en-US" dirty="0" err="1">
                <a:latin typeface="Comic Sans MS" pitchFamily="66" charset="0"/>
              </a:rPr>
              <a:t>Riedell</a:t>
            </a:r>
            <a:r>
              <a:rPr lang="en-US" altLang="en-US" dirty="0">
                <a:latin typeface="Comic Sans MS" pitchFamily="66" charset="0"/>
              </a:rPr>
              <a:t/>
            </a:r>
            <a:br>
              <a:rPr lang="en-US" altLang="en-US" dirty="0">
                <a:latin typeface="Comic Sans MS" pitchFamily="66" charset="0"/>
              </a:rPr>
            </a:br>
            <a:r>
              <a:rPr lang="en-US" altLang="en-US" dirty="0">
                <a:latin typeface="Comic Sans MS" pitchFamily="66" charset="0"/>
              </a:rPr>
              <a:t>Brookings Biology</a:t>
            </a:r>
          </a:p>
        </p:txBody>
      </p:sp>
    </p:spTree>
    <p:extLst>
      <p:ext uri="{BB962C8B-B14F-4D97-AF65-F5344CB8AC3E}">
        <p14:creationId xmlns:p14="http://schemas.microsoft.com/office/powerpoint/2010/main" val="94417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ENANTIOMERS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6457237"/>
            <a:ext cx="8763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CC0099"/>
                </a:solidFill>
              </a:rPr>
              <a:t>http://www2.lbl.gov/Science-Articles/Archive/assets/images/2002/Apr-22-2002/Enantiomers.jpg</a:t>
            </a:r>
            <a:endParaRPr lang="en-US" sz="1200" dirty="0">
              <a:solidFill>
                <a:srgbClr val="CC0099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095" y="1143000"/>
            <a:ext cx="4918010" cy="3505200"/>
          </a:xfrm>
        </p:spPr>
      </p:pic>
      <p:sp>
        <p:nvSpPr>
          <p:cNvPr id="3" name="TextBox 2"/>
          <p:cNvSpPr txBox="1"/>
          <p:nvPr/>
        </p:nvSpPr>
        <p:spPr>
          <a:xfrm>
            <a:off x="685800" y="4902988"/>
            <a:ext cx="77171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Molecules with an ASYMMETRIC CARBON </a:t>
            </a:r>
            <a:br>
              <a:rPr lang="en-US" sz="2400" dirty="0" smtClean="0">
                <a:latin typeface="Comic Sans MS" panose="030F0702030302020204" pitchFamily="66" charset="0"/>
              </a:rPr>
            </a:br>
            <a:r>
              <a:rPr lang="en-US" sz="2400" dirty="0" smtClean="0">
                <a:latin typeface="Comic Sans MS" panose="030F0702030302020204" pitchFamily="66" charset="0"/>
              </a:rPr>
              <a:t>      can make mirror-image enantiomers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= CARBON attached to 4 DIFFERENT atoms/groups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30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ENANTIOMERS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8600" y="6457237"/>
            <a:ext cx="8763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CC0099"/>
                </a:solidFill>
              </a:rPr>
              <a:t>http://www.avogadro.co.uk/organic/enantio.gif</a:t>
            </a:r>
            <a:endParaRPr lang="en-US" sz="1200" dirty="0">
              <a:solidFill>
                <a:srgbClr val="CC0099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52" y="2057400"/>
            <a:ext cx="8313896" cy="2514600"/>
          </a:xfrm>
        </p:spPr>
      </p:pic>
    </p:spTree>
    <p:extLst>
      <p:ext uri="{BB962C8B-B14F-4D97-AF65-F5344CB8AC3E}">
        <p14:creationId xmlns:p14="http://schemas.microsoft.com/office/powerpoint/2010/main" val="413346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Thalidomide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6400800"/>
            <a:ext cx="8915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CC0099"/>
                </a:solidFill>
              </a:rPr>
              <a:t>http://2.bp.blogspot.com/-5hOytpGZBzg/Tfi6vUcyxgI/AAAAAAAAJnM/Lu0YT3yC8dA/s1600/optical+isomers+2.jpg</a:t>
            </a:r>
            <a:endParaRPr lang="en-US" sz="1400" dirty="0">
              <a:solidFill>
                <a:srgbClr val="CC0099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0"/>
            <a:ext cx="8927593" cy="4419600"/>
          </a:xfrm>
        </p:spPr>
      </p:pic>
    </p:spTree>
    <p:extLst>
      <p:ext uri="{BB962C8B-B14F-4D97-AF65-F5344CB8AC3E}">
        <p14:creationId xmlns:p14="http://schemas.microsoft.com/office/powerpoint/2010/main" val="424729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Thalidomide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6400800"/>
            <a:ext cx="8915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CC0099"/>
                </a:solidFill>
              </a:rPr>
              <a:t>http://www.chm.bris.ac.uk/motm/thalidomide/first_pic.jpg</a:t>
            </a:r>
            <a:endParaRPr lang="en-US" sz="1400" dirty="0">
              <a:solidFill>
                <a:srgbClr val="CC0099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219200"/>
            <a:ext cx="7086600" cy="4879631"/>
          </a:xfrm>
        </p:spPr>
      </p:pic>
    </p:spTree>
    <p:extLst>
      <p:ext uri="{BB962C8B-B14F-4D97-AF65-F5344CB8AC3E}">
        <p14:creationId xmlns:p14="http://schemas.microsoft.com/office/powerpoint/2010/main" val="423331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4572000" cy="1143000"/>
          </a:xfrm>
        </p:spPr>
        <p:txBody>
          <a:bodyPr/>
          <a:lstStyle/>
          <a:p>
            <a:r>
              <a:rPr lang="en-US" dirty="0" smtClean="0"/>
              <a:t>L-Dopa vs D-</a:t>
            </a:r>
            <a:r>
              <a:rPr lang="en-US" dirty="0" err="1" smtClean="0"/>
              <a:t>Dopa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6400800"/>
            <a:ext cx="899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CC0099"/>
                </a:solidFill>
              </a:rPr>
              <a:t>http://o.quizlet.com/olaHF4dORR8vnqzIABRD1Q_m.jpg</a:t>
            </a:r>
          </a:p>
          <a:p>
            <a:r>
              <a:rPr lang="en-US" sz="1200" dirty="0" smtClean="0">
                <a:solidFill>
                  <a:srgbClr val="CC0099"/>
                </a:solidFill>
              </a:rPr>
              <a:t>http://cp91279.biography.com/1120330742/1120330742_1713651343_bio-michaeljfox-parkinsons-97481438001.jpg?pubId=1120330742</a:t>
            </a:r>
            <a:endParaRPr lang="en-US" sz="1200" dirty="0">
              <a:solidFill>
                <a:srgbClr val="CC0099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3" y="2133600"/>
            <a:ext cx="5626096" cy="4114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200" y="76200"/>
            <a:ext cx="38608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48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Make a model of </a:t>
            </a:r>
            <a:r>
              <a:rPr lang="en-US" dirty="0"/>
              <a:t>a 1 carbon </a:t>
            </a:r>
            <a:r>
              <a:rPr lang="en-US" dirty="0" smtClean="0"/>
              <a:t>molecule </a:t>
            </a:r>
            <a:r>
              <a:rPr lang="en-US" dirty="0"/>
              <a:t>that </a:t>
            </a:r>
            <a:r>
              <a:rPr lang="en-US" dirty="0" smtClean="0"/>
              <a:t>has an ASYMMETRIC CARBON.</a:t>
            </a:r>
          </a:p>
          <a:p>
            <a:r>
              <a:rPr lang="en-US" dirty="0" smtClean="0"/>
              <a:t>Make a model of a  ENANTIOMER isomer for this molecule.</a:t>
            </a:r>
          </a:p>
          <a:p>
            <a:r>
              <a:rPr lang="en-US" dirty="0" smtClean="0"/>
              <a:t>Show your neighbor. </a:t>
            </a:r>
            <a:br>
              <a:rPr lang="en-US" dirty="0" smtClean="0"/>
            </a:br>
            <a:r>
              <a:rPr lang="en-US" dirty="0" smtClean="0"/>
              <a:t>Are these enantiomers?</a:t>
            </a:r>
          </a:p>
          <a:p>
            <a:endParaRPr lang="en-US" dirty="0"/>
          </a:p>
          <a:p>
            <a:r>
              <a:rPr lang="en-US" dirty="0" smtClean="0"/>
              <a:t>DRAW a picture of your isomers in your BILL.</a:t>
            </a:r>
          </a:p>
          <a:p>
            <a:r>
              <a:rPr lang="en-US" dirty="0" smtClean="0"/>
              <a:t>Give an example of enantiomer isomers with </a:t>
            </a:r>
            <a:r>
              <a:rPr lang="en-US" smtClean="0"/>
              <a:t>different biological properties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52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28600" y="35169"/>
            <a:ext cx="8396850" cy="6863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 dirty="0" smtClean="0">
                <a:latin typeface="Comic Sans MS" pitchFamily="66" charset="0"/>
              </a:rPr>
              <a:t>Does this molecule have an </a:t>
            </a:r>
            <a:br>
              <a:rPr lang="en-US" altLang="en-US" sz="4000" dirty="0" smtClean="0">
                <a:latin typeface="Comic Sans MS" pitchFamily="66" charset="0"/>
              </a:rPr>
            </a:br>
            <a:r>
              <a:rPr lang="en-US" altLang="en-US" sz="4000" dirty="0" smtClean="0">
                <a:latin typeface="Comic Sans MS" pitchFamily="66" charset="0"/>
              </a:rPr>
              <a:t>asymmetric carbon? If so, which </a:t>
            </a:r>
            <a:br>
              <a:rPr lang="en-US" altLang="en-US" sz="4000" dirty="0" smtClean="0">
                <a:latin typeface="Comic Sans MS" pitchFamily="66" charset="0"/>
              </a:rPr>
            </a:br>
            <a:r>
              <a:rPr lang="en-US" altLang="en-US" sz="4000" dirty="0" smtClean="0">
                <a:latin typeface="Comic Sans MS" pitchFamily="66" charset="0"/>
              </a:rPr>
              <a:t>one is asymmetric?</a:t>
            </a:r>
            <a:br>
              <a:rPr lang="en-US" altLang="en-US" sz="4000" dirty="0" smtClean="0">
                <a:latin typeface="Comic Sans MS" pitchFamily="66" charset="0"/>
              </a:rPr>
            </a:br>
            <a:endParaRPr lang="en-US" altLang="en-US" sz="4000" dirty="0" smtClean="0">
              <a:latin typeface="Comic Sans MS" pitchFamily="66" charset="0"/>
            </a:endParaRPr>
          </a:p>
          <a:p>
            <a:endParaRPr lang="en-US" altLang="en-US" sz="4000" dirty="0">
              <a:latin typeface="Comic Sans MS" pitchFamily="66" charset="0"/>
            </a:endParaRPr>
          </a:p>
          <a:p>
            <a:endParaRPr lang="en-US" altLang="en-US" sz="4000" dirty="0" smtClean="0">
              <a:latin typeface="Comic Sans MS" pitchFamily="66" charset="0"/>
            </a:endParaRPr>
          </a:p>
          <a:p>
            <a:endParaRPr lang="en-US" altLang="en-US" sz="4000" dirty="0">
              <a:latin typeface="Comic Sans MS" pitchFamily="66" charset="0"/>
            </a:endParaRPr>
          </a:p>
          <a:p>
            <a:endParaRPr lang="en-US" altLang="en-US" sz="4000" dirty="0" smtClean="0">
              <a:latin typeface="Comic Sans MS" pitchFamily="66" charset="0"/>
            </a:endParaRPr>
          </a:p>
          <a:p>
            <a:endParaRPr lang="en-US" altLang="en-US" sz="4000" dirty="0" smtClean="0">
              <a:latin typeface="Comic Sans MS" pitchFamily="66" charset="0"/>
            </a:endParaRPr>
          </a:p>
          <a:p>
            <a:r>
              <a:rPr lang="en-US" altLang="en-US" sz="4000" dirty="0" smtClean="0">
                <a:latin typeface="Comic Sans MS" pitchFamily="66" charset="0"/>
              </a:rPr>
              <a:t>Would </a:t>
            </a:r>
            <a:r>
              <a:rPr lang="en-US" altLang="en-US" sz="4000" dirty="0">
                <a:latin typeface="Comic Sans MS" pitchFamily="66" charset="0"/>
              </a:rPr>
              <a:t>you expect this molecule to</a:t>
            </a:r>
            <a:br>
              <a:rPr lang="en-US" altLang="en-US" sz="4000" dirty="0">
                <a:latin typeface="Comic Sans MS" pitchFamily="66" charset="0"/>
              </a:rPr>
            </a:br>
            <a:r>
              <a:rPr lang="en-US" altLang="en-US" sz="4000" dirty="0">
                <a:latin typeface="Comic Sans MS" pitchFamily="66" charset="0"/>
              </a:rPr>
              <a:t>exist as enantiomer isomers?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9" t="26666" r="31667" b="33333"/>
          <a:stretch>
            <a:fillRect/>
          </a:stretch>
        </p:blipFill>
        <p:spPr bwMode="auto">
          <a:xfrm>
            <a:off x="914400" y="1905000"/>
            <a:ext cx="6248400" cy="351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957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458200" cy="5364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Make a molecule with</a:t>
            </a:r>
            <a:br>
              <a:rPr lang="en-US" dirty="0" smtClean="0"/>
            </a:br>
            <a:r>
              <a:rPr lang="en-US" dirty="0" smtClean="0"/>
              <a:t>      3 carbon atoms</a:t>
            </a:r>
            <a:br>
              <a:rPr lang="en-US" dirty="0" smtClean="0"/>
            </a:br>
            <a:r>
              <a:rPr lang="en-US" dirty="0" smtClean="0"/>
              <a:t>      7 hydrogen atoms</a:t>
            </a:r>
            <a:br>
              <a:rPr lang="en-US" dirty="0" smtClean="0"/>
            </a:br>
            <a:r>
              <a:rPr lang="en-US" dirty="0" smtClean="0"/>
              <a:t>      1 chlorine atom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Compare your model with someone else.</a:t>
            </a:r>
            <a:br>
              <a:rPr lang="en-US" dirty="0" smtClean="0"/>
            </a:br>
            <a:r>
              <a:rPr lang="en-US" dirty="0" smtClean="0"/>
              <a:t>Are these the same or different substances?</a:t>
            </a:r>
            <a:br>
              <a:rPr lang="en-US" dirty="0" smtClean="0"/>
            </a:br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14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STRUCTURAL ISOMERS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00200"/>
            <a:ext cx="7924800" cy="4270587"/>
          </a:xfrm>
        </p:spPr>
      </p:pic>
      <p:sp>
        <p:nvSpPr>
          <p:cNvPr id="4" name="Rectangle 3"/>
          <p:cNvSpPr/>
          <p:nvPr/>
        </p:nvSpPr>
        <p:spPr>
          <a:xfrm>
            <a:off x="304800" y="63246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>
                <a:solidFill>
                  <a:srgbClr val="CC0099"/>
                </a:solidFill>
              </a:rPr>
              <a:t>http://homepages.ius.edu/DSPURLOC/C122/images/structure.gif</a:t>
            </a:r>
            <a:endParaRPr lang="en-US" sz="1200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81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ISOMERS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6455405"/>
            <a:ext cx="8686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CC0099"/>
                </a:solidFill>
              </a:rPr>
              <a:t>http://kel-tay-lii.wikispaces.com/file/view/liner_glucose_galactose_and_fructose.jpg/296693972/314x214/liner_glucose_galactose_and_fructose.jpg</a:t>
            </a:r>
            <a:endParaRPr lang="en-US" sz="1100" dirty="0">
              <a:solidFill>
                <a:srgbClr val="CC0099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" y="1219200"/>
            <a:ext cx="7239000" cy="4933586"/>
          </a:xfrm>
        </p:spPr>
      </p:pic>
    </p:spTree>
    <p:extLst>
      <p:ext uri="{BB962C8B-B14F-4D97-AF65-F5344CB8AC3E}">
        <p14:creationId xmlns:p14="http://schemas.microsoft.com/office/powerpoint/2010/main" val="168912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are </a:t>
            </a:r>
            <a:r>
              <a:rPr lang="en-US" b="1" dirty="0" smtClean="0"/>
              <a:t>isomers</a:t>
            </a:r>
            <a:r>
              <a:rPr lang="en-US" dirty="0" smtClean="0"/>
              <a:t> different from </a:t>
            </a:r>
            <a:r>
              <a:rPr lang="en-US" b="1" dirty="0" smtClean="0"/>
              <a:t>isotopes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37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109"/>
            <a:ext cx="8915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How are ISOMERs different from ISOTOPES?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0" y="1288657"/>
            <a:ext cx="2329244" cy="316690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71600" y="757535"/>
            <a:ext cx="1186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ISOMER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943599" y="815510"/>
            <a:ext cx="1252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ISOTOPE</a:t>
            </a:r>
            <a:endParaRPr lang="en-US" sz="2400" dirty="0"/>
          </a:p>
        </p:txBody>
      </p:sp>
      <p:pic>
        <p:nvPicPr>
          <p:cNvPr id="1026" name="Picture 2" descr="http://images.tutorcircle.com/cms/images/44/isotopes-of-carbon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399"/>
          <a:stretch/>
        </p:blipFill>
        <p:spPr bwMode="auto">
          <a:xfrm>
            <a:off x="4114800" y="1477025"/>
            <a:ext cx="4748986" cy="219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4800" y="4487457"/>
            <a:ext cx="39597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Molecules with same number </a:t>
            </a:r>
            <a:br>
              <a:rPr lang="en-US" sz="2400" dirty="0" smtClean="0"/>
            </a:br>
            <a:r>
              <a:rPr lang="en-US" sz="2400" dirty="0" smtClean="0"/>
              <a:t>and kinds of atoms but </a:t>
            </a:r>
            <a:br>
              <a:rPr lang="en-US" sz="2400" dirty="0" smtClean="0"/>
            </a:br>
            <a:r>
              <a:rPr lang="en-US" sz="2400" dirty="0" smtClean="0"/>
              <a:t>arranged in different ways</a:t>
            </a:r>
            <a:br>
              <a:rPr lang="en-US" sz="2400" dirty="0" smtClean="0"/>
            </a:br>
            <a:r>
              <a:rPr lang="en-US" sz="2400" dirty="0" smtClean="0"/>
              <a:t>Same chemical formula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902388" y="4118125"/>
            <a:ext cx="408849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Atoms with  same number of </a:t>
            </a:r>
            <a:br>
              <a:rPr lang="en-US" sz="2400" dirty="0" smtClean="0"/>
            </a:br>
            <a:r>
              <a:rPr lang="en-US" sz="2400" dirty="0" smtClean="0"/>
              <a:t>protons and electrons but </a:t>
            </a:r>
            <a:br>
              <a:rPr lang="en-US" sz="2400" dirty="0" smtClean="0"/>
            </a:br>
            <a:r>
              <a:rPr lang="en-US" sz="2400" dirty="0" smtClean="0"/>
              <a:t>different numbers of neutrons</a:t>
            </a:r>
            <a:br>
              <a:rPr lang="en-US" sz="2400" dirty="0" smtClean="0"/>
            </a:br>
            <a:r>
              <a:rPr lang="en-US" sz="2400" dirty="0" smtClean="0"/>
              <a:t>Same atomic number; different</a:t>
            </a:r>
            <a:br>
              <a:rPr lang="en-US" sz="2400" dirty="0" smtClean="0"/>
            </a:br>
            <a:r>
              <a:rPr lang="en-US" sz="2400" dirty="0" smtClean="0"/>
              <a:t>atomic mass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94362" y="5951898"/>
            <a:ext cx="390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Can show different properties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102268" y="6073673"/>
            <a:ext cx="3229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Some can be radioactive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5105400" y="-1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http://images.tutorcircle.com/cms/images/44/isotopes-of-carbon.png</a:t>
            </a:r>
          </a:p>
        </p:txBody>
      </p:sp>
    </p:spTree>
    <p:extLst>
      <p:ext uri="{BB962C8B-B14F-4D97-AF65-F5344CB8AC3E}">
        <p14:creationId xmlns:p14="http://schemas.microsoft.com/office/powerpoint/2010/main" val="163335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ISOMERS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2740" b="18520"/>
          <a:stretch/>
        </p:blipFill>
        <p:spPr>
          <a:xfrm>
            <a:off x="2286000" y="1447800"/>
            <a:ext cx="4572000" cy="2473569"/>
          </a:xfrm>
        </p:spPr>
      </p:pic>
      <p:sp>
        <p:nvSpPr>
          <p:cNvPr id="8" name="Rectangle 7"/>
          <p:cNvSpPr/>
          <p:nvPr/>
        </p:nvSpPr>
        <p:spPr>
          <a:xfrm>
            <a:off x="76200" y="6570821"/>
            <a:ext cx="56388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rgbClr val="CC0099"/>
                </a:solidFill>
              </a:rPr>
              <a:t>http://</a:t>
            </a:r>
            <a:r>
              <a:rPr lang="en-US" sz="1000" dirty="0">
                <a:solidFill>
                  <a:srgbClr val="CC0099"/>
                </a:solidFill>
              </a:rPr>
              <a:t>cnx.org/resources/f3e046c6759f35392adfb71267acaa03/Fig2.jpg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4341167"/>
            <a:ext cx="86422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Structural isomers: differ </a:t>
            </a:r>
            <a:r>
              <a:rPr lang="en-US" sz="2400" dirty="0"/>
              <a:t>from each other in the arrangement of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groups </a:t>
            </a:r>
            <a:r>
              <a:rPr lang="en-US" sz="2400" dirty="0"/>
              <a:t>with respect to a double bond, ring, or other rigid structure.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468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/>
              <a:t>GEOMETRIC ISOMERS</a:t>
            </a:r>
          </a:p>
          <a:p>
            <a:r>
              <a:rPr lang="en-US" dirty="0" smtClean="0"/>
              <a:t>Make a model of a MOLECULE WITH 1 double bond between 2 CARBONS</a:t>
            </a:r>
          </a:p>
          <a:p>
            <a:r>
              <a:rPr lang="en-US" dirty="0" smtClean="0"/>
              <a:t>Make a model of a  GEOMETRIC isomer for this molecule.</a:t>
            </a:r>
          </a:p>
          <a:p>
            <a:r>
              <a:rPr lang="en-US" dirty="0" smtClean="0"/>
              <a:t>Show your neighbor. </a:t>
            </a:r>
            <a:br>
              <a:rPr lang="en-US" dirty="0" smtClean="0"/>
            </a:br>
            <a:r>
              <a:rPr lang="en-US" dirty="0" smtClean="0"/>
              <a:t>Are these geometric isomers?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DRAW a picture of your isomers in your BILL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LABEL </a:t>
            </a:r>
            <a:r>
              <a:rPr lang="en-US" i="1" dirty="0"/>
              <a:t>cis</a:t>
            </a:r>
            <a:r>
              <a:rPr lang="en-US" dirty="0"/>
              <a:t> and </a:t>
            </a:r>
            <a:r>
              <a:rPr lang="en-US" i="1" dirty="0"/>
              <a:t>trans</a:t>
            </a:r>
            <a:r>
              <a:rPr lang="en-US" dirty="0"/>
              <a:t> </a:t>
            </a:r>
            <a:r>
              <a:rPr lang="en-US" dirty="0" smtClean="0"/>
              <a:t>forms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How are </a:t>
            </a:r>
            <a:r>
              <a:rPr lang="en-US" i="1" dirty="0"/>
              <a:t>cis </a:t>
            </a:r>
            <a:r>
              <a:rPr lang="en-US" dirty="0"/>
              <a:t>and </a:t>
            </a:r>
            <a:r>
              <a:rPr lang="en-US" i="1" dirty="0"/>
              <a:t>trans</a:t>
            </a:r>
            <a:r>
              <a:rPr lang="en-US" dirty="0"/>
              <a:t> isomers different?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62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hemistry.wustl.edu/~edudev/LabTutorials/Vision/images/Isomeriz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60" y="228600"/>
            <a:ext cx="5386933" cy="6248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95800" y="685800"/>
            <a:ext cx="1565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INACTIVE form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3838694"/>
            <a:ext cx="19075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ACTIVATED FORM</a:t>
            </a:r>
          </a:p>
        </p:txBody>
      </p:sp>
      <p:sp>
        <p:nvSpPr>
          <p:cNvPr id="8" name="Rectangle 7"/>
          <p:cNvSpPr/>
          <p:nvPr/>
        </p:nvSpPr>
        <p:spPr>
          <a:xfrm>
            <a:off x="6190632" y="278538"/>
            <a:ext cx="2953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RHODOPSIN in rod cells 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contains RETINAL molecules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-76200" y="6550223"/>
            <a:ext cx="66848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CC0099"/>
                </a:solidFill>
              </a:rPr>
              <a:t>http://www.chemistry.wustl.edu/~edudev/LabTutorials/Vision/images/Isomerization.jpg</a:t>
            </a:r>
            <a:endParaRPr lang="en-US" sz="1400" dirty="0">
              <a:solidFill>
                <a:srgbClr val="CC00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2429691"/>
            <a:ext cx="777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VIDEO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221947" y="5105400"/>
            <a:ext cx="25330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RETINAL =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derived </a:t>
            </a:r>
            <a:r>
              <a:rPr lang="en-US" dirty="0" smtClean="0">
                <a:solidFill>
                  <a:prstClr val="black"/>
                </a:solidFill>
              </a:rPr>
              <a:t>from vitamin A (why </a:t>
            </a:r>
            <a:r>
              <a:rPr lang="en-US" dirty="0">
                <a:solidFill>
                  <a:prstClr val="black"/>
                </a:solidFill>
              </a:rPr>
              <a:t>a lack of vitamin A causes vision problems).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67400" y="1315364"/>
            <a:ext cx="320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RETINAL changes from</a:t>
            </a:r>
            <a:br>
              <a:rPr lang="en-US" dirty="0" smtClean="0"/>
            </a:br>
            <a:r>
              <a:rPr lang="en-US" dirty="0" smtClean="0"/>
              <a:t>cis to trans forms when</a:t>
            </a:r>
            <a:br>
              <a:rPr lang="en-US" dirty="0" smtClean="0"/>
            </a:br>
            <a:r>
              <a:rPr lang="en-US" dirty="0" smtClean="0"/>
              <a:t>struck by light</a:t>
            </a:r>
          </a:p>
          <a:p>
            <a:endParaRPr lang="en-US" dirty="0"/>
          </a:p>
          <a:p>
            <a:r>
              <a:rPr lang="en-US" dirty="0" smtClean="0"/>
              <a:t>Activated form sends </a:t>
            </a:r>
            <a:br>
              <a:rPr lang="en-US" dirty="0" smtClean="0"/>
            </a:br>
            <a:r>
              <a:rPr lang="en-US" dirty="0" smtClean="0"/>
              <a:t>electrical impulses to  brain</a:t>
            </a:r>
            <a:br>
              <a:rPr lang="en-US" dirty="0" smtClean="0"/>
            </a:br>
            <a:r>
              <a:rPr lang="en-US" dirty="0" smtClean="0"/>
              <a:t>that are  interpreted as light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79093" y="3607860"/>
            <a:ext cx="32740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How does the presence of a cis-double bond affect </a:t>
            </a:r>
            <a:r>
              <a:rPr lang="en-US" dirty="0" smtClean="0"/>
              <a:t>the </a:t>
            </a:r>
            <a:r>
              <a:rPr lang="en-US" dirty="0"/>
              <a:t>SHAPE of the retinal molecule AND its FUNCTION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223</Words>
  <Application>Microsoft Office PowerPoint</Application>
  <PresentationFormat>On-screen Show (4:3)</PresentationFormat>
  <Paragraphs>66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Modeling ISOMERS</vt:lpstr>
      <vt:lpstr>PowerPoint Presentation</vt:lpstr>
      <vt:lpstr>STRUCTURAL ISOMERS</vt:lpstr>
      <vt:lpstr>STRUCTURAL ISOMERS</vt:lpstr>
      <vt:lpstr>PowerPoint Presentation</vt:lpstr>
      <vt:lpstr>PowerPoint Presentation</vt:lpstr>
      <vt:lpstr>GEOMETRIC ISOMERS</vt:lpstr>
      <vt:lpstr>PowerPoint Presentation</vt:lpstr>
      <vt:lpstr>PowerPoint Presentation</vt:lpstr>
      <vt:lpstr>ENANTIOMERS</vt:lpstr>
      <vt:lpstr>ENANTIOMERS</vt:lpstr>
      <vt:lpstr>Thalidomide</vt:lpstr>
      <vt:lpstr>Thalidomide</vt:lpstr>
      <vt:lpstr>L-Dopa vs D-Dopa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Molecules</dc:title>
  <dc:creator>Kelly Riedell</dc:creator>
  <cp:lastModifiedBy>Kelly Riedell</cp:lastModifiedBy>
  <cp:revision>29</cp:revision>
  <dcterms:created xsi:type="dcterms:W3CDTF">2014-09-15T15:09:01Z</dcterms:created>
  <dcterms:modified xsi:type="dcterms:W3CDTF">2017-09-15T17:50:16Z</dcterms:modified>
</cp:coreProperties>
</file>