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5143500" type="screen16x9"/>
  <p:notesSz cx="6858000" cy="9144000"/>
  <p:embeddedFontLst>
    <p:embeddedFont>
      <p:font typeface="Average" panose="020B0604020202020204" charset="0"/>
      <p:regular r:id="rId44"/>
    </p:embeddedFont>
    <p:embeddedFont>
      <p:font typeface="Oswald"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268c4e5d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268c4e5d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2843a26a6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2843a26a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2843a26a6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2843a26a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843a26a6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2843a26a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2843a26a6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2843a26a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2843a26a6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2843a26a6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2843a26a6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82843a26a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2843a26a6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2843a26a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2843a26a6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2843a26a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82843a26a6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82843a26a6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2843a26a6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2843a26a6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2843a26a6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2843a26a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2843a26a6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2843a26a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2843a26a6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82843a26a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2843a26a6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2843a26a6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2843a26a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2843a26a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2843a26a6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2843a26a6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2843a26a6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82843a26a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2843a26a6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2843a26a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2843a26a6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2843a26a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2843a26a6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2843a26a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2719afa1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2719afa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2843a26a6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2843a26a6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2843a26a6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82843a26a6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2843a26a6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2843a26a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2843a26a6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2843a26a6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2843a26a6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2843a26a6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2843a26a6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2843a26a6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2843a26a6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2843a26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2843a26a6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82843a26a6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82843a26a6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82843a26a6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2843a26a6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2843a26a6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2719afa1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2719afa1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2843a26a6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2843a26a6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2843a26a6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2843a26a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2843a26a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2843a26a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2843a26a6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2843a26a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2843a26a6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2843a26a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2843a26a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2843a26a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4" name="Google Shape;8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
        <p:cNvGrpSpPr/>
        <p:nvPr/>
      </p:nvGrpSpPr>
      <p:grpSpPr>
        <a:xfrm>
          <a:off x="0" y="0"/>
          <a:ext cx="0" cy="0"/>
          <a:chOff x="0" y="0"/>
          <a:chExt cx="0" cy="0"/>
        </a:xfrm>
      </p:grpSpPr>
      <p:sp>
        <p:nvSpPr>
          <p:cNvPr id="86" name="Google Shape;86;p21"/>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90" name="Google Shape;9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93" name="Google Shape;9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7" name="Google Shape;5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Char char="●"/>
              <a:defRPr sz="1800">
                <a:solidFill>
                  <a:schemeClr val="lt2"/>
                </a:solidFill>
              </a:defRPr>
            </a:lvl1pPr>
            <a:lvl2pPr marL="914400" lvl="1" indent="-317500" rtl="0">
              <a:lnSpc>
                <a:spcPct val="115000"/>
              </a:lnSpc>
              <a:spcBef>
                <a:spcPts val="1600"/>
              </a:spcBef>
              <a:spcAft>
                <a:spcPts val="0"/>
              </a:spcAft>
              <a:buClr>
                <a:schemeClr val="lt2"/>
              </a:buClr>
              <a:buSzPts val="1400"/>
              <a:buChar char="○"/>
              <a:defRPr>
                <a:solidFill>
                  <a:schemeClr val="lt2"/>
                </a:solidFill>
              </a:defRPr>
            </a:lvl2pPr>
            <a:lvl3pPr marL="1371600" lvl="2" indent="-317500" rtl="0">
              <a:lnSpc>
                <a:spcPct val="115000"/>
              </a:lnSpc>
              <a:spcBef>
                <a:spcPts val="1600"/>
              </a:spcBef>
              <a:spcAft>
                <a:spcPts val="0"/>
              </a:spcAft>
              <a:buClr>
                <a:schemeClr val="lt2"/>
              </a:buClr>
              <a:buSzPts val="1400"/>
              <a:buChar char="■"/>
              <a:defRPr>
                <a:solidFill>
                  <a:schemeClr val="lt2"/>
                </a:solidFill>
              </a:defRPr>
            </a:lvl3pPr>
            <a:lvl4pPr marL="1828800" lvl="3" indent="-317500" rtl="0">
              <a:lnSpc>
                <a:spcPct val="115000"/>
              </a:lnSpc>
              <a:spcBef>
                <a:spcPts val="1600"/>
              </a:spcBef>
              <a:spcAft>
                <a:spcPts val="0"/>
              </a:spcAft>
              <a:buClr>
                <a:schemeClr val="lt2"/>
              </a:buClr>
              <a:buSzPts val="1400"/>
              <a:buChar char="●"/>
              <a:defRPr>
                <a:solidFill>
                  <a:schemeClr val="lt2"/>
                </a:solidFill>
              </a:defRPr>
            </a:lvl4pPr>
            <a:lvl5pPr marL="2286000" lvl="4" indent="-317500" rtl="0">
              <a:lnSpc>
                <a:spcPct val="115000"/>
              </a:lnSpc>
              <a:spcBef>
                <a:spcPts val="1600"/>
              </a:spcBef>
              <a:spcAft>
                <a:spcPts val="0"/>
              </a:spcAft>
              <a:buClr>
                <a:schemeClr val="lt2"/>
              </a:buClr>
              <a:buSzPts val="1400"/>
              <a:buChar char="○"/>
              <a:defRPr>
                <a:solidFill>
                  <a:schemeClr val="lt2"/>
                </a:solidFill>
              </a:defRPr>
            </a:lvl5pPr>
            <a:lvl6pPr marL="2743200" lvl="5" indent="-317500" rtl="0">
              <a:lnSpc>
                <a:spcPct val="115000"/>
              </a:lnSpc>
              <a:spcBef>
                <a:spcPts val="1600"/>
              </a:spcBef>
              <a:spcAft>
                <a:spcPts val="0"/>
              </a:spcAft>
              <a:buClr>
                <a:schemeClr val="lt2"/>
              </a:buClr>
              <a:buSzPts val="1400"/>
              <a:buChar char="■"/>
              <a:defRPr>
                <a:solidFill>
                  <a:schemeClr val="lt2"/>
                </a:solidFill>
              </a:defRPr>
            </a:lvl6pPr>
            <a:lvl7pPr marL="3200400" lvl="6" indent="-317500" rtl="0">
              <a:lnSpc>
                <a:spcPct val="115000"/>
              </a:lnSpc>
              <a:spcBef>
                <a:spcPts val="1600"/>
              </a:spcBef>
              <a:spcAft>
                <a:spcPts val="0"/>
              </a:spcAft>
              <a:buClr>
                <a:schemeClr val="lt2"/>
              </a:buClr>
              <a:buSzPts val="1400"/>
              <a:buChar char="●"/>
              <a:defRPr>
                <a:solidFill>
                  <a:schemeClr val="lt2"/>
                </a:solidFill>
              </a:defRPr>
            </a:lvl7pPr>
            <a:lvl8pPr marL="3657600" lvl="7" indent="-317500" rtl="0">
              <a:lnSpc>
                <a:spcPct val="115000"/>
              </a:lnSpc>
              <a:spcBef>
                <a:spcPts val="1600"/>
              </a:spcBef>
              <a:spcAft>
                <a:spcPts val="0"/>
              </a:spcAft>
              <a:buClr>
                <a:schemeClr val="lt2"/>
              </a:buClr>
              <a:buSzPts val="1400"/>
              <a:buChar char="○"/>
              <a:defRPr>
                <a:solidFill>
                  <a:schemeClr val="lt2"/>
                </a:solidFill>
              </a:defRPr>
            </a:lvl8pPr>
            <a:lvl9pPr marL="4114800" lvl="8" indent="-317500" rtl="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n8CGKDfXd8"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J_vdVcuzi1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USKkLQYhuyY"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0NgzsfbU92c"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ayqe8LJpRwQ"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ejq99wLEMTw"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zYX5a65LrX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W48Gk2Om3wI"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Iz0Q9nTZCw4"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xsrH050wnIA"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VLJF8Pf8spw"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VTRAkVfEbbU"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N1XcAaF_83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3"/>
        <p:cNvGrpSpPr/>
        <p:nvPr/>
      </p:nvGrpSpPr>
      <p:grpSpPr>
        <a:xfrm>
          <a:off x="0" y="0"/>
          <a:ext cx="0" cy="0"/>
          <a:chOff x="0" y="0"/>
          <a:chExt cx="0" cy="0"/>
        </a:xfrm>
      </p:grpSpPr>
      <p:sp>
        <p:nvSpPr>
          <p:cNvPr id="104" name="Google Shape;104;p25"/>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5"/>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00"/>
                </a:solidFill>
              </a:rPr>
              <a:t>AP Biology Exam Unit 4 Review</a:t>
            </a:r>
            <a:br>
              <a:rPr lang="en" dirty="0">
                <a:solidFill>
                  <a:srgbClr val="FFFF00"/>
                </a:solidFill>
              </a:rPr>
            </a:br>
            <a:r>
              <a:rPr lang="en" sz="3600" dirty="0">
                <a:solidFill>
                  <a:srgbClr val="FFFF00"/>
                </a:solidFill>
              </a:rPr>
              <a:t>Byron Strohm</a:t>
            </a:r>
            <a:endParaRPr dirty="0">
              <a:solidFill>
                <a:srgbClr val="FFFF00"/>
              </a:solidFill>
            </a:endParaRPr>
          </a:p>
          <a:p>
            <a:pPr marL="0" lvl="0" indent="0" algn="ctr" rtl="0">
              <a:spcBef>
                <a:spcPts val="0"/>
              </a:spcBef>
              <a:spcAft>
                <a:spcPts val="0"/>
              </a:spcAft>
              <a:buNone/>
            </a:pPr>
            <a:endParaRPr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dirty="0">
              <a:solidFill>
                <a:srgbClr val="FFFF00"/>
              </a:solidFill>
            </a:endParaRPr>
          </a:p>
        </p:txBody>
      </p:sp>
      <p:pic>
        <p:nvPicPr>
          <p:cNvPr id="106" name="Google Shape;106;p25"/>
          <p:cNvPicPr preferRelativeResize="0"/>
          <p:nvPr/>
        </p:nvPicPr>
        <p:blipFill>
          <a:blip r:embed="rId3">
            <a:alphaModFix/>
          </a:blip>
          <a:stretch>
            <a:fillRect/>
          </a:stretch>
        </p:blipFill>
        <p:spPr>
          <a:xfrm>
            <a:off x="1208549" y="1345525"/>
            <a:ext cx="6726851" cy="3783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70" name="Google Shape;170;p3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71" name="Google Shape;171;p34"/>
          <p:cNvPicPr preferRelativeResize="0"/>
          <p:nvPr/>
        </p:nvPicPr>
        <p:blipFill>
          <a:blip r:embed="rId3">
            <a:alphaModFix/>
          </a:blip>
          <a:stretch>
            <a:fillRect/>
          </a:stretch>
        </p:blipFill>
        <p:spPr>
          <a:xfrm>
            <a:off x="389775" y="691250"/>
            <a:ext cx="8399200" cy="3776625"/>
          </a:xfrm>
          <a:prstGeom prst="rect">
            <a:avLst/>
          </a:prstGeom>
          <a:noFill/>
          <a:ln>
            <a:noFill/>
          </a:ln>
        </p:spPr>
      </p:pic>
      <p:sp>
        <p:nvSpPr>
          <p:cNvPr id="172" name="Google Shape;172;p34"/>
          <p:cNvSpPr/>
          <p:nvPr/>
        </p:nvSpPr>
        <p:spPr>
          <a:xfrm>
            <a:off x="802300" y="1341450"/>
            <a:ext cx="1993800" cy="6072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78" name="Google Shape;178;p3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79" name="Google Shape;179;p35"/>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5" name="Google Shape;185;p36"/>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86" name="Google Shape;186;p36" descr="Focus on one type of cell signaling pathway- G protein coupled receptors" title="Cell Signaling-G Protein Coupled Receptor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7"/>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92" name="Google Shape;192;p37"/>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93" name="Google Shape;193;p37" descr="tyrosine kinase receptors are different from G protein coupled receptors" title="Cell Signaling- Tyrosine Kinase receptor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99" name="Google Shape;199;p3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00" name="Google Shape;200;p38" descr="Ion channel receptors" title="Cell Signaling- Ion Channel receptor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06" name="Google Shape;206;p3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07" name="Google Shape;207;p39"/>
          <p:cNvPicPr preferRelativeResize="0"/>
          <p:nvPr/>
        </p:nvPicPr>
        <p:blipFill>
          <a:blip r:embed="rId3">
            <a:alphaModFix/>
          </a:blip>
          <a:stretch>
            <a:fillRect/>
          </a:stretch>
        </p:blipFill>
        <p:spPr>
          <a:xfrm>
            <a:off x="389775" y="691250"/>
            <a:ext cx="8399200" cy="3776625"/>
          </a:xfrm>
          <a:prstGeom prst="rect">
            <a:avLst/>
          </a:prstGeom>
          <a:noFill/>
          <a:ln>
            <a:noFill/>
          </a:ln>
        </p:spPr>
      </p:pic>
      <p:sp>
        <p:nvSpPr>
          <p:cNvPr id="208" name="Google Shape;208;p39"/>
          <p:cNvSpPr/>
          <p:nvPr/>
        </p:nvSpPr>
        <p:spPr>
          <a:xfrm>
            <a:off x="3621700" y="1341450"/>
            <a:ext cx="1993800" cy="6072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40"/>
          <p:cNvPicPr preferRelativeResize="0"/>
          <p:nvPr/>
        </p:nvPicPr>
        <p:blipFill>
          <a:blip r:embed="rId3">
            <a:alphaModFix/>
          </a:blip>
          <a:stretch>
            <a:fillRect/>
          </a:stretch>
        </p:blipFill>
        <p:spPr>
          <a:xfrm>
            <a:off x="4460081" y="0"/>
            <a:ext cx="4643438" cy="5143500"/>
          </a:xfrm>
          <a:prstGeom prst="rect">
            <a:avLst/>
          </a:prstGeom>
          <a:noFill/>
          <a:ln>
            <a:noFill/>
          </a:ln>
        </p:spPr>
      </p:pic>
      <p:sp>
        <p:nvSpPr>
          <p:cNvPr id="214" name="Google Shape;214;p40"/>
          <p:cNvSpPr txBox="1"/>
          <p:nvPr/>
        </p:nvSpPr>
        <p:spPr>
          <a:xfrm>
            <a:off x="34550" y="12250"/>
            <a:ext cx="4239600" cy="34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FFFF"/>
                </a:solidFill>
                <a:latin typeface="Average"/>
                <a:ea typeface="Average"/>
                <a:cs typeface="Average"/>
                <a:sym typeface="Average"/>
              </a:rPr>
              <a:t>Signal Transduction Pathways obtain their “power” in being able to amplify the binding of a single ligand into a litany of coordinated Cellular Responses.</a:t>
            </a:r>
            <a:endParaRPr sz="2200" b="1">
              <a:solidFill>
                <a:srgbClr val="FFFFFF"/>
              </a:solidFill>
              <a:latin typeface="Average"/>
              <a:ea typeface="Average"/>
              <a:cs typeface="Average"/>
              <a:sym typeface="Average"/>
            </a:endParaRPr>
          </a:p>
        </p:txBody>
      </p:sp>
      <p:cxnSp>
        <p:nvCxnSpPr>
          <p:cNvPr id="215" name="Google Shape;215;p40"/>
          <p:cNvCxnSpPr/>
          <p:nvPr/>
        </p:nvCxnSpPr>
        <p:spPr>
          <a:xfrm rot="10800000" flipH="1">
            <a:off x="7700400" y="390300"/>
            <a:ext cx="515700" cy="859500"/>
          </a:xfrm>
          <a:prstGeom prst="straightConnector1">
            <a:avLst/>
          </a:prstGeom>
          <a:noFill/>
          <a:ln w="28575" cap="flat" cmpd="sng">
            <a:solidFill>
              <a:srgbClr val="FF0000"/>
            </a:solidFill>
            <a:prstDash val="solid"/>
            <a:round/>
            <a:headEnd type="none" w="med" len="med"/>
            <a:tailEnd type="triangle" w="med" len="med"/>
          </a:ln>
        </p:spPr>
      </p:cxnSp>
      <p:sp>
        <p:nvSpPr>
          <p:cNvPr id="216" name="Google Shape;216;p40"/>
          <p:cNvSpPr txBox="1"/>
          <p:nvPr/>
        </p:nvSpPr>
        <p:spPr>
          <a:xfrm>
            <a:off x="6587750" y="1155250"/>
            <a:ext cx="15321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0000"/>
                </a:solidFill>
                <a:latin typeface="Average"/>
                <a:ea typeface="Average"/>
                <a:cs typeface="Average"/>
                <a:sym typeface="Average"/>
              </a:rPr>
              <a:t>Amplification</a:t>
            </a:r>
            <a:endParaRPr sz="1800" b="1">
              <a:solidFill>
                <a:srgbClr val="FF0000"/>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22" name="Google Shape;222;p41"/>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23" name="Google Shape;223;p41" descr="Signal transduction" title="Signal Transduc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29" name="Google Shape;229;p4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30" name="Google Shape;230;p42"/>
          <p:cNvPicPr preferRelativeResize="0"/>
          <p:nvPr/>
        </p:nvPicPr>
        <p:blipFill>
          <a:blip r:embed="rId3">
            <a:alphaModFix/>
          </a:blip>
          <a:stretch>
            <a:fillRect/>
          </a:stretch>
        </p:blipFill>
        <p:spPr>
          <a:xfrm>
            <a:off x="389775" y="691250"/>
            <a:ext cx="8399200" cy="3776625"/>
          </a:xfrm>
          <a:prstGeom prst="rect">
            <a:avLst/>
          </a:prstGeom>
          <a:noFill/>
          <a:ln>
            <a:noFill/>
          </a:ln>
        </p:spPr>
      </p:pic>
      <p:sp>
        <p:nvSpPr>
          <p:cNvPr id="231" name="Google Shape;231;p42"/>
          <p:cNvSpPr/>
          <p:nvPr/>
        </p:nvSpPr>
        <p:spPr>
          <a:xfrm>
            <a:off x="6822100" y="1341450"/>
            <a:ext cx="1993800" cy="6072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37" name="Google Shape;237;p4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38" name="Google Shape;238;p43" descr="responses to cell signaling" title="Cell Signaling- response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0"/>
        <p:cNvGrpSpPr/>
        <p:nvPr/>
      </p:nvGrpSpPr>
      <p:grpSpPr>
        <a:xfrm>
          <a:off x="0" y="0"/>
          <a:ext cx="0" cy="0"/>
          <a:chOff x="0" y="0"/>
          <a:chExt cx="0" cy="0"/>
        </a:xfrm>
      </p:grpSpPr>
      <p:sp>
        <p:nvSpPr>
          <p:cNvPr id="111" name="Google Shape;111;p2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26"/>
          <p:cNvPicPr preferRelativeResize="0"/>
          <p:nvPr/>
        </p:nvPicPr>
        <p:blipFill>
          <a:blip r:embed="rId3">
            <a:alphaModFix/>
          </a:blip>
          <a:stretch>
            <a:fillRect/>
          </a:stretch>
        </p:blipFill>
        <p:spPr>
          <a:xfrm>
            <a:off x="1770488" y="0"/>
            <a:ext cx="5460323"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4"/>
          <p:cNvPicPr preferRelativeResize="0"/>
          <p:nvPr/>
        </p:nvPicPr>
        <p:blipFill>
          <a:blip r:embed="rId3">
            <a:alphaModFix/>
          </a:blip>
          <a:stretch>
            <a:fillRect/>
          </a:stretch>
        </p:blipFill>
        <p:spPr>
          <a:xfrm>
            <a:off x="4462966" y="0"/>
            <a:ext cx="4681036" cy="5143500"/>
          </a:xfrm>
          <a:prstGeom prst="rect">
            <a:avLst/>
          </a:prstGeom>
          <a:noFill/>
          <a:ln>
            <a:noFill/>
          </a:ln>
        </p:spPr>
      </p:pic>
      <p:sp>
        <p:nvSpPr>
          <p:cNvPr id="244" name="Google Shape;244;p44"/>
          <p:cNvSpPr txBox="1"/>
          <p:nvPr/>
        </p:nvSpPr>
        <p:spPr>
          <a:xfrm>
            <a:off x="11650" y="-22125"/>
            <a:ext cx="44514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FFFF"/>
                </a:solidFill>
                <a:latin typeface="Average"/>
                <a:ea typeface="Average"/>
                <a:cs typeface="Average"/>
                <a:sym typeface="Average"/>
              </a:rPr>
              <a:t>There is a massive range of Cellular Responses which can be induced through a Signal Transduction Pathway.</a:t>
            </a:r>
            <a:endParaRPr sz="2000">
              <a:solidFill>
                <a:srgbClr val="00FFFF"/>
              </a:solidFill>
              <a:latin typeface="Average"/>
              <a:ea typeface="Average"/>
              <a:cs typeface="Average"/>
              <a:sym typeface="Average"/>
            </a:endParaRPr>
          </a:p>
          <a:p>
            <a:pPr marL="0" lvl="0" indent="0" algn="l" rtl="0">
              <a:spcBef>
                <a:spcPts val="0"/>
              </a:spcBef>
              <a:spcAft>
                <a:spcPts val="0"/>
              </a:spcAft>
              <a:buNone/>
            </a:pPr>
            <a:endParaRPr sz="2000">
              <a:solidFill>
                <a:srgbClr val="00FFFF"/>
              </a:solidFill>
              <a:latin typeface="Average"/>
              <a:ea typeface="Average"/>
              <a:cs typeface="Average"/>
              <a:sym typeface="Average"/>
            </a:endParaRPr>
          </a:p>
          <a:p>
            <a:pPr marL="0" lvl="0" indent="0" algn="l" rtl="0">
              <a:spcBef>
                <a:spcPts val="0"/>
              </a:spcBef>
              <a:spcAft>
                <a:spcPts val="0"/>
              </a:spcAft>
              <a:buNone/>
            </a:pPr>
            <a:r>
              <a:rPr lang="en" sz="2000">
                <a:solidFill>
                  <a:srgbClr val="FFFF00"/>
                </a:solidFill>
                <a:latin typeface="Average"/>
                <a:ea typeface="Average"/>
                <a:cs typeface="Average"/>
                <a:sym typeface="Average"/>
              </a:rPr>
              <a:t>*Gene Regulation is a primary response in which specific genes will either be turned “on or off” (Expressed or Repressed) due to the upstream signaling of a specific pathway. </a:t>
            </a:r>
            <a:endParaRPr sz="2000">
              <a:solidFill>
                <a:srgbClr val="FFFF00"/>
              </a:solidFill>
              <a:latin typeface="Average"/>
              <a:ea typeface="Average"/>
              <a:cs typeface="Average"/>
              <a:sym typeface="Averag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p:nvPr/>
        </p:nvSpPr>
        <p:spPr>
          <a:xfrm>
            <a:off x="11650" y="-22125"/>
            <a:ext cx="34605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FFFF"/>
                </a:solidFill>
                <a:latin typeface="Average"/>
                <a:ea typeface="Average"/>
                <a:cs typeface="Average"/>
                <a:sym typeface="Average"/>
              </a:rPr>
              <a:t>The same ligand can activate different pathways in different cell types due to the different intracellular proteins found within these different cells. This allows for the release of a single ligand type to trigger responses in tissues all over your body at the same time. </a:t>
            </a:r>
            <a:endParaRPr sz="1800">
              <a:solidFill>
                <a:srgbClr val="00FFFF"/>
              </a:solidFill>
              <a:latin typeface="Average"/>
              <a:ea typeface="Average"/>
              <a:cs typeface="Average"/>
              <a:sym typeface="Average"/>
            </a:endParaRPr>
          </a:p>
          <a:p>
            <a:pPr marL="0" lvl="0" indent="0" algn="l" rtl="0">
              <a:spcBef>
                <a:spcPts val="0"/>
              </a:spcBef>
              <a:spcAft>
                <a:spcPts val="0"/>
              </a:spcAft>
              <a:buNone/>
            </a:pPr>
            <a:endParaRPr sz="1800">
              <a:solidFill>
                <a:srgbClr val="00FFFF"/>
              </a:solidFill>
              <a:latin typeface="Average"/>
              <a:ea typeface="Average"/>
              <a:cs typeface="Average"/>
              <a:sym typeface="Average"/>
            </a:endParaRPr>
          </a:p>
          <a:p>
            <a:pPr marL="0" lvl="0" indent="0" algn="l" rtl="0">
              <a:spcBef>
                <a:spcPts val="0"/>
              </a:spcBef>
              <a:spcAft>
                <a:spcPts val="0"/>
              </a:spcAft>
              <a:buNone/>
            </a:pPr>
            <a:r>
              <a:rPr lang="en" sz="1800">
                <a:solidFill>
                  <a:srgbClr val="00FFFF"/>
                </a:solidFill>
                <a:latin typeface="Average"/>
                <a:ea typeface="Average"/>
                <a:cs typeface="Average"/>
                <a:sym typeface="Average"/>
              </a:rPr>
              <a:t>In order for this to work, each cell that is capable of responding to the ligand must produce the same receptor protein. The downstream impacts of the binding ligand is what causes the responses to be different within each cell type. </a:t>
            </a:r>
            <a:endParaRPr sz="1800">
              <a:solidFill>
                <a:srgbClr val="00FFFF"/>
              </a:solidFill>
              <a:latin typeface="Average"/>
              <a:ea typeface="Average"/>
              <a:cs typeface="Average"/>
              <a:sym typeface="Average"/>
            </a:endParaRPr>
          </a:p>
        </p:txBody>
      </p:sp>
      <p:sp>
        <p:nvSpPr>
          <p:cNvPr id="250" name="Google Shape;250;p45"/>
          <p:cNvSpPr txBox="1"/>
          <p:nvPr/>
        </p:nvSpPr>
        <p:spPr>
          <a:xfrm>
            <a:off x="3858750" y="3455400"/>
            <a:ext cx="4904100" cy="15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2CC"/>
                </a:solidFill>
                <a:latin typeface="Average"/>
                <a:ea typeface="Average"/>
                <a:cs typeface="Average"/>
                <a:sym typeface="Average"/>
              </a:rPr>
              <a:t>Adrenaline (Epinephrine) is a hormone which acts as a ligand in a large variety of Transduction Pathways. Each responding cell must present a receptor on its surface which is able to bind with the Adrenaline molecule.</a:t>
            </a:r>
            <a:endParaRPr sz="1800">
              <a:solidFill>
                <a:srgbClr val="FFF2CC"/>
              </a:solidFill>
              <a:latin typeface="Average"/>
              <a:ea typeface="Average"/>
              <a:cs typeface="Average"/>
              <a:sym typeface="Average"/>
            </a:endParaRPr>
          </a:p>
        </p:txBody>
      </p:sp>
      <p:pic>
        <p:nvPicPr>
          <p:cNvPr id="251" name="Google Shape;251;p45"/>
          <p:cNvPicPr preferRelativeResize="0"/>
          <p:nvPr/>
        </p:nvPicPr>
        <p:blipFill>
          <a:blip r:embed="rId3">
            <a:alphaModFix/>
          </a:blip>
          <a:stretch>
            <a:fillRect/>
          </a:stretch>
        </p:blipFill>
        <p:spPr>
          <a:xfrm>
            <a:off x="3472150" y="0"/>
            <a:ext cx="5671850" cy="3462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p:nvPr/>
        </p:nvSpPr>
        <p:spPr>
          <a:xfrm>
            <a:off x="23100" y="800"/>
            <a:ext cx="9120900" cy="6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2CC"/>
                </a:solidFill>
                <a:latin typeface="Average"/>
                <a:ea typeface="Average"/>
                <a:cs typeface="Average"/>
                <a:sym typeface="Average"/>
              </a:rPr>
              <a:t>Can you identify the Reception, Transduction, and Response phases of this pathway?</a:t>
            </a:r>
            <a:endParaRPr sz="1800" b="1">
              <a:solidFill>
                <a:srgbClr val="FFF2CC"/>
              </a:solidFill>
              <a:latin typeface="Average"/>
              <a:ea typeface="Average"/>
              <a:cs typeface="Average"/>
              <a:sym typeface="Average"/>
            </a:endParaRPr>
          </a:p>
        </p:txBody>
      </p:sp>
      <p:pic>
        <p:nvPicPr>
          <p:cNvPr id="257" name="Google Shape;257;p46" descr="action of epinephrine" title="action of epinephrine">
            <a:hlinkClick r:id="rId3"/>
          </p:cNvPr>
          <p:cNvPicPr preferRelativeResize="0"/>
          <p:nvPr/>
        </p:nvPicPr>
        <p:blipFill>
          <a:blip r:embed="rId4">
            <a:alphaModFix/>
          </a:blip>
          <a:stretch>
            <a:fillRect/>
          </a:stretch>
        </p:blipFill>
        <p:spPr>
          <a:xfrm>
            <a:off x="1508525" y="473675"/>
            <a:ext cx="6150050" cy="4612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1"/>
        <p:cNvGrpSpPr/>
        <p:nvPr/>
      </p:nvGrpSpPr>
      <p:grpSpPr>
        <a:xfrm>
          <a:off x="0" y="0"/>
          <a:ext cx="0" cy="0"/>
          <a:chOff x="0" y="0"/>
          <a:chExt cx="0" cy="0"/>
        </a:xfrm>
      </p:grpSpPr>
      <p:sp>
        <p:nvSpPr>
          <p:cNvPr id="262" name="Google Shape;262;p47"/>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7"/>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4.4</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7"/>
        <p:cNvGrpSpPr/>
        <p:nvPr/>
      </p:nvGrpSpPr>
      <p:grpSpPr>
        <a:xfrm>
          <a:off x="0" y="0"/>
          <a:ext cx="0" cy="0"/>
          <a:chOff x="0" y="0"/>
          <a:chExt cx="0" cy="0"/>
        </a:xfrm>
      </p:grpSpPr>
      <p:pic>
        <p:nvPicPr>
          <p:cNvPr id="268" name="Google Shape;268;p48"/>
          <p:cNvPicPr preferRelativeResize="0"/>
          <p:nvPr/>
        </p:nvPicPr>
        <p:blipFill>
          <a:blip r:embed="rId3">
            <a:alphaModFix/>
          </a:blip>
          <a:stretch>
            <a:fillRect/>
          </a:stretch>
        </p:blipFill>
        <p:spPr>
          <a:xfrm>
            <a:off x="0" y="0"/>
            <a:ext cx="2415299" cy="5143500"/>
          </a:xfrm>
          <a:prstGeom prst="rect">
            <a:avLst/>
          </a:prstGeom>
          <a:noFill/>
          <a:ln>
            <a:noFill/>
          </a:ln>
        </p:spPr>
      </p:pic>
      <p:sp>
        <p:nvSpPr>
          <p:cNvPr id="269" name="Google Shape;269;p48"/>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0" name="Google Shape;270;p48"/>
          <p:cNvCxnSpPr/>
          <p:nvPr/>
        </p:nvCxnSpPr>
        <p:spPr>
          <a:xfrm flipH="1">
            <a:off x="1855550" y="34111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271" name="Google Shape;271;p48"/>
          <p:cNvPicPr preferRelativeResize="0"/>
          <p:nvPr/>
        </p:nvPicPr>
        <p:blipFill>
          <a:blip r:embed="rId4">
            <a:alphaModFix/>
          </a:blip>
          <a:stretch>
            <a:fillRect/>
          </a:stretch>
        </p:blipFill>
        <p:spPr>
          <a:xfrm>
            <a:off x="2551525" y="0"/>
            <a:ext cx="5248401" cy="3690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49"/>
          <p:cNvPicPr preferRelativeResize="0"/>
          <p:nvPr/>
        </p:nvPicPr>
        <p:blipFill>
          <a:blip r:embed="rId3">
            <a:alphaModFix/>
          </a:blip>
          <a:stretch>
            <a:fillRect/>
          </a:stretch>
        </p:blipFill>
        <p:spPr>
          <a:xfrm>
            <a:off x="6324793" y="0"/>
            <a:ext cx="2819214" cy="5143499"/>
          </a:xfrm>
          <a:prstGeom prst="rect">
            <a:avLst/>
          </a:prstGeom>
          <a:noFill/>
          <a:ln>
            <a:noFill/>
          </a:ln>
        </p:spPr>
      </p:pic>
      <p:sp>
        <p:nvSpPr>
          <p:cNvPr id="277" name="Google Shape;277;p49"/>
          <p:cNvSpPr txBox="1"/>
          <p:nvPr/>
        </p:nvSpPr>
        <p:spPr>
          <a:xfrm>
            <a:off x="11650" y="-22125"/>
            <a:ext cx="6313200" cy="5143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FFFF"/>
                </a:solidFill>
                <a:latin typeface="Average"/>
                <a:ea typeface="Average"/>
                <a:cs typeface="Average"/>
                <a:sym typeface="Average"/>
              </a:rPr>
              <a:t>Signal Transduction Pathways can be shut down by disrupting the activity of any of the proteins involved in the transduction pathway upstream from the generated cellular response. </a:t>
            </a:r>
            <a:endParaRPr sz="1800">
              <a:solidFill>
                <a:srgbClr val="00FFFF"/>
              </a:solidFill>
              <a:latin typeface="Average"/>
              <a:ea typeface="Average"/>
              <a:cs typeface="Average"/>
              <a:sym typeface="Average"/>
            </a:endParaRPr>
          </a:p>
          <a:p>
            <a:pPr marL="0" lvl="0" indent="0" algn="l" rtl="0">
              <a:spcBef>
                <a:spcPts val="0"/>
              </a:spcBef>
              <a:spcAft>
                <a:spcPts val="0"/>
              </a:spcAft>
              <a:buNone/>
            </a:pPr>
            <a:endParaRPr sz="1800">
              <a:solidFill>
                <a:srgbClr val="00FFFF"/>
              </a:solidFill>
              <a:latin typeface="Average"/>
              <a:ea typeface="Average"/>
              <a:cs typeface="Average"/>
              <a:sym typeface="Average"/>
            </a:endParaRPr>
          </a:p>
          <a:p>
            <a:pPr marL="0" lvl="0" indent="0" algn="l" rtl="0">
              <a:spcBef>
                <a:spcPts val="0"/>
              </a:spcBef>
              <a:spcAft>
                <a:spcPts val="0"/>
              </a:spcAft>
              <a:buNone/>
            </a:pPr>
            <a:r>
              <a:rPr lang="en" sz="1800">
                <a:solidFill>
                  <a:srgbClr val="FFFF00"/>
                </a:solidFill>
                <a:latin typeface="Average"/>
                <a:ea typeface="Average"/>
                <a:cs typeface="Average"/>
                <a:sym typeface="Average"/>
              </a:rPr>
              <a:t>This can occur through a variety of means:</a:t>
            </a:r>
            <a:endParaRPr sz="1800">
              <a:solidFill>
                <a:srgbClr val="FFFF00"/>
              </a:solidFill>
              <a:latin typeface="Average"/>
              <a:ea typeface="Average"/>
              <a:cs typeface="Average"/>
              <a:sym typeface="Average"/>
            </a:endParaRPr>
          </a:p>
          <a:p>
            <a:pPr marL="0" lvl="0" indent="0" algn="l" rtl="0">
              <a:spcBef>
                <a:spcPts val="0"/>
              </a:spcBef>
              <a:spcAft>
                <a:spcPts val="0"/>
              </a:spcAft>
              <a:buNone/>
            </a:pPr>
            <a:endParaRPr sz="1800">
              <a:solidFill>
                <a:srgbClr val="FFFF00"/>
              </a:solidFill>
              <a:latin typeface="Average"/>
              <a:ea typeface="Average"/>
              <a:cs typeface="Average"/>
              <a:sym typeface="Average"/>
            </a:endParaRPr>
          </a:p>
          <a:p>
            <a:pPr marL="457200" lvl="0" indent="-342900" algn="l" rtl="0">
              <a:spcBef>
                <a:spcPts val="0"/>
              </a:spcBef>
              <a:spcAft>
                <a:spcPts val="0"/>
              </a:spcAft>
              <a:buClr>
                <a:srgbClr val="00FFFF"/>
              </a:buClr>
              <a:buSzPts val="1800"/>
              <a:buFont typeface="Average"/>
              <a:buChar char="-"/>
            </a:pPr>
            <a:r>
              <a:rPr lang="en" sz="1800">
                <a:solidFill>
                  <a:srgbClr val="00FFFF"/>
                </a:solidFill>
                <a:latin typeface="Average"/>
                <a:ea typeface="Average"/>
                <a:cs typeface="Average"/>
                <a:sym typeface="Average"/>
              </a:rPr>
              <a:t>Competitive/Non-competitive inhibition of the proteins involved in the pathway</a:t>
            </a:r>
            <a:endParaRPr sz="1800">
              <a:solidFill>
                <a:srgbClr val="00FFFF"/>
              </a:solidFill>
              <a:latin typeface="Average"/>
              <a:ea typeface="Average"/>
              <a:cs typeface="Average"/>
              <a:sym typeface="Average"/>
            </a:endParaRPr>
          </a:p>
          <a:p>
            <a:pPr marL="457200" lvl="0" indent="0" algn="l" rtl="0">
              <a:spcBef>
                <a:spcPts val="0"/>
              </a:spcBef>
              <a:spcAft>
                <a:spcPts val="0"/>
              </a:spcAft>
              <a:buNone/>
            </a:pPr>
            <a:endParaRPr>
              <a:solidFill>
                <a:srgbClr val="00FFFF"/>
              </a:solidFill>
              <a:latin typeface="Average"/>
              <a:ea typeface="Average"/>
              <a:cs typeface="Average"/>
              <a:sym typeface="Average"/>
            </a:endParaRPr>
          </a:p>
          <a:p>
            <a:pPr marL="457200" lvl="0" indent="-342900" algn="l" rtl="0">
              <a:spcBef>
                <a:spcPts val="0"/>
              </a:spcBef>
              <a:spcAft>
                <a:spcPts val="0"/>
              </a:spcAft>
              <a:buClr>
                <a:srgbClr val="00FFFF"/>
              </a:buClr>
              <a:buSzPts val="1800"/>
              <a:buFont typeface="Average"/>
              <a:buChar char="-"/>
            </a:pPr>
            <a:r>
              <a:rPr lang="en" sz="1800">
                <a:solidFill>
                  <a:srgbClr val="00FFFF"/>
                </a:solidFill>
                <a:latin typeface="Average"/>
                <a:ea typeface="Average"/>
                <a:cs typeface="Average"/>
                <a:sym typeface="Average"/>
              </a:rPr>
              <a:t>Mutations in the genes which code for the proteins involved in the pathway</a:t>
            </a:r>
            <a:endParaRPr sz="1800">
              <a:solidFill>
                <a:srgbClr val="00FFFF"/>
              </a:solidFill>
              <a:latin typeface="Average"/>
              <a:ea typeface="Average"/>
              <a:cs typeface="Average"/>
              <a:sym typeface="Average"/>
            </a:endParaRPr>
          </a:p>
          <a:p>
            <a:pPr marL="457200" lvl="0" indent="0" algn="l" rtl="0">
              <a:spcBef>
                <a:spcPts val="0"/>
              </a:spcBef>
              <a:spcAft>
                <a:spcPts val="0"/>
              </a:spcAft>
              <a:buNone/>
            </a:pPr>
            <a:endParaRPr>
              <a:solidFill>
                <a:srgbClr val="00FFFF"/>
              </a:solidFill>
              <a:latin typeface="Average"/>
              <a:ea typeface="Average"/>
              <a:cs typeface="Average"/>
              <a:sym typeface="Average"/>
            </a:endParaRPr>
          </a:p>
          <a:p>
            <a:pPr marL="457200" lvl="0" indent="-342900" algn="l" rtl="0">
              <a:spcBef>
                <a:spcPts val="0"/>
              </a:spcBef>
              <a:spcAft>
                <a:spcPts val="0"/>
              </a:spcAft>
              <a:buClr>
                <a:srgbClr val="00FFFF"/>
              </a:buClr>
              <a:buSzPts val="1800"/>
              <a:buFont typeface="Average"/>
              <a:buChar char="-"/>
            </a:pPr>
            <a:r>
              <a:rPr lang="en" sz="1800">
                <a:solidFill>
                  <a:srgbClr val="00FFFF"/>
                </a:solidFill>
                <a:latin typeface="Average"/>
                <a:ea typeface="Average"/>
                <a:cs typeface="Average"/>
                <a:sym typeface="Average"/>
              </a:rPr>
              <a:t>Mutations in the genes which code for the proteins which produce/release the pathway’s ligand</a:t>
            </a:r>
            <a:endParaRPr sz="1800">
              <a:solidFill>
                <a:srgbClr val="00FFFF"/>
              </a:solidFill>
              <a:latin typeface="Average"/>
              <a:ea typeface="Average"/>
              <a:cs typeface="Average"/>
              <a:sym typeface="Average"/>
            </a:endParaRPr>
          </a:p>
          <a:p>
            <a:pPr marL="0" lvl="0" indent="0" algn="l" rtl="0">
              <a:spcBef>
                <a:spcPts val="0"/>
              </a:spcBef>
              <a:spcAft>
                <a:spcPts val="0"/>
              </a:spcAft>
              <a:buNone/>
            </a:pPr>
            <a:endParaRPr sz="1800">
              <a:solidFill>
                <a:srgbClr val="00FFFF"/>
              </a:solidFill>
              <a:latin typeface="Average"/>
              <a:ea typeface="Average"/>
              <a:cs typeface="Average"/>
              <a:sym typeface="Average"/>
            </a:endParaRPr>
          </a:p>
          <a:p>
            <a:pPr marL="0" lvl="0" indent="0" algn="l" rtl="0">
              <a:spcBef>
                <a:spcPts val="0"/>
              </a:spcBef>
              <a:spcAft>
                <a:spcPts val="0"/>
              </a:spcAft>
              <a:buNone/>
            </a:pPr>
            <a:r>
              <a:rPr lang="en" sz="1800" i="1">
                <a:solidFill>
                  <a:srgbClr val="FFF2CC"/>
                </a:solidFill>
                <a:latin typeface="Average"/>
                <a:ea typeface="Average"/>
                <a:cs typeface="Average"/>
                <a:sym typeface="Average"/>
              </a:rPr>
              <a:t>*The bottom line: If you disrupt any part of the signal transduction pathway, you can change or prevent the cellular response from occurring. (This is how most medications work)</a:t>
            </a:r>
            <a:endParaRPr sz="1800" i="1">
              <a:solidFill>
                <a:srgbClr val="FFF2CC"/>
              </a:solidFill>
              <a:latin typeface="Average"/>
              <a:ea typeface="Average"/>
              <a:cs typeface="Average"/>
              <a:sym typeface="Averag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83" name="Google Shape;283;p5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84" name="Google Shape;284;p50" descr="Using the signal transduction pathway for the cholera toxin to understand activation and inhibition.&#10;&#10;View more lessons or practice this subject at https://www.khanacademy.org/science/ap-biology/cell-communication-and-cell-cycle/changes-in-signal-transduction-pathways/v/activation-and-inhibition-of-signal-transduction-pathway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10;&#10;Donate or volunteer today! Donate here: https://www.khanacademy.org/donate?utm_source=youtube&amp;utm_medium=desc" title="Activation and inhibition of signal transduction pathways | AP Biology | Khan Academy">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1"/>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90" name="Google Shape;290;p51"/>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91" name="Google Shape;291;p51" descr="039 - Effects of Changes in Pathways&#10;&#10;Paul Andersen explains how changes in the signal transduction pathway can affect organisms.  He begins with a brief discussion of the tetrodotoxin produced by the California Newt and then explains how anthrax affects adenylate cyclase and thereby shuts down the signal transduction pathway.  He also explains how diabetes mellitus is caused by the blood glucose pathway.  A brief discussion of zombie powder  is also included.&#10;&#10;Do you speak another language?  Help me translate my videos:&#10;http://www.bozemanscience.com/translations/&#10;&#10;Intro Music Atribution&#10;Title: I4dsong_loop_main.wav&#10;Artist: CosmicD&#10;Link to sound: http://www.freesound.org/people/CosmicD/sounds/72556/&#10;Creative Commons Atribution License&#10;&#10;All of the images are licensed under creative commons and public domain licensing:&#10;DNA, n.d. http://openclipart.org/detail/58543/dna-by-kumar35885.&#10;en.wikipedia, Original uploader was Mbbradford at. English: Mbbradford, I Made This Image Myself, (original upload date). Originally from en.wikipedia; description page is/was here. http://commons.wikimedia.org/wiki/File:Insulin_pump_with_infusion_set.jpg.&#10;&quot;File:Anthrax - Inhalational.jpg.&quot; Wikipedia, the Free Encyclopedia. Accessed December 9, 2013. http://en.wikipedia.org/wiki/File:Anthrax_-_inhalational.jpg.&#10;&quot;File:Bacillus Anthracis Gram.jpg.&quot; Wikipedia, the Free Encyclopedia. Accessed December 9, 2013. http://en.wikipedia.org/wiki/File:Bacillus_anthracis_Gram.jpg.&#10;&quot;File:Insulin Glucose Metabolism ZP.svg.&quot; Wikipedia, the Free Encyclopedia. Accessed December 9, 2013. http://en.wikipedia.org/wiki/File:Insulin_glucose_metabolism_ZP.svg.&#10;&quot;File:Tetrodotoxin-3D-Balls.png.&quot; Wikipedia, the Free Encyclopedia. Accessed December 9, 2013. http://en.wikipedia.org/wiki/File:Tetrodotoxin-3D-balls.png.&#10;Free Vector Zombies, n.d. http://www.clipartlogo.com/image/free-vector-zombies_407881.html.&#10;jkirkhart35. English: Taricha Torosa, February 27, 2005. originally uploaded to Flickr as California Newt (Taricha torosa). http://commons.wikimedia.org/wiki/File:Tarichatorosa.jpg.&#10;Juancoronado1974. English: Phospholipid Bilayer, November 23, 2013. Own work. http://commons.wikimedia.org/wiki/File:Bilayer.png." title="Effects of Changes in Pathway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95"/>
        <p:cNvGrpSpPr/>
        <p:nvPr/>
      </p:nvGrpSpPr>
      <p:grpSpPr>
        <a:xfrm>
          <a:off x="0" y="0"/>
          <a:ext cx="0" cy="0"/>
          <a:chOff x="0" y="0"/>
          <a:chExt cx="0" cy="0"/>
        </a:xfrm>
      </p:grpSpPr>
      <p:sp>
        <p:nvSpPr>
          <p:cNvPr id="296" name="Google Shape;296;p52"/>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2"/>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4.5</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01"/>
        <p:cNvGrpSpPr/>
        <p:nvPr/>
      </p:nvGrpSpPr>
      <p:grpSpPr>
        <a:xfrm>
          <a:off x="0" y="0"/>
          <a:ext cx="0" cy="0"/>
          <a:chOff x="0" y="0"/>
          <a:chExt cx="0" cy="0"/>
        </a:xfrm>
      </p:grpSpPr>
      <p:pic>
        <p:nvPicPr>
          <p:cNvPr id="302" name="Google Shape;302;p53"/>
          <p:cNvPicPr preferRelativeResize="0"/>
          <p:nvPr/>
        </p:nvPicPr>
        <p:blipFill>
          <a:blip r:embed="rId3">
            <a:alphaModFix/>
          </a:blip>
          <a:stretch>
            <a:fillRect/>
          </a:stretch>
        </p:blipFill>
        <p:spPr>
          <a:xfrm>
            <a:off x="0" y="0"/>
            <a:ext cx="2415299" cy="5143500"/>
          </a:xfrm>
          <a:prstGeom prst="rect">
            <a:avLst/>
          </a:prstGeom>
          <a:noFill/>
          <a:ln>
            <a:noFill/>
          </a:ln>
        </p:spPr>
      </p:pic>
      <p:sp>
        <p:nvSpPr>
          <p:cNvPr id="303" name="Google Shape;303;p5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4" name="Google Shape;304;p53"/>
          <p:cNvCxnSpPr/>
          <p:nvPr/>
        </p:nvCxnSpPr>
        <p:spPr>
          <a:xfrm flipH="1">
            <a:off x="1855550" y="37159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305" name="Google Shape;305;p53"/>
          <p:cNvPicPr preferRelativeResize="0"/>
          <p:nvPr/>
        </p:nvPicPr>
        <p:blipFill>
          <a:blip r:embed="rId4">
            <a:alphaModFix/>
          </a:blip>
          <a:stretch>
            <a:fillRect/>
          </a:stretch>
        </p:blipFill>
        <p:spPr>
          <a:xfrm>
            <a:off x="2551525" y="0"/>
            <a:ext cx="4401875" cy="4745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6"/>
        <p:cNvGrpSpPr/>
        <p:nvPr/>
      </p:nvGrpSpPr>
      <p:grpSpPr>
        <a:xfrm>
          <a:off x="0" y="0"/>
          <a:ext cx="0" cy="0"/>
          <a:chOff x="0" y="0"/>
          <a:chExt cx="0" cy="0"/>
        </a:xfrm>
      </p:grpSpPr>
      <p:sp>
        <p:nvSpPr>
          <p:cNvPr id="117" name="Google Shape;117;p27"/>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7"/>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4.1</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11" name="Google Shape;311;p5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12" name="Google Shape;312;p54" descr="Explore homeostasis with the Amoeba Sisters and learn how homeostasis relates to feedback in the human body. This video gives examples of negative feedback (temperature and blood glucose regulation) and positive feedback (events in childbirth). Handout available here: http://www.amoebasisters.com/handouts See table of contents below 👇&#10;&#10;Table of Contents:&#10;Intro to Homeostasis 0:21&#10;Negative Feedback (and how this keeps homeostasis) 1:50&#10;Positive Feedback 4:05&#10;&#10;Support us on Patreon! http://www.patreon.com/amoebasisters&#10;&#10;Our FREE resources:&#10;GIFs: http://www.amoebasisters.com/gifs.html&#10;Handouts: http://www.amoebasisters.com/handouts.html&#10;Comics: http://www.amoebasisters.com/parameciumparlorcomics&#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www.amoebasisters.com/store.html&#10;&#10;The Amoeba Sisters videos demystify science with humor and relevance. The videos center on Pinky's certification and experience in teaching biology at the high school level. For more information about The Amoeba Sisters, visit: &#10;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We take pride in our AWESOME community, and we welcome feedback and discussion.  However, please remember that this is an education channel. See YouTube's community guidelines https://www.youtube.com/yt/policyandsafety/communityguidelines.html and YouTube's policy center https://support.google.com/youtube/topic/2676378?hl=en&amp;ref_topic=6151248.  We also reserve the right to remove comments with vulgar language.&#10;&#10;Music is this video is listed free to use/no attribution required from the YouTube audio library https://www.youtube.com/audiolibrary/music?feature=blog&#10;&#10;We have YouTube's community contributed subtitles feature on to allow translations for different languages. YouTube automatically credits the different language contributors below (unless the contributor had opted out of being credited). We are thankful for those that contribute different languages. If you have a concern about community contributed contributions, please contact us." title="Homeostasis and Negative/Positive Feedback">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6"/>
        <p:cNvGrpSpPr/>
        <p:nvPr/>
      </p:nvGrpSpPr>
      <p:grpSpPr>
        <a:xfrm>
          <a:off x="0" y="0"/>
          <a:ext cx="0" cy="0"/>
          <a:chOff x="0" y="0"/>
          <a:chExt cx="0" cy="0"/>
        </a:xfrm>
      </p:grpSpPr>
      <p:sp>
        <p:nvSpPr>
          <p:cNvPr id="317" name="Google Shape;317;p55"/>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5"/>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4.6</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22"/>
        <p:cNvGrpSpPr/>
        <p:nvPr/>
      </p:nvGrpSpPr>
      <p:grpSpPr>
        <a:xfrm>
          <a:off x="0" y="0"/>
          <a:ext cx="0" cy="0"/>
          <a:chOff x="0" y="0"/>
          <a:chExt cx="0" cy="0"/>
        </a:xfrm>
      </p:grpSpPr>
      <p:pic>
        <p:nvPicPr>
          <p:cNvPr id="323" name="Google Shape;323;p56"/>
          <p:cNvPicPr preferRelativeResize="0"/>
          <p:nvPr/>
        </p:nvPicPr>
        <p:blipFill>
          <a:blip r:embed="rId3">
            <a:alphaModFix/>
          </a:blip>
          <a:stretch>
            <a:fillRect/>
          </a:stretch>
        </p:blipFill>
        <p:spPr>
          <a:xfrm>
            <a:off x="0" y="0"/>
            <a:ext cx="2415299" cy="5143500"/>
          </a:xfrm>
          <a:prstGeom prst="rect">
            <a:avLst/>
          </a:prstGeom>
          <a:noFill/>
          <a:ln>
            <a:noFill/>
          </a:ln>
        </p:spPr>
      </p:pic>
      <p:sp>
        <p:nvSpPr>
          <p:cNvPr id="324" name="Google Shape;324;p5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5" name="Google Shape;325;p56"/>
          <p:cNvCxnSpPr/>
          <p:nvPr/>
        </p:nvCxnSpPr>
        <p:spPr>
          <a:xfrm flipH="1">
            <a:off x="1855550" y="42493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326" name="Google Shape;326;p56"/>
          <p:cNvPicPr preferRelativeResize="0"/>
          <p:nvPr/>
        </p:nvPicPr>
        <p:blipFill>
          <a:blip r:embed="rId4">
            <a:alphaModFix/>
          </a:blip>
          <a:stretch>
            <a:fillRect/>
          </a:stretch>
        </p:blipFill>
        <p:spPr>
          <a:xfrm>
            <a:off x="2551525" y="0"/>
            <a:ext cx="4514487"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0"/>
        <p:cNvGrpSpPr/>
        <p:nvPr/>
      </p:nvGrpSpPr>
      <p:grpSpPr>
        <a:xfrm>
          <a:off x="0" y="0"/>
          <a:ext cx="0" cy="0"/>
          <a:chOff x="0" y="0"/>
          <a:chExt cx="0" cy="0"/>
        </a:xfrm>
      </p:grpSpPr>
      <p:sp>
        <p:nvSpPr>
          <p:cNvPr id="331" name="Google Shape;331;p57"/>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32" name="Google Shape;332;p57"/>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33" name="Google Shape;333;p57"/>
          <p:cNvPicPr preferRelativeResize="0"/>
          <p:nvPr/>
        </p:nvPicPr>
        <p:blipFill>
          <a:blip r:embed="rId3">
            <a:alphaModFix/>
          </a:blip>
          <a:stretch>
            <a:fillRect/>
          </a:stretch>
        </p:blipFill>
        <p:spPr>
          <a:xfrm>
            <a:off x="1000787" y="0"/>
            <a:ext cx="7142465" cy="5143500"/>
          </a:xfrm>
          <a:prstGeom prst="rect">
            <a:avLst/>
          </a:prstGeom>
          <a:noFill/>
          <a:ln>
            <a:noFill/>
          </a:ln>
        </p:spPr>
      </p:pic>
      <p:sp>
        <p:nvSpPr>
          <p:cNvPr id="334" name="Google Shape;334;p57"/>
          <p:cNvSpPr txBox="1"/>
          <p:nvPr/>
        </p:nvSpPr>
        <p:spPr>
          <a:xfrm>
            <a:off x="6457700" y="180125"/>
            <a:ext cx="19020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Average"/>
                <a:ea typeface="Average"/>
                <a:cs typeface="Average"/>
                <a:sym typeface="Average"/>
              </a:rPr>
              <a:t>Mutations! Evolution!</a:t>
            </a:r>
            <a:endParaRPr b="1">
              <a:solidFill>
                <a:srgbClr val="FF0000"/>
              </a:solidFill>
              <a:latin typeface="Average"/>
              <a:ea typeface="Average"/>
              <a:cs typeface="Average"/>
              <a:sym typeface="Average"/>
            </a:endParaRPr>
          </a:p>
        </p:txBody>
      </p:sp>
      <p:cxnSp>
        <p:nvCxnSpPr>
          <p:cNvPr id="335" name="Google Shape;335;p57"/>
          <p:cNvCxnSpPr/>
          <p:nvPr/>
        </p:nvCxnSpPr>
        <p:spPr>
          <a:xfrm flipH="1">
            <a:off x="5305450" y="470600"/>
            <a:ext cx="1157400" cy="4470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41" name="Google Shape;341;p5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42" name="Google Shape;342;p58" descr="Cell Cycle and Mitosis animation&#10;Please Like, comment, share and subscribe 👍🏻❤️" title="Cell Cycle and Mitosis [3D Anim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46"/>
        <p:cNvGrpSpPr/>
        <p:nvPr/>
      </p:nvGrpSpPr>
      <p:grpSpPr>
        <a:xfrm>
          <a:off x="0" y="0"/>
          <a:ext cx="0" cy="0"/>
          <a:chOff x="0" y="0"/>
          <a:chExt cx="0" cy="0"/>
        </a:xfrm>
      </p:grpSpPr>
      <p:sp>
        <p:nvSpPr>
          <p:cNvPr id="347" name="Google Shape;347;p59"/>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9"/>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4.7</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52"/>
        <p:cNvGrpSpPr/>
        <p:nvPr/>
      </p:nvGrpSpPr>
      <p:grpSpPr>
        <a:xfrm>
          <a:off x="0" y="0"/>
          <a:ext cx="0" cy="0"/>
          <a:chOff x="0" y="0"/>
          <a:chExt cx="0" cy="0"/>
        </a:xfrm>
      </p:grpSpPr>
      <p:pic>
        <p:nvPicPr>
          <p:cNvPr id="353" name="Google Shape;353;p60"/>
          <p:cNvPicPr preferRelativeResize="0"/>
          <p:nvPr/>
        </p:nvPicPr>
        <p:blipFill>
          <a:blip r:embed="rId3">
            <a:alphaModFix/>
          </a:blip>
          <a:stretch>
            <a:fillRect/>
          </a:stretch>
        </p:blipFill>
        <p:spPr>
          <a:xfrm>
            <a:off x="0" y="0"/>
            <a:ext cx="2415299" cy="5143500"/>
          </a:xfrm>
          <a:prstGeom prst="rect">
            <a:avLst/>
          </a:prstGeom>
          <a:noFill/>
          <a:ln>
            <a:noFill/>
          </a:ln>
        </p:spPr>
      </p:pic>
      <p:sp>
        <p:nvSpPr>
          <p:cNvPr id="354" name="Google Shape;354;p60"/>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60"/>
          <p:cNvCxnSpPr/>
          <p:nvPr/>
        </p:nvCxnSpPr>
        <p:spPr>
          <a:xfrm flipH="1">
            <a:off x="1855550" y="47827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356" name="Google Shape;356;p60"/>
          <p:cNvPicPr preferRelativeResize="0"/>
          <p:nvPr/>
        </p:nvPicPr>
        <p:blipFill>
          <a:blip r:embed="rId4">
            <a:alphaModFix/>
          </a:blip>
          <a:stretch>
            <a:fillRect/>
          </a:stretch>
        </p:blipFill>
        <p:spPr>
          <a:xfrm>
            <a:off x="2556375" y="0"/>
            <a:ext cx="4884475" cy="412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1"/>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62" name="Google Shape;362;p61"/>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63" name="Google Shape;363;p61" descr="FOLLOW ON INSTAGRAM :- https://www.instagram.com/drgbhanuprakash/&#10;&#10;Channel Memberships : https://www.youtube.com/channel/UCG5TBPANNSiKf1Dp-R5Dibg/join&#10;&#10;Cell cycle&#10;&#10;Cell cycle has 3 states (quiescent, interphase, mitosis), 5 phases (G0, G1, S, G2, M):&#10;&#10;Quiescent/senescent state: G0 phase. Examples: neurons, cardiac muscle, RBCs&#10;&#10;Interphase state: G1, S, and G2 phases&#10;M (Mitosis) state: M phase — PMAT (prophase, metaphase, anaphase, telophase) occur during this phase.&#10;&#10;3 major cell cycle checkpoints:&#10;1. The end of G1&#10;2. The end of G2&#10;3. During metaphase of M&#10;&#10;#cellcycle #cellcyclecheckpoints #cellbiology #cellphysiology #phasesofcellcycle #cellphysiologyanimation #cellbiologyanimations #cellcyclecheckpointsanimation #usmle #mbbs #neetpg #usmlestep1 #usmlephysiology #physiology" title="Cell cycle checkpoints and regulation Animation - Usmle quick review">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2"/>
          <p:cNvSpPr txBox="1"/>
          <p:nvPr/>
        </p:nvSpPr>
        <p:spPr>
          <a:xfrm>
            <a:off x="11650" y="-22125"/>
            <a:ext cx="3953100" cy="5143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FFFF"/>
                </a:solidFill>
                <a:latin typeface="Average"/>
                <a:ea typeface="Average"/>
                <a:cs typeface="Average"/>
                <a:sym typeface="Average"/>
              </a:rPr>
              <a:t>The cell cycle is regulated by two major classes of genes (and in turn by the proteins which they code for):</a:t>
            </a:r>
            <a:endParaRPr sz="1800">
              <a:solidFill>
                <a:srgbClr val="00FFFF"/>
              </a:solidFill>
              <a:latin typeface="Average"/>
              <a:ea typeface="Average"/>
              <a:cs typeface="Average"/>
              <a:sym typeface="Average"/>
            </a:endParaRPr>
          </a:p>
          <a:p>
            <a:pPr marL="0" lvl="0" indent="0" algn="l" rtl="0">
              <a:spcBef>
                <a:spcPts val="0"/>
              </a:spcBef>
              <a:spcAft>
                <a:spcPts val="0"/>
              </a:spcAft>
              <a:buNone/>
            </a:pPr>
            <a:endParaRPr sz="1800">
              <a:solidFill>
                <a:srgbClr val="00FFFF"/>
              </a:solidFill>
              <a:latin typeface="Average"/>
              <a:ea typeface="Average"/>
              <a:cs typeface="Average"/>
              <a:sym typeface="Average"/>
            </a:endParaRPr>
          </a:p>
          <a:p>
            <a:pPr marL="457200" lvl="0" indent="-342900" algn="l" rtl="0">
              <a:spcBef>
                <a:spcPts val="0"/>
              </a:spcBef>
              <a:spcAft>
                <a:spcPts val="0"/>
              </a:spcAft>
              <a:buClr>
                <a:srgbClr val="00FFFF"/>
              </a:buClr>
              <a:buSzPts val="1800"/>
              <a:buFont typeface="Average"/>
              <a:buChar char="-"/>
            </a:pPr>
            <a:r>
              <a:rPr lang="en" sz="1800" u="sng">
                <a:solidFill>
                  <a:srgbClr val="00FFFF"/>
                </a:solidFill>
                <a:latin typeface="Average"/>
                <a:ea typeface="Average"/>
                <a:cs typeface="Average"/>
                <a:sym typeface="Average"/>
              </a:rPr>
              <a:t>Tumor Suppressor Genes</a:t>
            </a:r>
            <a:r>
              <a:rPr lang="en" sz="1800">
                <a:solidFill>
                  <a:srgbClr val="00FFFF"/>
                </a:solidFill>
                <a:latin typeface="Average"/>
                <a:ea typeface="Average"/>
                <a:cs typeface="Average"/>
                <a:sym typeface="Average"/>
              </a:rPr>
              <a:t>: Code for proteins which inhibit the cell cycle. When deactivated the cell cycle is able to progress</a:t>
            </a:r>
            <a:endParaRPr sz="1800">
              <a:solidFill>
                <a:srgbClr val="00FFFF"/>
              </a:solidFill>
              <a:latin typeface="Average"/>
              <a:ea typeface="Average"/>
              <a:cs typeface="Average"/>
              <a:sym typeface="Average"/>
            </a:endParaRPr>
          </a:p>
          <a:p>
            <a:pPr marL="457200" lvl="0" indent="0" algn="l" rtl="0">
              <a:spcBef>
                <a:spcPts val="0"/>
              </a:spcBef>
              <a:spcAft>
                <a:spcPts val="0"/>
              </a:spcAft>
              <a:buNone/>
            </a:pPr>
            <a:endParaRPr sz="1800">
              <a:solidFill>
                <a:srgbClr val="00FFFF"/>
              </a:solidFill>
              <a:latin typeface="Average"/>
              <a:ea typeface="Average"/>
              <a:cs typeface="Average"/>
              <a:sym typeface="Average"/>
            </a:endParaRPr>
          </a:p>
          <a:p>
            <a:pPr marL="457200" lvl="0" indent="-342900" algn="l" rtl="0">
              <a:spcBef>
                <a:spcPts val="0"/>
              </a:spcBef>
              <a:spcAft>
                <a:spcPts val="0"/>
              </a:spcAft>
              <a:buClr>
                <a:srgbClr val="00FFFF"/>
              </a:buClr>
              <a:buSzPts val="1800"/>
              <a:buFont typeface="Average"/>
              <a:buChar char="-"/>
            </a:pPr>
            <a:r>
              <a:rPr lang="en" sz="1800" u="sng">
                <a:solidFill>
                  <a:srgbClr val="00FFFF"/>
                </a:solidFill>
                <a:latin typeface="Average"/>
                <a:ea typeface="Average"/>
                <a:cs typeface="Average"/>
                <a:sym typeface="Average"/>
              </a:rPr>
              <a:t>Proto-oncogenes</a:t>
            </a:r>
            <a:r>
              <a:rPr lang="en" sz="1800">
                <a:solidFill>
                  <a:srgbClr val="00FFFF"/>
                </a:solidFill>
                <a:latin typeface="Average"/>
                <a:ea typeface="Average"/>
                <a:cs typeface="Average"/>
                <a:sym typeface="Average"/>
              </a:rPr>
              <a:t>: Code for proteins which stimulate the cell cycle. </a:t>
            </a:r>
            <a:endParaRPr sz="1800">
              <a:solidFill>
                <a:srgbClr val="00FFFF"/>
              </a:solidFill>
              <a:latin typeface="Average"/>
              <a:ea typeface="Average"/>
              <a:cs typeface="Average"/>
              <a:sym typeface="Average"/>
            </a:endParaRPr>
          </a:p>
          <a:p>
            <a:pPr marL="0" lvl="0" indent="0" algn="l" rtl="0">
              <a:spcBef>
                <a:spcPts val="0"/>
              </a:spcBef>
              <a:spcAft>
                <a:spcPts val="0"/>
              </a:spcAft>
              <a:buNone/>
            </a:pPr>
            <a:endParaRPr sz="1800">
              <a:solidFill>
                <a:srgbClr val="00FFFF"/>
              </a:solidFill>
              <a:latin typeface="Average"/>
              <a:ea typeface="Average"/>
              <a:cs typeface="Average"/>
              <a:sym typeface="Average"/>
            </a:endParaRPr>
          </a:p>
          <a:p>
            <a:pPr marL="0" lvl="0" indent="0" algn="l" rtl="0">
              <a:spcBef>
                <a:spcPts val="0"/>
              </a:spcBef>
              <a:spcAft>
                <a:spcPts val="0"/>
              </a:spcAft>
              <a:buNone/>
            </a:pPr>
            <a:r>
              <a:rPr lang="en" sz="1800" i="1">
                <a:solidFill>
                  <a:srgbClr val="FFFF00"/>
                </a:solidFill>
                <a:latin typeface="Average"/>
                <a:ea typeface="Average"/>
                <a:cs typeface="Average"/>
                <a:sym typeface="Average"/>
              </a:rPr>
              <a:t>*Mutations in these genes can lead to a cell progressing through the cell cycle in an abnormal and uncontrolled manner. This is what can cause a cell to become cancerous. </a:t>
            </a:r>
            <a:endParaRPr sz="1800" i="1">
              <a:solidFill>
                <a:srgbClr val="FFFF00"/>
              </a:solidFill>
              <a:latin typeface="Average"/>
              <a:ea typeface="Average"/>
              <a:cs typeface="Average"/>
              <a:sym typeface="Average"/>
            </a:endParaRPr>
          </a:p>
          <a:p>
            <a:pPr marL="0" lvl="0" indent="0" algn="l" rtl="0">
              <a:spcBef>
                <a:spcPts val="0"/>
              </a:spcBef>
              <a:spcAft>
                <a:spcPts val="0"/>
              </a:spcAft>
              <a:buNone/>
            </a:pPr>
            <a:endParaRPr sz="1800" i="1">
              <a:solidFill>
                <a:srgbClr val="FFFF00"/>
              </a:solidFill>
              <a:latin typeface="Average"/>
              <a:ea typeface="Average"/>
              <a:cs typeface="Average"/>
              <a:sym typeface="Average"/>
            </a:endParaRPr>
          </a:p>
          <a:p>
            <a:pPr marL="0" lvl="0" indent="0" algn="l" rtl="0">
              <a:spcBef>
                <a:spcPts val="0"/>
              </a:spcBef>
              <a:spcAft>
                <a:spcPts val="0"/>
              </a:spcAft>
              <a:buNone/>
            </a:pPr>
            <a:endParaRPr sz="1800">
              <a:solidFill>
                <a:srgbClr val="FFFF00"/>
              </a:solidFill>
              <a:latin typeface="Average"/>
              <a:ea typeface="Average"/>
              <a:cs typeface="Average"/>
              <a:sym typeface="Average"/>
            </a:endParaRPr>
          </a:p>
        </p:txBody>
      </p:sp>
      <p:pic>
        <p:nvPicPr>
          <p:cNvPr id="369" name="Google Shape;369;p62"/>
          <p:cNvPicPr preferRelativeResize="0"/>
          <p:nvPr/>
        </p:nvPicPr>
        <p:blipFill>
          <a:blip r:embed="rId3">
            <a:alphaModFix/>
          </a:blip>
          <a:stretch>
            <a:fillRect/>
          </a:stretch>
        </p:blipFill>
        <p:spPr>
          <a:xfrm>
            <a:off x="3964750" y="645100"/>
            <a:ext cx="5179250" cy="385329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3"/>
          <p:cNvSpPr txBox="1"/>
          <p:nvPr/>
        </p:nvSpPr>
        <p:spPr>
          <a:xfrm>
            <a:off x="11650" y="-22125"/>
            <a:ext cx="9144000" cy="5143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FFFF"/>
                </a:solidFill>
                <a:latin typeface="Average"/>
                <a:ea typeface="Average"/>
                <a:cs typeface="Average"/>
                <a:sym typeface="Average"/>
              </a:rPr>
              <a:t>Mutations build up over time leading to age being a primary risk factor in developing cancer.</a:t>
            </a:r>
            <a:endParaRPr sz="1800" i="1">
              <a:solidFill>
                <a:srgbClr val="FFFF00"/>
              </a:solidFill>
              <a:latin typeface="Average"/>
              <a:ea typeface="Average"/>
              <a:cs typeface="Average"/>
              <a:sym typeface="Average"/>
            </a:endParaRPr>
          </a:p>
          <a:p>
            <a:pPr marL="0" lvl="0" indent="0" algn="l" rtl="0">
              <a:spcBef>
                <a:spcPts val="0"/>
              </a:spcBef>
              <a:spcAft>
                <a:spcPts val="0"/>
              </a:spcAft>
              <a:buNone/>
            </a:pPr>
            <a:endParaRPr sz="1800" i="1">
              <a:solidFill>
                <a:srgbClr val="FFFF00"/>
              </a:solidFill>
              <a:latin typeface="Average"/>
              <a:ea typeface="Average"/>
              <a:cs typeface="Average"/>
              <a:sym typeface="Average"/>
            </a:endParaRPr>
          </a:p>
          <a:p>
            <a:pPr marL="0" lvl="0" indent="0" algn="l" rtl="0">
              <a:spcBef>
                <a:spcPts val="0"/>
              </a:spcBef>
              <a:spcAft>
                <a:spcPts val="0"/>
              </a:spcAft>
              <a:buNone/>
            </a:pPr>
            <a:endParaRPr sz="1800">
              <a:solidFill>
                <a:srgbClr val="FFFF00"/>
              </a:solidFill>
              <a:latin typeface="Average"/>
              <a:ea typeface="Average"/>
              <a:cs typeface="Average"/>
              <a:sym typeface="Average"/>
            </a:endParaRPr>
          </a:p>
        </p:txBody>
      </p:sp>
      <p:pic>
        <p:nvPicPr>
          <p:cNvPr id="375" name="Google Shape;375;p63"/>
          <p:cNvPicPr preferRelativeResize="0"/>
          <p:nvPr/>
        </p:nvPicPr>
        <p:blipFill rotWithShape="1">
          <a:blip r:embed="rId3">
            <a:alphaModFix/>
          </a:blip>
          <a:srcRect t="2769" b="4621"/>
          <a:stretch/>
        </p:blipFill>
        <p:spPr>
          <a:xfrm>
            <a:off x="1184975" y="553400"/>
            <a:ext cx="6797350" cy="459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2"/>
        <p:cNvGrpSpPr/>
        <p:nvPr/>
      </p:nvGrpSpPr>
      <p:grpSpPr>
        <a:xfrm>
          <a:off x="0" y="0"/>
          <a:ext cx="0" cy="0"/>
          <a:chOff x="0" y="0"/>
          <a:chExt cx="0" cy="0"/>
        </a:xfrm>
      </p:grpSpPr>
      <p:pic>
        <p:nvPicPr>
          <p:cNvPr id="123" name="Google Shape;123;p28"/>
          <p:cNvPicPr preferRelativeResize="0"/>
          <p:nvPr/>
        </p:nvPicPr>
        <p:blipFill>
          <a:blip r:embed="rId3">
            <a:alphaModFix/>
          </a:blip>
          <a:stretch>
            <a:fillRect/>
          </a:stretch>
        </p:blipFill>
        <p:spPr>
          <a:xfrm>
            <a:off x="0" y="0"/>
            <a:ext cx="2415299" cy="5143500"/>
          </a:xfrm>
          <a:prstGeom prst="rect">
            <a:avLst/>
          </a:prstGeom>
          <a:noFill/>
          <a:ln>
            <a:noFill/>
          </a:ln>
        </p:spPr>
      </p:pic>
      <p:sp>
        <p:nvSpPr>
          <p:cNvPr id="124" name="Google Shape;124;p28"/>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 name="Google Shape;125;p28"/>
          <p:cNvCxnSpPr/>
          <p:nvPr/>
        </p:nvCxnSpPr>
        <p:spPr>
          <a:xfrm flipH="1">
            <a:off x="1855550" y="17347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126" name="Google Shape;126;p28"/>
          <p:cNvPicPr preferRelativeResize="0"/>
          <p:nvPr/>
        </p:nvPicPr>
        <p:blipFill>
          <a:blip r:embed="rId4">
            <a:alphaModFix/>
          </a:blip>
          <a:stretch>
            <a:fillRect/>
          </a:stretch>
        </p:blipFill>
        <p:spPr>
          <a:xfrm>
            <a:off x="2570600" y="0"/>
            <a:ext cx="4859425" cy="37643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82" name="Google Shape;382;p64" descr="A 3D animation about the formation and introduction of cancer cells in our skin and into our blood stream as caused by UV rays." title="How Cancer Cells are Formed by UV Ray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2" name="Google Shape;132;p2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3" name="Google Shape;133;p29"/>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9" name="Google Shape;139;p3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40" name="Google Shape;140;p30" descr="Check out the following links below!&#10;&#10;Over 1000+ Medical Questions: http://www.5minuteschool.com&#10;DONATE + SUPPORT US: http://paypal.me/5minuteschool&#10;Follow us on Twitter: http://twitter.com/5MinuteSchool&#10;Follow us on Instagram: http://instagram.com/5minuteschool&#10;&#10;Contact us: contact@5minuteschool.com&#10;Check out the following links below!" title="Cell Signaling : Types - Juxtacrine, Paracrine, Synaptic, Endocrine Signalling Pathway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4"/>
        <p:cNvGrpSpPr/>
        <p:nvPr/>
      </p:nvGrpSpPr>
      <p:grpSpPr>
        <a:xfrm>
          <a:off x="0" y="0"/>
          <a:ext cx="0" cy="0"/>
          <a:chOff x="0" y="0"/>
          <a:chExt cx="0" cy="0"/>
        </a:xfrm>
      </p:grpSpPr>
      <p:sp>
        <p:nvSpPr>
          <p:cNvPr id="145" name="Google Shape;145;p31"/>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1"/>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4.2-4.3</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0"/>
        <p:cNvGrpSpPr/>
        <p:nvPr/>
      </p:nvGrpSpPr>
      <p:grpSpPr>
        <a:xfrm>
          <a:off x="0" y="0"/>
          <a:ext cx="0" cy="0"/>
          <a:chOff x="0" y="0"/>
          <a:chExt cx="0" cy="0"/>
        </a:xfrm>
      </p:grpSpPr>
      <p:pic>
        <p:nvPicPr>
          <p:cNvPr id="151" name="Google Shape;151;p32"/>
          <p:cNvPicPr preferRelativeResize="0"/>
          <p:nvPr/>
        </p:nvPicPr>
        <p:blipFill>
          <a:blip r:embed="rId3">
            <a:alphaModFix/>
          </a:blip>
          <a:stretch>
            <a:fillRect/>
          </a:stretch>
        </p:blipFill>
        <p:spPr>
          <a:xfrm>
            <a:off x="0" y="0"/>
            <a:ext cx="2415299" cy="5143500"/>
          </a:xfrm>
          <a:prstGeom prst="rect">
            <a:avLst/>
          </a:prstGeom>
          <a:noFill/>
          <a:ln>
            <a:noFill/>
          </a:ln>
        </p:spPr>
      </p:pic>
      <p:sp>
        <p:nvSpPr>
          <p:cNvPr id="152" name="Google Shape;152;p32"/>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32"/>
          <p:cNvCxnSpPr/>
          <p:nvPr/>
        </p:nvCxnSpPr>
        <p:spPr>
          <a:xfrm flipH="1">
            <a:off x="1855550" y="22681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154" name="Google Shape;154;p32"/>
          <p:cNvPicPr preferRelativeResize="0"/>
          <p:nvPr/>
        </p:nvPicPr>
        <p:blipFill rotWithShape="1">
          <a:blip r:embed="rId4">
            <a:alphaModFix/>
          </a:blip>
          <a:srcRect b="20817"/>
          <a:stretch/>
        </p:blipFill>
        <p:spPr>
          <a:xfrm>
            <a:off x="2556375" y="0"/>
            <a:ext cx="4346849" cy="4072674"/>
          </a:xfrm>
          <a:prstGeom prst="rect">
            <a:avLst/>
          </a:prstGeom>
          <a:noFill/>
          <a:ln>
            <a:noFill/>
          </a:ln>
        </p:spPr>
      </p:pic>
      <p:pic>
        <p:nvPicPr>
          <p:cNvPr id="155" name="Google Shape;155;p32"/>
          <p:cNvPicPr preferRelativeResize="0"/>
          <p:nvPr/>
        </p:nvPicPr>
        <p:blipFill rotWithShape="1">
          <a:blip r:embed="rId5">
            <a:alphaModFix/>
          </a:blip>
          <a:srcRect t="15768"/>
          <a:stretch/>
        </p:blipFill>
        <p:spPr>
          <a:xfrm>
            <a:off x="6903225" y="3623525"/>
            <a:ext cx="2240775" cy="1113675"/>
          </a:xfrm>
          <a:prstGeom prst="rect">
            <a:avLst/>
          </a:prstGeom>
          <a:noFill/>
          <a:ln>
            <a:noFill/>
          </a:ln>
        </p:spPr>
      </p:pic>
      <p:pic>
        <p:nvPicPr>
          <p:cNvPr id="156" name="Google Shape;156;p32"/>
          <p:cNvPicPr preferRelativeResize="0"/>
          <p:nvPr/>
        </p:nvPicPr>
        <p:blipFill rotWithShape="1">
          <a:blip r:embed="rId4">
            <a:alphaModFix/>
          </a:blip>
          <a:srcRect l="40481" t="79551" r="7969"/>
          <a:stretch/>
        </p:blipFill>
        <p:spPr>
          <a:xfrm>
            <a:off x="6903225" y="2571750"/>
            <a:ext cx="2240775" cy="1051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0"/>
        <p:cNvGrpSpPr/>
        <p:nvPr/>
      </p:nvGrpSpPr>
      <p:grpSpPr>
        <a:xfrm>
          <a:off x="0" y="0"/>
          <a:ext cx="0" cy="0"/>
          <a:chOff x="0" y="0"/>
          <a:chExt cx="0" cy="0"/>
        </a:xfrm>
      </p:grpSpPr>
      <p:pic>
        <p:nvPicPr>
          <p:cNvPr id="161" name="Google Shape;161;p33"/>
          <p:cNvPicPr preferRelativeResize="0"/>
          <p:nvPr/>
        </p:nvPicPr>
        <p:blipFill>
          <a:blip r:embed="rId3">
            <a:alphaModFix/>
          </a:blip>
          <a:stretch>
            <a:fillRect/>
          </a:stretch>
        </p:blipFill>
        <p:spPr>
          <a:xfrm>
            <a:off x="0" y="0"/>
            <a:ext cx="2415299" cy="5143500"/>
          </a:xfrm>
          <a:prstGeom prst="rect">
            <a:avLst/>
          </a:prstGeom>
          <a:noFill/>
          <a:ln>
            <a:noFill/>
          </a:ln>
        </p:spPr>
      </p:pic>
      <p:sp>
        <p:nvSpPr>
          <p:cNvPr id="162" name="Google Shape;162;p3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33"/>
          <p:cNvCxnSpPr/>
          <p:nvPr/>
        </p:nvCxnSpPr>
        <p:spPr>
          <a:xfrm flipH="1">
            <a:off x="1855550" y="28015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164" name="Google Shape;164;p33"/>
          <p:cNvPicPr preferRelativeResize="0"/>
          <p:nvPr/>
        </p:nvPicPr>
        <p:blipFill>
          <a:blip r:embed="rId4">
            <a:alphaModFix/>
          </a:blip>
          <a:stretch>
            <a:fillRect/>
          </a:stretch>
        </p:blipFill>
        <p:spPr>
          <a:xfrm>
            <a:off x="2549175" y="0"/>
            <a:ext cx="5034074" cy="337740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On-screen Show (16:9)</PresentationFormat>
  <Paragraphs>57</Paragraphs>
  <Slides>40</Slides>
  <Notes>40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Oswald</vt:lpstr>
      <vt:lpstr>Arial</vt:lpstr>
      <vt:lpstr>Average</vt:lpstr>
      <vt:lpstr>Slate</vt:lpstr>
      <vt:lpstr>Simple Dark</vt:lpstr>
      <vt:lpstr>AP Biology Exam Unit 4 Review Byron Strohm    </vt:lpstr>
      <vt:lpstr>PowerPoint Presentation</vt:lpstr>
      <vt:lpstr>AP Biology Exam Review   4.1 </vt:lpstr>
      <vt:lpstr>PowerPoint Presentation</vt:lpstr>
      <vt:lpstr>PowerPoint Presentation</vt:lpstr>
      <vt:lpstr>PowerPoint Presentation</vt:lpstr>
      <vt:lpstr>AP Biology Exam Review   4.2-4.3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Biology Exam Review   4.4 </vt:lpstr>
      <vt:lpstr>PowerPoint Presentation</vt:lpstr>
      <vt:lpstr>PowerPoint Presentation</vt:lpstr>
      <vt:lpstr>PowerPoint Presentation</vt:lpstr>
      <vt:lpstr>PowerPoint Presentation</vt:lpstr>
      <vt:lpstr>AP Biology Exam Review   4.5 </vt:lpstr>
      <vt:lpstr>PowerPoint Presentation</vt:lpstr>
      <vt:lpstr>PowerPoint Presentation</vt:lpstr>
      <vt:lpstr>AP Biology Exam Review   4.6 </vt:lpstr>
      <vt:lpstr>PowerPoint Presentation</vt:lpstr>
      <vt:lpstr>PowerPoint Presentation</vt:lpstr>
      <vt:lpstr>PowerPoint Presentation</vt:lpstr>
      <vt:lpstr>AP Biology Exam Review   4.7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Biology Exam Unit 4 Review Byron Strohm    </dc:title>
  <dc:creator>Kelly Riedell</dc:creator>
  <cp:lastModifiedBy>Kelly Riedell</cp:lastModifiedBy>
  <cp:revision>1</cp:revision>
  <dcterms:modified xsi:type="dcterms:W3CDTF">2020-03-27T19:15:39Z</dcterms:modified>
</cp:coreProperties>
</file>