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87" r:id="rId3"/>
    <p:sldId id="329" r:id="rId4"/>
    <p:sldId id="345" r:id="rId5"/>
    <p:sldId id="300" r:id="rId6"/>
    <p:sldId id="301" r:id="rId7"/>
    <p:sldId id="304" r:id="rId8"/>
    <p:sldId id="331" r:id="rId9"/>
    <p:sldId id="330" r:id="rId10"/>
    <p:sldId id="346" r:id="rId11"/>
    <p:sldId id="347" r:id="rId12"/>
    <p:sldId id="299" r:id="rId13"/>
    <p:sldId id="288" r:id="rId14"/>
    <p:sldId id="257" r:id="rId15"/>
    <p:sldId id="258" r:id="rId16"/>
    <p:sldId id="267" r:id="rId17"/>
    <p:sldId id="268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05" r:id="rId26"/>
    <p:sldId id="348" r:id="rId27"/>
    <p:sldId id="306" r:id="rId28"/>
    <p:sldId id="307" r:id="rId29"/>
    <p:sldId id="308" r:id="rId30"/>
    <p:sldId id="309" r:id="rId31"/>
    <p:sldId id="311" r:id="rId32"/>
    <p:sldId id="313" r:id="rId33"/>
    <p:sldId id="360" r:id="rId34"/>
    <p:sldId id="361" r:id="rId35"/>
    <p:sldId id="315" r:id="rId36"/>
    <p:sldId id="316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49" r:id="rId46"/>
    <p:sldId id="362" r:id="rId47"/>
    <p:sldId id="350" r:id="rId48"/>
    <p:sldId id="351" r:id="rId49"/>
    <p:sldId id="352" r:id="rId50"/>
    <p:sldId id="35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64" d="100"/>
          <a:sy n="64" d="100"/>
        </p:scale>
        <p:origin x="-11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5A60-609A-4FB7-9A85-ED77CD3F399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2FBA4-EEB7-4961-B392-9D3CFC84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9845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627C148-3052-48D3-BDB1-4EA51E84491F}" type="slidenum">
              <a:rPr 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31</a:t>
            </a:fld>
            <a:endParaRPr 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7592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CF4BD84-B10F-44A4-9ABD-65088B35F429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35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669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EA75781-7C3D-41BC-8BC9-1649A3A2624D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36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876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9471950-EF28-4F31-84A4-3355C94F5376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37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8646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76D2020-B174-4674-A777-F886B4733D22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38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0171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AE6D889-3EF4-4266-9AB3-E360DAFE0ED5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39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939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01D3580-7C3E-477A-8446-A2B08E11C678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41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7979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F3E9927-DBA3-4964-AD2B-F56DFE8331BF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42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900" smtClean="0"/>
              <a:t>Strong evidence for a single origin in evolutionary theory.</a:t>
            </a:r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1772973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769864B-E239-40C1-BDA6-C0DB1F002628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43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4443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778E53A-9AAD-4B4B-B71A-FDBD266908FD}" type="slidenum">
              <a:rPr lang="en-US" sz="1200">
                <a:latin typeface="Times" panose="02020603050405020304" pitchFamily="18" charset="0"/>
                <a:ea typeface="MS PGothic" panose="020B0600070205080204" pitchFamily="34" charset="-128"/>
              </a:rPr>
              <a:pPr algn="r"/>
              <a:t>44</a:t>
            </a:fld>
            <a:endParaRPr lang="en-US" sz="12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258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819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6829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3ABFD14-67AC-452C-B71B-6134BA28FC00}" type="slidenum">
              <a:rPr lang="en-US" sz="1200">
                <a:latin typeface="Times" panose="02020603050405020304" pitchFamily="18" charset="0"/>
              </a:rPr>
              <a:pPr algn="r"/>
              <a:t>13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153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852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D89DDD2-E1F2-4476-9816-FE179B92A67B}" type="slidenum">
              <a:rPr 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25</a:t>
            </a:fld>
            <a:endParaRPr 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1986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7E62821-B31C-49A2-A8FE-1A23F267E687}" type="slidenum">
              <a:rPr 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27</a:t>
            </a:fld>
            <a:endParaRPr 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1116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EDD9CD0-C786-4C55-A509-555C5D5734A0}" type="slidenum">
              <a:rPr 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28</a:t>
            </a:fld>
            <a:endParaRPr 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900" smtClean="0"/>
              <a:t>Enzymes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900" smtClean="0"/>
              <a:t>more than a dozen enzymes &amp; other proteins participate in DNA replication</a:t>
            </a:r>
          </a:p>
        </p:txBody>
      </p:sp>
    </p:spTree>
    <p:extLst>
      <p:ext uri="{BB962C8B-B14F-4D97-AF65-F5344CB8AC3E}">
        <p14:creationId xmlns:p14="http://schemas.microsoft.com/office/powerpoint/2010/main" val="2835433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27E692-AA20-47D5-AE56-B59AD241CD67}" type="slidenum">
              <a:rPr 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29</a:t>
            </a:fld>
            <a:endParaRPr 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6151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ABA7C4A-9FF6-4EA9-891E-B063FA7C5081}" type="slidenum">
              <a:rPr 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30</a:t>
            </a:fld>
            <a:endParaRPr 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486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5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6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4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9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8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1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0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C5DA-0D2D-4DBE-B0DA-B2A5C61ACBB9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C5DA-0D2D-4DBE-B0DA-B2A5C61ACBB9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EA980-3D0D-46CA-895A-86A2D269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5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5.bin"/><Relationship Id="rId4" Type="http://schemas.openxmlformats.org/officeDocument/2006/relationships/audio" Target="../media/audio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bin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audio" Target="../media/audio5.bin"/><Relationship Id="rId10" Type="http://schemas.openxmlformats.org/officeDocument/2006/relationships/image" Target="../media/image28.png"/><Relationship Id="rId4" Type="http://schemas.openxmlformats.org/officeDocument/2006/relationships/audio" Target="../media/audio6.wav"/><Relationship Id="rId9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bin"/><Relationship Id="rId13" Type="http://schemas.openxmlformats.org/officeDocument/2006/relationships/image" Target="../media/image36.wmf"/><Relationship Id="rId3" Type="http://schemas.openxmlformats.org/officeDocument/2006/relationships/audio" Target="../media/audio7.bin"/><Relationship Id="rId7" Type="http://schemas.openxmlformats.org/officeDocument/2006/relationships/audio" Target="../media/audio6.wav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bin"/><Relationship Id="rId11" Type="http://schemas.openxmlformats.org/officeDocument/2006/relationships/image" Target="../media/image34.wmf"/><Relationship Id="rId5" Type="http://schemas.openxmlformats.org/officeDocument/2006/relationships/audio" Target="../media/audio2.bin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4" Type="http://schemas.openxmlformats.org/officeDocument/2006/relationships/audio" Target="../media/audio5.bin"/><Relationship Id="rId9" Type="http://schemas.openxmlformats.org/officeDocument/2006/relationships/image" Target="../media/image32.png"/><Relationship Id="rId14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audio" Target="../media/audio3.bin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bin"/><Relationship Id="rId5" Type="http://schemas.openxmlformats.org/officeDocument/2006/relationships/audio" Target="../media/audio2.bin"/><Relationship Id="rId4" Type="http://schemas.openxmlformats.org/officeDocument/2006/relationships/audio" Target="../media/audio1.bin"/><Relationship Id="rId9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audio" Target="../media/audio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bin"/><Relationship Id="rId5" Type="http://schemas.openxmlformats.org/officeDocument/2006/relationships/audio" Target="../media/audio2.bin"/><Relationship Id="rId4" Type="http://schemas.openxmlformats.org/officeDocument/2006/relationships/audio" Target="../media/audio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audio" Target="../media/audio2.bin"/><Relationship Id="rId4" Type="http://schemas.openxmlformats.org/officeDocument/2006/relationships/audio" Target="../media/audio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bin"/><Relationship Id="rId4" Type="http://schemas.openxmlformats.org/officeDocument/2006/relationships/audio" Target="../media/audio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audio" Target="../media/audio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bin"/><Relationship Id="rId5" Type="http://schemas.openxmlformats.org/officeDocument/2006/relationships/audio" Target="../media/audio9.bin"/><Relationship Id="rId4" Type="http://schemas.openxmlformats.org/officeDocument/2006/relationships/audio" Target="../media/audio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audio" Target="../media/audio10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bin"/><Relationship Id="rId4" Type="http://schemas.openxmlformats.org/officeDocument/2006/relationships/audio" Target="../media/audio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 smtClean="0"/>
              <a:t>Cells, Communication and Molecular Biology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12227"/>
            <a:ext cx="9144000" cy="165576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1) Sign in</a:t>
            </a:r>
          </a:p>
          <a:p>
            <a:endParaRPr lang="en-US" sz="5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2) Make a Venn Diagram comparing prokaryote, plant and animal cells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 1: Which of the following is true regarding spherical cells?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A. As the diameter decreases, the surface area remains the same.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B. As the diameter decreases, the surface area increases.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C. As the diameter decreases, the surface-to-volume ratio increases.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D. As the diameter increases, the volume decreases.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E. The surface-to-volume ratio is independent of diameter.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Red book #53</a:t>
            </a:r>
          </a:p>
        </p:txBody>
      </p:sp>
    </p:spTree>
    <p:extLst>
      <p:ext uri="{BB962C8B-B14F-4D97-AF65-F5344CB8AC3E}">
        <p14:creationId xmlns:p14="http://schemas.microsoft.com/office/powerpoint/2010/main" val="23903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 1: Which of the following is true regarding spherical cells?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A. As the diameter decreases, the surface area remains the same.</a:t>
            </a:r>
          </a:p>
          <a:p>
            <a:pPr eaLnBrk="1" hangingPunct="1">
              <a:buFontTx/>
              <a:buNone/>
            </a:pPr>
            <a:r>
              <a:rPr lang="en-US" smtClean="0"/>
              <a:t>B. As the diameter decreases, the surface area increases.</a:t>
            </a:r>
          </a:p>
          <a:p>
            <a:pPr eaLnBrk="1" hangingPunct="1">
              <a:buFontTx/>
              <a:buNone/>
            </a:pPr>
            <a:r>
              <a:rPr lang="en-US" smtClean="0"/>
              <a:t>C. </a:t>
            </a:r>
            <a:r>
              <a:rPr lang="en-US" smtClean="0">
                <a:solidFill>
                  <a:srgbClr val="00B050"/>
                </a:solidFill>
              </a:rPr>
              <a:t>As the diameter decreases, the surface-to-volume ratio increases.</a:t>
            </a:r>
          </a:p>
          <a:p>
            <a:pPr eaLnBrk="1" hangingPunct="1">
              <a:buFontTx/>
              <a:buNone/>
            </a:pPr>
            <a:r>
              <a:rPr lang="en-US" smtClean="0"/>
              <a:t>D. As the diameter increases, the volume decreases.</a:t>
            </a:r>
          </a:p>
          <a:p>
            <a:pPr eaLnBrk="1" hangingPunct="1">
              <a:buFontTx/>
              <a:buNone/>
            </a:pPr>
            <a:r>
              <a:rPr lang="en-US" smtClean="0"/>
              <a:t>E. The surface-to-volume ratio is independent of diameter.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Red book #53</a:t>
            </a:r>
          </a:p>
        </p:txBody>
      </p:sp>
    </p:spTree>
    <p:extLst>
      <p:ext uri="{BB962C8B-B14F-4D97-AF65-F5344CB8AC3E}">
        <p14:creationId xmlns:p14="http://schemas.microsoft.com/office/powerpoint/2010/main" val="36119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-182563"/>
            <a:ext cx="4762500" cy="1325563"/>
          </a:xfrm>
        </p:spPr>
        <p:txBody>
          <a:bodyPr/>
          <a:lstStyle/>
          <a:p>
            <a:pPr eaLnBrk="1" hangingPunct="1"/>
            <a:r>
              <a:rPr lang="en-US" b="1" dirty="0" smtClean="0"/>
              <a:t>Limits  to Cell Size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11049000" cy="5033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u="sng" dirty="0" smtClean="0"/>
              <a:t>Diffusion</a:t>
            </a:r>
            <a:r>
              <a:rPr lang="en-US" sz="3600" dirty="0" smtClean="0"/>
              <a:t> limits cell size</a:t>
            </a:r>
          </a:p>
          <a:p>
            <a:pPr lvl="1" eaLnBrk="1" hangingPunct="1"/>
            <a:r>
              <a:rPr lang="en-US" sz="3600" dirty="0" smtClean="0"/>
              <a:t>Movement from higher concentration to lower concentration</a:t>
            </a:r>
          </a:p>
          <a:p>
            <a:pPr lvl="1" eaLnBrk="1" hangingPunct="1"/>
            <a:r>
              <a:rPr lang="en-US" sz="3600" dirty="0" smtClean="0"/>
              <a:t>Larger the distance, slower the diffusion rate</a:t>
            </a:r>
          </a:p>
          <a:p>
            <a:pPr lvl="1" eaLnBrk="1" hangingPunct="1"/>
            <a:r>
              <a:rPr lang="en-US" sz="3600" dirty="0" smtClean="0"/>
              <a:t>A cell 20 cm would require </a:t>
            </a:r>
            <a:r>
              <a:rPr lang="en-US" sz="3600" u="sng" dirty="0" smtClean="0"/>
              <a:t>months</a:t>
            </a:r>
            <a:r>
              <a:rPr lang="en-US" sz="3600" dirty="0" smtClean="0"/>
              <a:t> for nutrients to get to the center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0" y="4197430"/>
            <a:ext cx="4203700" cy="26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/>
              <a:t>Cells gotta work to live! </a:t>
            </a:r>
          </a:p>
        </p:txBody>
      </p:sp>
      <p:pic>
        <p:nvPicPr>
          <p:cNvPr id="14339" name="Picture 1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27000" b="13187"/>
          <a:stretch>
            <a:fillRect/>
          </a:stretch>
        </p:blipFill>
        <p:spPr bwMode="auto">
          <a:xfrm>
            <a:off x="7848600" y="1306514"/>
            <a:ext cx="25908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08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62200" y="1295400"/>
            <a:ext cx="6477000" cy="5257800"/>
          </a:xfrm>
        </p:spPr>
        <p:txBody>
          <a:bodyPr/>
          <a:lstStyle/>
          <a:p>
            <a:pPr eaLnBrk="1" hangingPunct="1"/>
            <a:r>
              <a:rPr lang="en-US" smtClean="0"/>
              <a:t>What jobs do cells have to do?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make proteins</a:t>
            </a:r>
            <a:endParaRPr lang="en-US" smtClean="0"/>
          </a:p>
          <a:p>
            <a:pPr marL="1085850" lvl="2"/>
            <a:r>
              <a:rPr lang="en-US" smtClean="0"/>
              <a:t>proteins control </a:t>
            </a:r>
            <a:r>
              <a:rPr lang="en-US" u="sng" smtClean="0">
                <a:solidFill>
                  <a:srgbClr val="CC0000"/>
                </a:solidFill>
              </a:rPr>
              <a:t>every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cell function</a:t>
            </a:r>
            <a:endParaRPr lang="en-US" u="sng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make energy</a:t>
            </a:r>
            <a:endParaRPr lang="en-US" smtClean="0"/>
          </a:p>
          <a:p>
            <a:pPr marL="1085850" lvl="2"/>
            <a:r>
              <a:rPr lang="en-US" smtClean="0"/>
              <a:t>for daily life</a:t>
            </a:r>
          </a:p>
          <a:p>
            <a:pPr marL="1085850" lvl="2"/>
            <a:r>
              <a:rPr lang="en-US" smtClean="0"/>
              <a:t>for growth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make more cells</a:t>
            </a:r>
            <a:endParaRPr lang="en-US" smtClean="0"/>
          </a:p>
          <a:p>
            <a:pPr marL="1085850" lvl="2"/>
            <a:r>
              <a:rPr lang="en-US" smtClean="0"/>
              <a:t>growth</a:t>
            </a:r>
          </a:p>
          <a:p>
            <a:pPr marL="1085850" lvl="2"/>
            <a:r>
              <a:rPr lang="en-US" smtClean="0"/>
              <a:t>repair</a:t>
            </a:r>
          </a:p>
          <a:p>
            <a:pPr marL="1085850" lvl="2"/>
            <a:r>
              <a:rPr lang="en-US" smtClean="0"/>
              <a:t>renewal</a:t>
            </a:r>
          </a:p>
        </p:txBody>
      </p:sp>
      <p:pic>
        <p:nvPicPr>
          <p:cNvPr id="14341" name="Picture 10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7924800" y="3733800"/>
            <a:ext cx="2451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5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5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5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5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5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5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5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5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5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5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5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5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5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5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5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5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5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5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477962"/>
          </a:xfrm>
        </p:spPr>
        <p:txBody>
          <a:bodyPr/>
          <a:lstStyle/>
          <a:p>
            <a:pPr algn="l" eaLnBrk="1" hangingPunct="1"/>
            <a:r>
              <a:rPr lang="en-US" sz="2800" dirty="0"/>
              <a:t> Question 2: Which of the following components of the cell membrane is responsible for active transport?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2332038"/>
            <a:ext cx="8229600" cy="3535362"/>
          </a:xfrm>
        </p:spPr>
        <p:txBody>
          <a:bodyPr/>
          <a:lstStyle/>
          <a:p>
            <a:pPr marL="609600" indent="-609600">
              <a:buFontTx/>
              <a:buAutoNum type="alphaUcParenBoth"/>
            </a:pPr>
            <a:r>
              <a:rPr lang="en-US" dirty="0"/>
              <a:t>Phospholipid</a:t>
            </a:r>
          </a:p>
          <a:p>
            <a:pPr marL="609600" indent="-609600">
              <a:buFontTx/>
              <a:buAutoNum type="alphaUcParenBoth"/>
            </a:pPr>
            <a:r>
              <a:rPr lang="en-US" dirty="0"/>
              <a:t>Protein</a:t>
            </a:r>
          </a:p>
          <a:p>
            <a:pPr marL="609600" indent="-609600">
              <a:buFontTx/>
              <a:buAutoNum type="alphaUcParenBoth"/>
            </a:pPr>
            <a:r>
              <a:rPr lang="en-US" dirty="0"/>
              <a:t>Lipid</a:t>
            </a:r>
          </a:p>
          <a:p>
            <a:pPr marL="609600" indent="-609600">
              <a:buFontTx/>
              <a:buAutoNum type="alphaUcParenBoth"/>
            </a:pPr>
            <a:r>
              <a:rPr lang="en-US" dirty="0"/>
              <a:t>Phosphate</a:t>
            </a:r>
          </a:p>
          <a:p>
            <a:pPr marL="609600" indent="-609600">
              <a:buFontTx/>
              <a:buAutoNum type="alphaUcParenBoth"/>
            </a:pPr>
            <a:r>
              <a:rPr lang="en-US" smtClean="0"/>
              <a:t>Cholesterol</a:t>
            </a:r>
            <a:endParaRPr lang="en-US" dirty="0"/>
          </a:p>
          <a:p>
            <a:pPr marL="609600" indent="-60960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79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477962"/>
          </a:xfrm>
        </p:spPr>
        <p:txBody>
          <a:bodyPr/>
          <a:lstStyle/>
          <a:p>
            <a:pPr algn="l" eaLnBrk="1" hangingPunct="1"/>
            <a:r>
              <a:rPr lang="en-US" sz="2800"/>
              <a:t> Question 2: Which of the following components of the cell membrane is responsible for active transport?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2332038"/>
            <a:ext cx="8229600" cy="3535362"/>
          </a:xfrm>
        </p:spPr>
        <p:txBody>
          <a:bodyPr/>
          <a:lstStyle/>
          <a:p>
            <a:pPr marL="609600" indent="-609600">
              <a:buFontTx/>
              <a:buAutoNum type="alphaUcParenBoth"/>
            </a:pPr>
            <a:r>
              <a:rPr lang="en-US" dirty="0"/>
              <a:t>Phospholipid</a:t>
            </a:r>
          </a:p>
          <a:p>
            <a:pPr marL="609600" indent="-609600">
              <a:buFontTx/>
              <a:buAutoNum type="alphaUcParenBoth"/>
            </a:pPr>
            <a:r>
              <a:rPr lang="en-US" dirty="0">
                <a:solidFill>
                  <a:srgbClr val="00B050"/>
                </a:solidFill>
              </a:rPr>
              <a:t>Protein</a:t>
            </a:r>
          </a:p>
          <a:p>
            <a:pPr marL="609600" indent="-609600">
              <a:buFontTx/>
              <a:buAutoNum type="alphaUcParenBoth"/>
            </a:pPr>
            <a:r>
              <a:rPr lang="en-US" dirty="0"/>
              <a:t>Lipid</a:t>
            </a:r>
          </a:p>
          <a:p>
            <a:pPr marL="609600" indent="-609600">
              <a:buFontTx/>
              <a:buAutoNum type="alphaUcParenBoth"/>
            </a:pPr>
            <a:r>
              <a:rPr lang="en-US" dirty="0"/>
              <a:t>Phosphate</a:t>
            </a:r>
          </a:p>
          <a:p>
            <a:pPr marL="609600" indent="-609600">
              <a:buFontTx/>
              <a:buAutoNum type="alphaUcParenBoth"/>
            </a:pPr>
            <a:r>
              <a:rPr lang="en-US" dirty="0" smtClean="0"/>
              <a:t>Cholesterol</a:t>
            </a:r>
            <a:endParaRPr lang="en-US" dirty="0"/>
          </a:p>
          <a:p>
            <a:pPr marL="609600" indent="-60960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2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304800" y="67468"/>
            <a:ext cx="8229600" cy="563563"/>
          </a:xfrm>
        </p:spPr>
        <p:txBody>
          <a:bodyPr/>
          <a:lstStyle/>
          <a:p>
            <a:pPr eaLnBrk="1" hangingPunct="1"/>
            <a:r>
              <a:rPr lang="en-US" sz="2000" dirty="0"/>
              <a:t>Questions </a:t>
            </a:r>
            <a:r>
              <a:rPr lang="en-US" sz="2000" dirty="0" smtClean="0"/>
              <a:t>3-5</a:t>
            </a:r>
            <a:endParaRPr lang="en-US" sz="20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Site of glucose synthesis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4. </a:t>
            </a:r>
            <a:r>
              <a:rPr lang="en-US" dirty="0"/>
              <a:t>Site of conversion of chemical energy of glucose to ATP</a:t>
            </a:r>
          </a:p>
          <a:p>
            <a:pPr eaLnBrk="1" hangingPunct="1">
              <a:buFontTx/>
              <a:buNone/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Site of modification and packaging of proteins and lipids prior to export from the cell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9530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Questions 3-5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Site of glucose synthesis--</a:t>
            </a:r>
            <a:r>
              <a:rPr lang="en-US" b="1" dirty="0">
                <a:solidFill>
                  <a:srgbClr val="00B050"/>
                </a:solidFill>
              </a:rPr>
              <a:t>A</a:t>
            </a:r>
          </a:p>
          <a:p>
            <a:pPr eaLnBrk="1" hangingPunct="1">
              <a:buFontTx/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Site of conversion of chemical energy of glucose to ATP---</a:t>
            </a:r>
            <a:r>
              <a:rPr lang="en-US" b="1" dirty="0">
                <a:solidFill>
                  <a:srgbClr val="00B050"/>
                </a:solidFill>
              </a:rPr>
              <a:t>D</a:t>
            </a:r>
          </a:p>
          <a:p>
            <a:pPr eaLnBrk="1" hangingPunct="1">
              <a:buFontTx/>
              <a:buNone/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Site of modification and packaging of proteins and lipids prior to export from the cell--</a:t>
            </a:r>
            <a:r>
              <a:rPr lang="en-US" b="1" dirty="0">
                <a:solidFill>
                  <a:srgbClr val="00B050"/>
                </a:solidFill>
              </a:rPr>
              <a:t>E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1" y="7162800"/>
            <a:ext cx="48863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685800"/>
            <a:ext cx="4208463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3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9712DA-CB57-4D29-AE3C-1489B40C28F1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Cell Communication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Communication between cells requires: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ligand</a:t>
            </a:r>
            <a:r>
              <a:rPr lang="en-US" smtClean="0"/>
              <a:t>: the signaling molecule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receptor protein</a:t>
            </a:r>
            <a:r>
              <a:rPr lang="en-US" smtClean="0"/>
              <a:t>: the molecule to which the receptor binds</a:t>
            </a:r>
          </a:p>
          <a:p>
            <a:pPr eaLnBrk="1" hangingPunct="1">
              <a:buFontTx/>
              <a:buNone/>
            </a:pPr>
            <a:r>
              <a:rPr lang="en-US" smtClean="0"/>
              <a:t>	-may be on the plasma membrane or within the cell</a:t>
            </a:r>
            <a:endParaRPr lang="en-US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81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8B0FF5-70E6-42EF-A26F-667D763B3C5B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sz="1400"/>
          </a:p>
        </p:txBody>
      </p:sp>
      <p:pic>
        <p:nvPicPr>
          <p:cNvPr id="12291" name="Picture 5" descr="OVERVI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1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882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5862639" y="388938"/>
            <a:ext cx="2790825" cy="9461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Prokaryote</a:t>
            </a:r>
            <a:br>
              <a:rPr lang="en-US" sz="2800" b="1">
                <a:solidFill>
                  <a:srgbClr val="000000"/>
                </a:solidFill>
              </a:rPr>
            </a:br>
            <a:r>
              <a:rPr lang="en-US" sz="2800" b="1">
                <a:solidFill>
                  <a:srgbClr val="000000"/>
                </a:solidFill>
              </a:rPr>
              <a:t>bacteria cells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cells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27000" b="13187"/>
          <a:stretch>
            <a:fillRect/>
          </a:stretch>
        </p:blipFill>
        <p:spPr bwMode="auto">
          <a:xfrm>
            <a:off x="2133600" y="1524000"/>
            <a:ext cx="40386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2735263" y="5562600"/>
            <a:ext cx="2489200" cy="106680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CC0000"/>
                </a:solidFill>
              </a:rPr>
              <a:t>Eukaryote</a:t>
            </a:r>
            <a:br>
              <a:rPr lang="en-US" sz="3200" b="1">
                <a:solidFill>
                  <a:srgbClr val="CC0000"/>
                </a:solidFill>
              </a:rPr>
            </a:br>
            <a:r>
              <a:rPr lang="en-US" sz="3200" b="1">
                <a:solidFill>
                  <a:srgbClr val="CC0000"/>
                </a:solidFill>
              </a:rPr>
              <a:t>animal cells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8153400" y="1828800"/>
            <a:ext cx="228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2400" b="0">
              <a:solidFill>
                <a:schemeClr val="tx1"/>
              </a:solidFill>
            </a:endParaRPr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6248400" y="1600200"/>
            <a:ext cx="3492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2" name="Group 10"/>
          <p:cNvGrpSpPr>
            <a:grpSpLocks/>
          </p:cNvGrpSpPr>
          <p:nvPr/>
        </p:nvGrpSpPr>
        <p:grpSpPr bwMode="auto">
          <a:xfrm>
            <a:off x="8035926" y="365125"/>
            <a:ext cx="2632075" cy="2184400"/>
            <a:chOff x="4102" y="288"/>
            <a:chExt cx="1658" cy="1376"/>
          </a:xfrm>
        </p:grpSpPr>
        <p:pic>
          <p:nvPicPr>
            <p:cNvPr id="11276" name="Picture 11" descr="07-04-ProkaryoticCell-NL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24" b="4286"/>
            <a:stretch>
              <a:fillRect/>
            </a:stretch>
          </p:blipFill>
          <p:spPr bwMode="auto">
            <a:xfrm rot="10800000">
              <a:off x="4222" y="288"/>
              <a:ext cx="1538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Rectangle 12"/>
            <p:cNvSpPr>
              <a:spLocks noChangeArrowheads="1"/>
            </p:cNvSpPr>
            <p:nvPr/>
          </p:nvSpPr>
          <p:spPr bwMode="auto">
            <a:xfrm>
              <a:off x="4102" y="1216"/>
              <a:ext cx="29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411661" name="Rectangle 13"/>
          <p:cNvSpPr>
            <a:spLocks noChangeArrowheads="1"/>
          </p:cNvSpPr>
          <p:nvPr/>
        </p:nvSpPr>
        <p:spPr bwMode="auto">
          <a:xfrm>
            <a:off x="6931026" y="1341438"/>
            <a:ext cx="235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ED001D"/>
                </a:solidFill>
                <a:ea typeface="Geneva" pitchFamily="84" charset="-128"/>
              </a:rPr>
              <a:t>- no organelles</a:t>
            </a:r>
          </a:p>
        </p:txBody>
      </p:sp>
      <p:sp>
        <p:nvSpPr>
          <p:cNvPr id="411662" name="Rectangle 14"/>
          <p:cNvSpPr>
            <a:spLocks noChangeArrowheads="1"/>
          </p:cNvSpPr>
          <p:nvPr/>
        </p:nvSpPr>
        <p:spPr bwMode="auto">
          <a:xfrm>
            <a:off x="4926014" y="4795838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ED001D"/>
                </a:solidFill>
                <a:ea typeface="Geneva" pitchFamily="84" charset="-128"/>
              </a:rPr>
              <a:t>- organelles</a:t>
            </a:r>
          </a:p>
        </p:txBody>
      </p:sp>
      <p:sp>
        <p:nvSpPr>
          <p:cNvPr id="411655" name="Rectangle 7"/>
          <p:cNvSpPr>
            <a:spLocks noChangeArrowheads="1"/>
          </p:cNvSpPr>
          <p:nvPr/>
        </p:nvSpPr>
        <p:spPr bwMode="auto">
          <a:xfrm>
            <a:off x="7151688" y="5578475"/>
            <a:ext cx="2171700" cy="106680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0E6616"/>
                </a:solidFill>
              </a:rPr>
              <a:t>Eukaryote</a:t>
            </a:r>
            <a:br>
              <a:rPr lang="en-US" sz="3200" b="1">
                <a:solidFill>
                  <a:srgbClr val="0E6616"/>
                </a:solidFill>
              </a:rPr>
            </a:br>
            <a:r>
              <a:rPr lang="en-US" sz="3200" b="1">
                <a:solidFill>
                  <a:srgbClr val="0E6616"/>
                </a:solidFill>
              </a:rPr>
              <a:t>plant cells</a:t>
            </a:r>
          </a:p>
        </p:txBody>
      </p:sp>
    </p:spTree>
    <p:extLst>
      <p:ext uri="{BB962C8B-B14F-4D97-AF65-F5344CB8AC3E}">
        <p14:creationId xmlns:p14="http://schemas.microsoft.com/office/powerpoint/2010/main" val="6388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1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1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1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1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0" grpId="0" animBg="1" autoUpdateAnimBg="0"/>
      <p:bldP spid="411654" grpId="0" animBg="1" autoUpdateAnimBg="0"/>
      <p:bldP spid="411661" grpId="0" autoUpdateAnimBg="0"/>
      <p:bldP spid="411662" grpId="0" autoUpdateAnimBg="0"/>
      <p:bldP spid="41165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216E71-0F9E-4BCF-9220-ECDD425390D6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Cell Communication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There are four basic mechanisms for cellular communication:</a:t>
            </a:r>
          </a:p>
          <a:p>
            <a:pPr eaLnBrk="1" hangingPunct="1">
              <a:buFontTx/>
              <a:buNone/>
            </a:pPr>
            <a:r>
              <a:rPr lang="en-US" sz="4800" dirty="0" smtClean="0"/>
              <a:t>1. direct contact</a:t>
            </a:r>
          </a:p>
          <a:p>
            <a:pPr eaLnBrk="1" hangingPunct="1">
              <a:buFontTx/>
              <a:buNone/>
            </a:pPr>
            <a:r>
              <a:rPr lang="en-US" sz="4800" dirty="0" smtClean="0"/>
              <a:t>2. paracrine signaling</a:t>
            </a:r>
          </a:p>
          <a:p>
            <a:pPr eaLnBrk="1" hangingPunct="1">
              <a:buFontTx/>
              <a:buNone/>
            </a:pPr>
            <a:r>
              <a:rPr lang="en-US" sz="4800" dirty="0" smtClean="0"/>
              <a:t>3. endocrine signaling</a:t>
            </a:r>
          </a:p>
          <a:p>
            <a:pPr eaLnBrk="1" hangingPunct="1">
              <a:buFontTx/>
              <a:buNone/>
            </a:pPr>
            <a:r>
              <a:rPr lang="en-US" sz="4800" dirty="0" smtClean="0"/>
              <a:t>4. synaptic signaling</a:t>
            </a:r>
          </a:p>
        </p:txBody>
      </p:sp>
    </p:spTree>
    <p:extLst>
      <p:ext uri="{BB962C8B-B14F-4D97-AF65-F5344CB8AC3E}">
        <p14:creationId xmlns:p14="http://schemas.microsoft.com/office/powerpoint/2010/main" val="919956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0C6586-39BD-4BCF-AC96-3F32BF074B47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Cell Communication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Direct contact</a:t>
            </a:r>
            <a:r>
              <a:rPr lang="en-US" smtClean="0"/>
              <a:t> – molecules on the surface of one cell are recognized by receptors on the adjacent cell</a:t>
            </a:r>
          </a:p>
        </p:txBody>
      </p:sp>
      <p:pic>
        <p:nvPicPr>
          <p:cNvPr id="15365" name="Picture 5" descr="two_cells_c_la_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5098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18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3F957C-EC6B-4882-9D3A-574216638458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Cell Communication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Paracrine signaling</a:t>
            </a:r>
            <a:r>
              <a:rPr lang="en-US" smtClean="0"/>
              <a:t> – signal released from a cell has an effect on neighboring cells</a:t>
            </a:r>
            <a:endParaRPr lang="en-US" b="1" smtClean="0">
              <a:solidFill>
                <a:srgbClr val="FFFF00"/>
              </a:solidFill>
            </a:endParaRPr>
          </a:p>
        </p:txBody>
      </p:sp>
      <p:pic>
        <p:nvPicPr>
          <p:cNvPr id="16389" name="Picture 5" descr="B_IN_P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4" y="2743200"/>
            <a:ext cx="32019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27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6D7DB9-6003-4A0D-8029-7EAF0BB70F37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Cell Communication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Endocrine signaling</a:t>
            </a:r>
            <a:r>
              <a:rPr lang="en-US" smtClean="0"/>
              <a:t> – hormones released from a cell affect other cells throughout the body</a:t>
            </a:r>
            <a:endParaRPr lang="en-US" b="1" smtClean="0">
              <a:solidFill>
                <a:srgbClr val="FFFF00"/>
              </a:solidFill>
            </a:endParaRPr>
          </a:p>
        </p:txBody>
      </p:sp>
      <p:pic>
        <p:nvPicPr>
          <p:cNvPr id="17413" name="Picture 5" descr="C_IN_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819400"/>
            <a:ext cx="31543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244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D24882-9599-431C-A9E5-D94DA1A397F3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Cell Communication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Synaptic signaling</a:t>
            </a:r>
            <a:r>
              <a:rPr lang="en-US" smtClean="0"/>
              <a:t> – nerve cells release the signal (</a:t>
            </a:r>
            <a:r>
              <a:rPr lang="en-US" b="1" smtClean="0">
                <a:solidFill>
                  <a:srgbClr val="FF0000"/>
                </a:solidFill>
              </a:rPr>
              <a:t>neurotransmitter</a:t>
            </a:r>
            <a:r>
              <a:rPr lang="en-US" smtClean="0"/>
              <a:t>) which binds to receptors on nearby cells</a:t>
            </a:r>
            <a:endParaRPr lang="en-US" b="1" smtClean="0">
              <a:solidFill>
                <a:srgbClr val="FFFF00"/>
              </a:solidFill>
            </a:endParaRPr>
          </a:p>
        </p:txBody>
      </p:sp>
      <p:pic>
        <p:nvPicPr>
          <p:cNvPr id="18437" name="Picture 5" descr="d_chemical_synapse_c_la_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4" y="3200400"/>
            <a:ext cx="29305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10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9"/>
          <p:cNvSpPr txBox="1">
            <a:spLocks noGrp="1" noChangeArrowheads="1"/>
          </p:cNvSpPr>
          <p:nvPr/>
        </p:nvSpPr>
        <p:spPr>
          <a:xfrm>
            <a:off x="1981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rPr>
              <a:t>2007-2008</a:t>
            </a:r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600200" y="3914776"/>
            <a:ext cx="4038600" cy="2867025"/>
            <a:chOff x="48" y="2466"/>
            <a:chExt cx="2544" cy="1806"/>
          </a:xfrm>
        </p:grpSpPr>
        <p:pic>
          <p:nvPicPr>
            <p:cNvPr id="1639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50"/>
            <a:stretch>
              <a:fillRect/>
            </a:stretch>
          </p:blipFill>
          <p:spPr bwMode="auto">
            <a:xfrm>
              <a:off x="48" y="2466"/>
              <a:ext cx="2544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672" y="2640"/>
              <a:ext cx="1200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1200" y="2832"/>
              <a:ext cx="1152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2112" y="3072"/>
              <a:ext cx="432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981200" y="495300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tx2"/>
                </a:solidFill>
                <a:cs typeface="Arial" panose="020B0604020202020204" pitchFamily="34" charset="0"/>
              </a:rPr>
              <a:t>DNA Replication=S phase of the cell cycle</a:t>
            </a:r>
          </a:p>
        </p:txBody>
      </p:sp>
      <p:pic>
        <p:nvPicPr>
          <p:cNvPr id="1638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4"/>
          <a:stretch>
            <a:fillRect/>
          </a:stretch>
        </p:blipFill>
        <p:spPr bwMode="auto">
          <a:xfrm>
            <a:off x="2971800" y="304800"/>
            <a:ext cx="64770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0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524000" y="7620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The Cell Cycle Clock: Cyclins and Cyclin-Dependent Kinase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Fluctuations in the abundance and activity of cell cycle control molecules pace the sequential events of the cell cycle.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Protein kinases, give the go-ahead signals at the G1 and G2 checkpoints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The kinases are present at a constant concentration in the growing cell, but much of the time they are in inactive form.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To be active, such a kinase must be attached to a cyclin, a protein that gets its name from its cyclically fluctuating concentration in the cell.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These kinases are called cyclin-dependent kinases, or Cdks. The activity of a Cdk rises and falls with changes in the concentration of its cyclin partner.  </a:t>
            </a:r>
          </a:p>
        </p:txBody>
      </p:sp>
      <p:pic>
        <p:nvPicPr>
          <p:cNvPr id="43011" name="Picture 5" descr="12-14-G2CellCycleControl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00"/>
          <a:stretch>
            <a:fillRect/>
          </a:stretch>
        </p:blipFill>
        <p:spPr bwMode="auto">
          <a:xfrm>
            <a:off x="4876800" y="4191000"/>
            <a:ext cx="5181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1676400" y="4419600"/>
            <a:ext cx="304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Cdks are relatively constant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Cyclins vary in the cycle</a:t>
            </a:r>
          </a:p>
        </p:txBody>
      </p:sp>
    </p:spTree>
    <p:extLst>
      <p:ext uri="{BB962C8B-B14F-4D97-AF65-F5344CB8AC3E}">
        <p14:creationId xmlns:p14="http://schemas.microsoft.com/office/powerpoint/2010/main" val="14822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" b="3600"/>
          <a:stretch>
            <a:fillRect/>
          </a:stretch>
        </p:blipFill>
        <p:spPr bwMode="auto">
          <a:xfrm>
            <a:off x="5867401" y="381000"/>
            <a:ext cx="47609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Copying DNA</a:t>
            </a:r>
          </a:p>
        </p:txBody>
      </p:sp>
      <p:pic>
        <p:nvPicPr>
          <p:cNvPr id="18436" name="Picture 5" descr="16-07-DNAReplication-L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4"/>
          <a:stretch>
            <a:fillRect/>
          </a:stretch>
        </p:blipFill>
        <p:spPr bwMode="auto">
          <a:xfrm>
            <a:off x="1524001" y="5334000"/>
            <a:ext cx="71548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127250" y="1371600"/>
            <a:ext cx="4806950" cy="41608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Replication of DNA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base pairing allows each strand to serve as a </a:t>
            </a:r>
            <a:r>
              <a:rPr lang="en-US" u="sng" smtClean="0">
                <a:solidFill>
                  <a:srgbClr val="CC0000"/>
                </a:solidFill>
              </a:rPr>
              <a:t>template</a:t>
            </a:r>
            <a:r>
              <a:rPr lang="en-US" smtClean="0"/>
              <a:t> for a new strand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new strand is 1/2 parent template &amp; </a:t>
            </a:r>
            <a:br>
              <a:rPr lang="en-US" smtClean="0"/>
            </a:br>
            <a:r>
              <a:rPr lang="en-US" smtClean="0"/>
              <a:t>1/2 new DNA</a:t>
            </a:r>
          </a:p>
          <a:p>
            <a:pPr lvl="2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semi-conservative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copy process</a:t>
            </a:r>
          </a:p>
        </p:txBody>
      </p:sp>
    </p:spTree>
    <p:extLst>
      <p:ext uri="{BB962C8B-B14F-4D97-AF65-F5344CB8AC3E}">
        <p14:creationId xmlns:p14="http://schemas.microsoft.com/office/powerpoint/2010/main" val="32316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685800"/>
            <a:ext cx="5867400" cy="762000"/>
          </a:xfrm>
        </p:spPr>
        <p:txBody>
          <a:bodyPr/>
          <a:lstStyle/>
          <a:p>
            <a:r>
              <a:rPr lang="en-US" smtClean="0"/>
              <a:t>DNA Replication 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371600"/>
            <a:ext cx="8077200" cy="762000"/>
          </a:xfrm>
        </p:spPr>
        <p:txBody>
          <a:bodyPr/>
          <a:lstStyle/>
          <a:p>
            <a:r>
              <a:rPr lang="en-US" sz="2200"/>
              <a:t>Large team of enzymes coordinates replication</a:t>
            </a:r>
          </a:p>
        </p:txBody>
      </p:sp>
      <p:pic>
        <p:nvPicPr>
          <p:cNvPr id="20484" name="Picture 4" descr="16-10-OriginsOfReplicat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" b="3850"/>
          <a:stretch>
            <a:fillRect/>
          </a:stretch>
        </p:blipFill>
        <p:spPr bwMode="auto">
          <a:xfrm>
            <a:off x="2438401" y="1905000"/>
            <a:ext cx="7115175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Replication: 1st step</a:t>
            </a:r>
          </a:p>
        </p:txBody>
      </p:sp>
      <p:sp>
        <p:nvSpPr>
          <p:cNvPr id="401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371600"/>
            <a:ext cx="8305800" cy="2362200"/>
          </a:xfrm>
        </p:spPr>
        <p:txBody>
          <a:bodyPr/>
          <a:lstStyle/>
          <a:p>
            <a:r>
              <a:rPr lang="en-US" smtClean="0"/>
              <a:t>Unwind DNA</a:t>
            </a:r>
          </a:p>
          <a:p>
            <a:pPr lvl="1"/>
            <a:r>
              <a:rPr lang="en-US" u="sng" smtClean="0">
                <a:solidFill>
                  <a:srgbClr val="CC0000"/>
                </a:solidFill>
              </a:rPr>
              <a:t>helicase</a:t>
            </a:r>
            <a:r>
              <a:rPr lang="en-US" smtClean="0"/>
              <a:t> enzyme</a:t>
            </a:r>
          </a:p>
          <a:p>
            <a:pPr marL="1085850" lvl="2"/>
            <a:r>
              <a:rPr lang="en-US" smtClean="0"/>
              <a:t>unwinds part of DNA helix</a:t>
            </a:r>
          </a:p>
          <a:p>
            <a:pPr marL="1085850" lvl="2"/>
            <a:r>
              <a:rPr lang="en-US" smtClean="0"/>
              <a:t>stabilized by </a:t>
            </a:r>
            <a:r>
              <a:rPr lang="en-US" u="sng" smtClean="0">
                <a:solidFill>
                  <a:srgbClr val="CC0000"/>
                </a:solidFill>
              </a:rPr>
              <a:t>single-stranded binding proteins</a:t>
            </a:r>
            <a:endParaRPr lang="en-US" smtClean="0"/>
          </a:p>
        </p:txBody>
      </p:sp>
      <p:pic>
        <p:nvPicPr>
          <p:cNvPr id="22532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449638"/>
            <a:ext cx="69342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Group 26"/>
          <p:cNvGrpSpPr>
            <a:grpSpLocks/>
          </p:cNvGrpSpPr>
          <p:nvPr/>
        </p:nvGrpSpPr>
        <p:grpSpPr bwMode="auto">
          <a:xfrm>
            <a:off x="7239000" y="5481638"/>
            <a:ext cx="457200" cy="304800"/>
            <a:chOff x="3600" y="3456"/>
            <a:chExt cx="288" cy="192"/>
          </a:xfrm>
        </p:grpSpPr>
        <p:sp>
          <p:nvSpPr>
            <p:cNvPr id="22549" name="Oval 27"/>
            <p:cNvSpPr>
              <a:spLocks noChangeArrowheads="1"/>
            </p:cNvSpPr>
            <p:nvPr/>
          </p:nvSpPr>
          <p:spPr bwMode="auto">
            <a:xfrm>
              <a:off x="3792" y="3456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  <p:sp>
          <p:nvSpPr>
            <p:cNvPr id="22550" name="Oval 28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  <p:sp>
          <p:nvSpPr>
            <p:cNvPr id="22551" name="Oval 29"/>
            <p:cNvSpPr>
              <a:spLocks noChangeArrowheads="1"/>
            </p:cNvSpPr>
            <p:nvPr/>
          </p:nvSpPr>
          <p:spPr bwMode="auto">
            <a:xfrm>
              <a:off x="3600" y="3552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22534" name="Group 30"/>
          <p:cNvGrpSpPr>
            <a:grpSpLocks/>
          </p:cNvGrpSpPr>
          <p:nvPr/>
        </p:nvGrpSpPr>
        <p:grpSpPr bwMode="auto">
          <a:xfrm>
            <a:off x="7467600" y="4414838"/>
            <a:ext cx="457200" cy="381000"/>
            <a:chOff x="3744" y="2784"/>
            <a:chExt cx="288" cy="240"/>
          </a:xfrm>
        </p:grpSpPr>
        <p:sp>
          <p:nvSpPr>
            <p:cNvPr id="22546" name="Oval 31"/>
            <p:cNvSpPr>
              <a:spLocks noChangeArrowheads="1"/>
            </p:cNvSpPr>
            <p:nvPr/>
          </p:nvSpPr>
          <p:spPr bwMode="auto">
            <a:xfrm>
              <a:off x="3936" y="2928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  <p:sp>
          <p:nvSpPr>
            <p:cNvPr id="22547" name="Oval 32"/>
            <p:cNvSpPr>
              <a:spLocks noChangeArrowheads="1"/>
            </p:cNvSpPr>
            <p:nvPr/>
          </p:nvSpPr>
          <p:spPr bwMode="auto">
            <a:xfrm>
              <a:off x="3840" y="284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  <p:sp>
          <p:nvSpPr>
            <p:cNvPr id="22548" name="Oval 33"/>
            <p:cNvSpPr>
              <a:spLocks noChangeArrowheads="1"/>
            </p:cNvSpPr>
            <p:nvPr/>
          </p:nvSpPr>
          <p:spPr bwMode="auto">
            <a:xfrm>
              <a:off x="3744" y="278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401442" name="AutoShape 34"/>
          <p:cNvSpPr>
            <a:spLocks noChangeArrowheads="1"/>
          </p:cNvSpPr>
          <p:nvPr/>
        </p:nvSpPr>
        <p:spPr bwMode="auto">
          <a:xfrm>
            <a:off x="2195514" y="6349962"/>
            <a:ext cx="3261983" cy="30646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cs typeface="Arial" panose="020B0604020202020204" pitchFamily="34" charset="0"/>
              </a:rPr>
              <a:t>single-stranded binding proteins</a:t>
            </a:r>
          </a:p>
        </p:txBody>
      </p:sp>
      <p:sp>
        <p:nvSpPr>
          <p:cNvPr id="22536" name="Line 35"/>
          <p:cNvSpPr>
            <a:spLocks noChangeShapeType="1"/>
          </p:cNvSpPr>
          <p:nvPr/>
        </p:nvSpPr>
        <p:spPr bwMode="auto">
          <a:xfrm flipH="1">
            <a:off x="5867400" y="5786438"/>
            <a:ext cx="13716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36"/>
          <p:cNvSpPr>
            <a:spLocks noChangeShapeType="1"/>
          </p:cNvSpPr>
          <p:nvPr/>
        </p:nvSpPr>
        <p:spPr bwMode="auto">
          <a:xfrm flipH="1">
            <a:off x="5867400" y="5808663"/>
            <a:ext cx="13716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37"/>
          <p:cNvSpPr>
            <a:spLocks noChangeArrowheads="1"/>
          </p:cNvSpPr>
          <p:nvPr/>
        </p:nvSpPr>
        <p:spPr bwMode="auto">
          <a:xfrm>
            <a:off x="5949950" y="6429376"/>
            <a:ext cx="2273300" cy="423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401446" name="AutoShape 38"/>
          <p:cNvSpPr>
            <a:spLocks noChangeArrowheads="1"/>
          </p:cNvSpPr>
          <p:nvPr/>
        </p:nvSpPr>
        <p:spPr bwMode="auto">
          <a:xfrm>
            <a:off x="7541728" y="6459539"/>
            <a:ext cx="1659422" cy="30646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cs typeface="Arial" panose="020B0604020202020204" pitchFamily="34" charset="0"/>
              </a:rPr>
              <a:t>replication fork</a:t>
            </a:r>
          </a:p>
        </p:txBody>
      </p:sp>
      <p:sp>
        <p:nvSpPr>
          <p:cNvPr id="22540" name="Rectangle 39"/>
          <p:cNvSpPr>
            <a:spLocks noChangeArrowheads="1"/>
          </p:cNvSpPr>
          <p:nvPr/>
        </p:nvSpPr>
        <p:spPr bwMode="auto">
          <a:xfrm>
            <a:off x="7423151" y="3448051"/>
            <a:ext cx="1800225" cy="265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401448" name="AutoShape 40"/>
          <p:cNvSpPr>
            <a:spLocks noChangeArrowheads="1"/>
          </p:cNvSpPr>
          <p:nvPr/>
        </p:nvSpPr>
        <p:spPr bwMode="auto">
          <a:xfrm>
            <a:off x="7389813" y="3348039"/>
            <a:ext cx="978754" cy="30646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cs typeface="Arial" panose="020B0604020202020204" pitchFamily="34" charset="0"/>
              </a:rPr>
              <a:t>helicase</a:t>
            </a:r>
          </a:p>
        </p:txBody>
      </p:sp>
      <p:sp>
        <p:nvSpPr>
          <p:cNvPr id="401449" name="Freeform 41"/>
          <p:cNvSpPr>
            <a:spLocks/>
          </p:cNvSpPr>
          <p:nvPr/>
        </p:nvSpPr>
        <p:spPr bwMode="auto">
          <a:xfrm>
            <a:off x="4414839" y="4772026"/>
            <a:ext cx="706437" cy="669925"/>
          </a:xfrm>
          <a:custGeom>
            <a:avLst/>
            <a:gdLst>
              <a:gd name="T0" fmla="*/ 2147483646 w 445"/>
              <a:gd name="T1" fmla="*/ 2147483646 h 422"/>
              <a:gd name="T2" fmla="*/ 2147483646 w 445"/>
              <a:gd name="T3" fmla="*/ 2147483646 h 422"/>
              <a:gd name="T4" fmla="*/ 2147483646 w 445"/>
              <a:gd name="T5" fmla="*/ 2147483646 h 422"/>
              <a:gd name="T6" fmla="*/ 2147483646 w 445"/>
              <a:gd name="T7" fmla="*/ 2147483646 h 422"/>
              <a:gd name="T8" fmla="*/ 2147483646 w 445"/>
              <a:gd name="T9" fmla="*/ 2147483646 h 422"/>
              <a:gd name="T10" fmla="*/ 2147483646 w 445"/>
              <a:gd name="T11" fmla="*/ 2147483646 h 422"/>
              <a:gd name="T12" fmla="*/ 2147483646 w 445"/>
              <a:gd name="T13" fmla="*/ 2147483646 h 4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5"/>
              <a:gd name="T22" fmla="*/ 0 h 422"/>
              <a:gd name="T23" fmla="*/ 445 w 445"/>
              <a:gd name="T24" fmla="*/ 422 h 4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1450" name="Freeform 42"/>
          <p:cNvSpPr>
            <a:spLocks/>
          </p:cNvSpPr>
          <p:nvPr/>
        </p:nvSpPr>
        <p:spPr bwMode="auto">
          <a:xfrm flipH="1">
            <a:off x="6986589" y="4672014"/>
            <a:ext cx="706437" cy="669925"/>
          </a:xfrm>
          <a:custGeom>
            <a:avLst/>
            <a:gdLst>
              <a:gd name="T0" fmla="*/ 2147483646 w 445"/>
              <a:gd name="T1" fmla="*/ 2147483646 h 422"/>
              <a:gd name="T2" fmla="*/ 2147483646 w 445"/>
              <a:gd name="T3" fmla="*/ 2147483646 h 422"/>
              <a:gd name="T4" fmla="*/ 2147483646 w 445"/>
              <a:gd name="T5" fmla="*/ 2147483646 h 422"/>
              <a:gd name="T6" fmla="*/ 2147483646 w 445"/>
              <a:gd name="T7" fmla="*/ 2147483646 h 422"/>
              <a:gd name="T8" fmla="*/ 2147483646 w 445"/>
              <a:gd name="T9" fmla="*/ 2147483646 h 422"/>
              <a:gd name="T10" fmla="*/ 2147483646 w 445"/>
              <a:gd name="T11" fmla="*/ 2147483646 h 422"/>
              <a:gd name="T12" fmla="*/ 2147483646 w 445"/>
              <a:gd name="T13" fmla="*/ 2147483646 h 4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5"/>
              <a:gd name="T22" fmla="*/ 0 h 422"/>
              <a:gd name="T23" fmla="*/ 445 w 445"/>
              <a:gd name="T24" fmla="*/ 422 h 4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43"/>
          <p:cNvSpPr>
            <a:spLocks noChangeShapeType="1"/>
          </p:cNvSpPr>
          <p:nvPr/>
        </p:nvSpPr>
        <p:spPr bwMode="auto">
          <a:xfrm flipH="1">
            <a:off x="4989513" y="3698875"/>
            <a:ext cx="2393950" cy="12842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44"/>
          <p:cNvSpPr>
            <a:spLocks noChangeShapeType="1"/>
          </p:cNvSpPr>
          <p:nvPr/>
        </p:nvSpPr>
        <p:spPr bwMode="auto">
          <a:xfrm flipH="1">
            <a:off x="5002213" y="3724275"/>
            <a:ext cx="2393950" cy="128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1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0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1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  <p:bldP spid="401442" grpId="0" animBg="1" autoUpdateAnimBg="0"/>
      <p:bldP spid="401446" grpId="0" animBg="1" autoUpdateAnimBg="0"/>
      <p:bldP spid="401448" grpId="0" animBg="1" autoUpdateAnimBg="0"/>
      <p:bldP spid="401449" grpId="0" animBg="1"/>
      <p:bldP spid="4014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84915"/>
            <a:ext cx="10744200" cy="24903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Bacterial Cell=Prokaryote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-have ribosomes, DNA loop + plasmid, cell wall, cell membrane, flagella or cilia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33" y="2506662"/>
            <a:ext cx="6572333" cy="4351338"/>
          </a:xfrm>
        </p:spPr>
      </p:pic>
    </p:spTree>
    <p:extLst>
      <p:ext uri="{BB962C8B-B14F-4D97-AF65-F5344CB8AC3E}">
        <p14:creationId xmlns:p14="http://schemas.microsoft.com/office/powerpoint/2010/main" val="13280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6"/>
          <p:cNvSpPr>
            <a:spLocks noChangeArrowheads="1"/>
          </p:cNvSpPr>
          <p:nvPr/>
        </p:nvSpPr>
        <p:spPr bwMode="auto">
          <a:xfrm>
            <a:off x="1524000" y="6205538"/>
            <a:ext cx="1639888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cs typeface="Arial" panose="020B0604020202020204" pitchFamily="34" charset="0"/>
            </a:endParaRPr>
          </a:p>
        </p:txBody>
      </p:sp>
      <p:sp>
        <p:nvSpPr>
          <p:cNvPr id="403471" name="AutoShape 15"/>
          <p:cNvSpPr>
            <a:spLocks noChangeArrowheads="1"/>
          </p:cNvSpPr>
          <p:nvPr/>
        </p:nvSpPr>
        <p:spPr bwMode="auto">
          <a:xfrm>
            <a:off x="2849563" y="4981575"/>
            <a:ext cx="2514600" cy="1600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F116A"/>
                </a:solidFill>
                <a:cs typeface="Arial" panose="020B0604020202020204" pitchFamily="34" charset="0"/>
              </a:rPr>
              <a:t>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F116A"/>
                </a:solidFill>
                <a:cs typeface="Arial" panose="020B0604020202020204" pitchFamily="34" charset="0"/>
              </a:rPr>
              <a:t>Polymerase III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0" y="685800"/>
            <a:ext cx="5562600" cy="762000"/>
          </a:xfrm>
        </p:spPr>
        <p:txBody>
          <a:bodyPr/>
          <a:lstStyle/>
          <a:p>
            <a:r>
              <a:rPr lang="en-US" smtClean="0"/>
              <a:t>Replication: 2nd step</a:t>
            </a:r>
          </a:p>
        </p:txBody>
      </p:sp>
      <p:pic>
        <p:nvPicPr>
          <p:cNvPr id="24581" name="Picture 4" descr="DNA Replication for PP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4500"/>
            <a:ext cx="21526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3461" name="Picture 5" descr="base1P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1" y="5934075"/>
            <a:ext cx="19843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3462" name="Picture 6" descr="baseAP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1" y="4694239"/>
            <a:ext cx="19923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3463" name="Picture 7" descr="baseCPP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1" y="3387726"/>
            <a:ext cx="21431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3464" name="Picture 8" descr="baseTPP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2171700"/>
            <a:ext cx="21605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469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876926" y="1371600"/>
            <a:ext cx="47910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3000" b="1">
                <a:solidFill>
                  <a:srgbClr val="0F116A"/>
                </a:solidFill>
                <a:cs typeface="Arial" panose="020B0604020202020204" pitchFamily="34" charset="0"/>
              </a:rPr>
              <a:t>Build daughter DNA strand</a:t>
            </a: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b="1">
                <a:cs typeface="Arial" panose="020B0604020202020204" pitchFamily="34" charset="0"/>
              </a:rPr>
              <a:t>add new complementary bases</a:t>
            </a: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b="1" u="sng">
                <a:solidFill>
                  <a:srgbClr val="CC0000"/>
                </a:solidFill>
                <a:cs typeface="Arial" panose="020B0604020202020204" pitchFamily="34" charset="0"/>
              </a:rPr>
              <a:t>DNA polymerase III</a:t>
            </a: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endParaRPr lang="en-US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1" grpId="0" animBg="1" autoUpdateAnimBg="0"/>
      <p:bldP spid="40346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Replication fork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"/>
          <a:stretch>
            <a:fillRect/>
          </a:stretch>
        </p:blipFill>
        <p:spPr bwMode="auto">
          <a:xfrm>
            <a:off x="2049463" y="1905000"/>
            <a:ext cx="822960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057400" y="55606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000005"/>
                </a:solidFill>
                <a:cs typeface="Arial" panose="020B0604020202020204" pitchFamily="34" charset="0"/>
              </a:rPr>
              <a:t>3’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0218738" y="27412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000005"/>
                </a:solidFill>
                <a:cs typeface="Arial" panose="020B0604020202020204" pitchFamily="34" charset="0"/>
              </a:rPr>
              <a:t>5’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9906000" y="22840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000005"/>
                </a:solidFill>
                <a:cs typeface="Arial" panose="020B0604020202020204" pitchFamily="34" charset="0"/>
              </a:rPr>
              <a:t>3’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057400" y="30460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000005"/>
                </a:solidFill>
                <a:cs typeface="Arial" panose="020B0604020202020204" pitchFamily="34" charset="0"/>
              </a:rPr>
              <a:t>5’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912938" y="51034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CC0000"/>
                </a:solidFill>
                <a:cs typeface="Arial" panose="020B0604020202020204" pitchFamily="34" charset="0"/>
              </a:rPr>
              <a:t>5’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7924800" y="38080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CC0000"/>
                </a:solidFill>
                <a:cs typeface="Arial" panose="020B0604020202020204" pitchFamily="34" charset="0"/>
              </a:rPr>
              <a:t>3’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286000" y="33508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CC0000"/>
                </a:solidFill>
                <a:cs typeface="Arial" panose="020B0604020202020204" pitchFamily="34" charset="0"/>
              </a:rPr>
              <a:t>3’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467600" y="3350811"/>
            <a:ext cx="42992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 b="1">
                <a:solidFill>
                  <a:srgbClr val="CC0000"/>
                </a:solidFill>
                <a:cs typeface="Arial" panose="020B0604020202020204" pitchFamily="34" charset="0"/>
              </a:rPr>
              <a:t>5’</a:t>
            </a:r>
            <a:endParaRPr lang="en-US" sz="1900" b="1">
              <a:solidFill>
                <a:srgbClr val="000005"/>
              </a:solidFill>
              <a:cs typeface="Arial" panose="020B0604020202020204" pitchFamily="34" charset="0"/>
            </a:endParaRPr>
          </a:p>
        </p:txBody>
      </p: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9142413" y="3884277"/>
            <a:ext cx="11271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  <a:t>helicase</a:t>
            </a:r>
            <a:endParaRPr lang="en-US" sz="3000" b="1">
              <a:solidFill>
                <a:srgbClr val="0F116A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38600" y="5715004"/>
            <a:ext cx="4572000" cy="657226"/>
            <a:chOff x="1584" y="3600"/>
            <a:chExt cx="2880" cy="414"/>
          </a:xfrm>
        </p:grpSpPr>
        <p:sp>
          <p:nvSpPr>
            <p:cNvPr id="27672" name="AutoShape 14"/>
            <p:cNvSpPr>
              <a:spLocks noChangeArrowheads="1"/>
            </p:cNvSpPr>
            <p:nvPr/>
          </p:nvSpPr>
          <p:spPr bwMode="auto">
            <a:xfrm>
              <a:off x="1584" y="3600"/>
              <a:ext cx="2880" cy="192"/>
            </a:xfrm>
            <a:prstGeom prst="rightArrow">
              <a:avLst>
                <a:gd name="adj1" fmla="val 59370"/>
                <a:gd name="adj2" fmla="val 213819"/>
              </a:avLst>
            </a:prstGeom>
            <a:solidFill>
              <a:srgbClr val="0000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cs typeface="Arial" panose="020B0604020202020204" pitchFamily="34" charset="0"/>
              </a:endParaRPr>
            </a:p>
          </p:txBody>
        </p:sp>
        <p:sp>
          <p:nvSpPr>
            <p:cNvPr id="27673" name="Rectangle 15"/>
            <p:cNvSpPr>
              <a:spLocks noChangeArrowheads="1"/>
            </p:cNvSpPr>
            <p:nvPr/>
          </p:nvSpPr>
          <p:spPr bwMode="auto">
            <a:xfrm>
              <a:off x="1824" y="3743"/>
              <a:ext cx="179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200" b="1">
                  <a:solidFill>
                    <a:srgbClr val="000005"/>
                  </a:solidFill>
                  <a:cs typeface="Arial" panose="020B0604020202020204" pitchFamily="34" charset="0"/>
                </a:rPr>
                <a:t>direction of replication</a:t>
              </a:r>
              <a:endParaRPr lang="en-US" sz="3000" b="1">
                <a:solidFill>
                  <a:srgbClr val="0F116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18832" name="Rectangle 16"/>
          <p:cNvSpPr>
            <a:spLocks noChangeArrowheads="1"/>
          </p:cNvSpPr>
          <p:nvPr/>
        </p:nvSpPr>
        <p:spPr bwMode="auto">
          <a:xfrm>
            <a:off x="5718175" y="6467446"/>
            <a:ext cx="4251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660000"/>
                </a:solidFill>
                <a:cs typeface="Arial" panose="020B0604020202020204" pitchFamily="34" charset="0"/>
              </a:rPr>
              <a:t>SSB = single-stranded binding proteins</a:t>
            </a:r>
          </a:p>
        </p:txBody>
      </p:sp>
      <p:sp>
        <p:nvSpPr>
          <p:cNvPr id="418833" name="Rectangle 17"/>
          <p:cNvSpPr>
            <a:spLocks noChangeArrowheads="1"/>
          </p:cNvSpPr>
          <p:nvPr/>
        </p:nvSpPr>
        <p:spPr bwMode="auto">
          <a:xfrm>
            <a:off x="7675564" y="2534902"/>
            <a:ext cx="11288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b="1">
                <a:solidFill>
                  <a:srgbClr val="CC0000"/>
                </a:solidFill>
                <a:cs typeface="Arial" panose="020B0604020202020204" pitchFamily="34" charset="0"/>
              </a:rPr>
              <a:t>primase</a:t>
            </a:r>
            <a:endParaRPr lang="en-US" sz="2200" b="1">
              <a:solidFill>
                <a:srgbClr val="660000"/>
              </a:solidFill>
              <a:cs typeface="Arial" panose="020B0604020202020204" pitchFamily="34" charset="0"/>
            </a:endParaRPr>
          </a:p>
        </p:txBody>
      </p:sp>
      <p:sp>
        <p:nvSpPr>
          <p:cNvPr id="418834" name="Rectangle 18"/>
          <p:cNvSpPr>
            <a:spLocks noChangeArrowheads="1"/>
          </p:cNvSpPr>
          <p:nvPr/>
        </p:nvSpPr>
        <p:spPr bwMode="auto">
          <a:xfrm>
            <a:off x="6938963" y="4593128"/>
            <a:ext cx="184076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  <a:t>DNA </a:t>
            </a:r>
            <a:b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</a:br>
            <a: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  <a:t>polymerase III</a:t>
            </a:r>
          </a:p>
        </p:txBody>
      </p:sp>
      <p:sp>
        <p:nvSpPr>
          <p:cNvPr id="418835" name="Rectangle 19"/>
          <p:cNvSpPr>
            <a:spLocks noChangeArrowheads="1"/>
          </p:cNvSpPr>
          <p:nvPr/>
        </p:nvSpPr>
        <p:spPr bwMode="auto">
          <a:xfrm>
            <a:off x="3740150" y="1362565"/>
            <a:ext cx="184076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  <a:t>DNA </a:t>
            </a:r>
            <a:b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</a:br>
            <a: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  <a:t>polymerase III</a:t>
            </a:r>
          </a:p>
        </p:txBody>
      </p:sp>
      <p:sp>
        <p:nvSpPr>
          <p:cNvPr id="418836" name="Rectangle 20"/>
          <p:cNvSpPr>
            <a:spLocks noChangeArrowheads="1"/>
          </p:cNvSpPr>
          <p:nvPr/>
        </p:nvSpPr>
        <p:spPr bwMode="auto">
          <a:xfrm>
            <a:off x="1960563" y="1910253"/>
            <a:ext cx="1690078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  <a:t>DNA </a:t>
            </a:r>
            <a:b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</a:br>
            <a:r>
              <a:rPr lang="en-US" sz="2200" b="1">
                <a:solidFill>
                  <a:srgbClr val="660000"/>
                </a:solidFill>
                <a:cs typeface="Arial" panose="020B0604020202020204" pitchFamily="34" charset="0"/>
              </a:rPr>
              <a:t>polymerase I</a:t>
            </a:r>
          </a:p>
        </p:txBody>
      </p:sp>
      <p:sp>
        <p:nvSpPr>
          <p:cNvPr id="418837" name="Rectangle 21"/>
          <p:cNvSpPr>
            <a:spLocks noChangeArrowheads="1"/>
          </p:cNvSpPr>
          <p:nvPr/>
        </p:nvSpPr>
        <p:spPr bwMode="auto">
          <a:xfrm>
            <a:off x="3284539" y="3172006"/>
            <a:ext cx="845103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200" b="1">
                <a:solidFill>
                  <a:srgbClr val="000060"/>
                </a:solidFill>
                <a:cs typeface="Arial" panose="020B0604020202020204" pitchFamily="34" charset="0"/>
              </a:rPr>
              <a:t>ligase</a:t>
            </a:r>
          </a:p>
        </p:txBody>
      </p:sp>
      <p:sp>
        <p:nvSpPr>
          <p:cNvPr id="418838" name="AutoShape 22"/>
          <p:cNvSpPr>
            <a:spLocks noChangeArrowheads="1"/>
          </p:cNvSpPr>
          <p:nvPr/>
        </p:nvSpPr>
        <p:spPr bwMode="auto">
          <a:xfrm>
            <a:off x="4805363" y="2664208"/>
            <a:ext cx="1244390" cy="599313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200" b="1">
                <a:solidFill>
                  <a:srgbClr val="006604"/>
                </a:solidFill>
                <a:cs typeface="Arial" panose="020B0604020202020204" pitchFamily="34" charset="0"/>
              </a:rPr>
              <a:t>Okazaki </a:t>
            </a:r>
            <a:br>
              <a:rPr lang="en-US" sz="2200" b="1">
                <a:solidFill>
                  <a:srgbClr val="006604"/>
                </a:solidFill>
                <a:cs typeface="Arial" panose="020B0604020202020204" pitchFamily="34" charset="0"/>
              </a:rPr>
            </a:br>
            <a:r>
              <a:rPr lang="en-US" sz="2200" b="1">
                <a:solidFill>
                  <a:srgbClr val="006604"/>
                </a:solidFill>
                <a:cs typeface="Arial" panose="020B0604020202020204" pitchFamily="34" charset="0"/>
              </a:rPr>
              <a:t>fragments</a:t>
            </a:r>
          </a:p>
        </p:txBody>
      </p:sp>
      <p:sp>
        <p:nvSpPr>
          <p:cNvPr id="418839" name="AutoShape 23"/>
          <p:cNvSpPr>
            <a:spLocks noChangeArrowheads="1"/>
          </p:cNvSpPr>
          <p:nvPr/>
        </p:nvSpPr>
        <p:spPr bwMode="auto">
          <a:xfrm>
            <a:off x="2936875" y="5344256"/>
            <a:ext cx="1989338" cy="35414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600" b="1">
                <a:solidFill>
                  <a:srgbClr val="006604"/>
                </a:solidFill>
                <a:cs typeface="Arial" panose="020B0604020202020204" pitchFamily="34" charset="0"/>
              </a:rPr>
              <a:t>leading strand</a:t>
            </a:r>
          </a:p>
        </p:txBody>
      </p:sp>
      <p:sp>
        <p:nvSpPr>
          <p:cNvPr id="418840" name="AutoShape 24"/>
          <p:cNvSpPr>
            <a:spLocks noChangeArrowheads="1"/>
          </p:cNvSpPr>
          <p:nvPr/>
        </p:nvSpPr>
        <p:spPr bwMode="auto">
          <a:xfrm>
            <a:off x="6350000" y="1526318"/>
            <a:ext cx="1961370" cy="35414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600" b="1">
                <a:solidFill>
                  <a:srgbClr val="006604"/>
                </a:solidFill>
                <a:cs typeface="Arial" panose="020B0604020202020204" pitchFamily="34" charset="0"/>
              </a:rPr>
              <a:t>lagging strand</a:t>
            </a:r>
          </a:p>
        </p:txBody>
      </p:sp>
      <p:sp>
        <p:nvSpPr>
          <p:cNvPr id="418841" name="Rectangle 25"/>
          <p:cNvSpPr>
            <a:spLocks noChangeArrowheads="1"/>
          </p:cNvSpPr>
          <p:nvPr/>
        </p:nvSpPr>
        <p:spPr bwMode="auto">
          <a:xfrm>
            <a:off x="8129589" y="3287683"/>
            <a:ext cx="572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660000"/>
                </a:solidFill>
                <a:cs typeface="Arial" panose="020B0604020202020204" pitchFamily="34" charset="0"/>
              </a:rPr>
              <a:t>SSB</a:t>
            </a:r>
          </a:p>
        </p:txBody>
      </p:sp>
    </p:spTree>
    <p:extLst>
      <p:ext uri="{BB962C8B-B14F-4D97-AF65-F5344CB8AC3E}">
        <p14:creationId xmlns:p14="http://schemas.microsoft.com/office/powerpoint/2010/main" val="23013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8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8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8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8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8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8" grpId="0" build="p" autoUpdateAnimBg="0"/>
      <p:bldP spid="418832" grpId="0" build="p" autoUpdateAnimBg="0"/>
      <p:bldP spid="418833" grpId="0" build="p" autoUpdateAnimBg="0"/>
      <p:bldP spid="418834" grpId="0" build="p" autoUpdateAnimBg="0"/>
      <p:bldP spid="418835" grpId="0" build="p" autoUpdateAnimBg="0"/>
      <p:bldP spid="418836" grpId="0" build="p" autoUpdateAnimBg="0"/>
      <p:bldP spid="418837" grpId="0" build="p" autoUpdateAnimBg="0"/>
      <p:bldP spid="418838" grpId="0" build="p" autoUpdateAnimBg="0"/>
      <p:bldP spid="418839" grpId="0" build="p" autoUpdateAnimBg="0"/>
      <p:bldP spid="418840" grpId="0" build="p" autoUpdateAnimBg="0"/>
      <p:bldP spid="41884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4" descr="MUTATIONS+2009+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6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idx="4294967295"/>
          </p:nvPr>
        </p:nvSpPr>
        <p:spPr>
          <a:xfrm>
            <a:off x="1012371" y="152401"/>
            <a:ext cx="8969829" cy="601979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A DNA ligase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B DNA polymerase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C RNA polymerase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D Restriction enzyme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E Reverse </a:t>
            </a:r>
            <a:r>
              <a:rPr lang="en-US" sz="2400" dirty="0" smtClean="0">
                <a:solidFill>
                  <a:srgbClr val="00B0F0"/>
                </a:solidFill>
              </a:rPr>
              <a:t>Transcriptase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6</a:t>
            </a:r>
            <a:r>
              <a:rPr lang="en-US" dirty="0" smtClean="0"/>
              <a:t>. Enzyme used in the synthesis of mRNA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7</a:t>
            </a:r>
            <a:r>
              <a:rPr lang="en-US" dirty="0" smtClean="0"/>
              <a:t>. Enzyme used during replication  to attach </a:t>
            </a:r>
            <a:r>
              <a:rPr lang="en-US" dirty="0" err="1" smtClean="0"/>
              <a:t>Okazki</a:t>
            </a:r>
            <a:r>
              <a:rPr lang="en-US" dirty="0" smtClean="0"/>
              <a:t> fragments to each other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8</a:t>
            </a:r>
            <a:r>
              <a:rPr lang="en-US" dirty="0" smtClean="0"/>
              <a:t>. Enzyme found in retrovirus that produces DNA from an RNA template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9</a:t>
            </a:r>
            <a:r>
              <a:rPr lang="en-US" dirty="0" smtClean="0"/>
              <a:t>. Enzyme used to position nucleotides during DNA replication</a:t>
            </a:r>
          </a:p>
        </p:txBody>
      </p:sp>
    </p:spTree>
    <p:extLst>
      <p:ext uri="{BB962C8B-B14F-4D97-AF65-F5344CB8AC3E}">
        <p14:creationId xmlns:p14="http://schemas.microsoft.com/office/powerpoint/2010/main" val="5900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4294967295"/>
          </p:nvPr>
        </p:nvSpPr>
        <p:spPr>
          <a:xfrm>
            <a:off x="832757" y="152401"/>
            <a:ext cx="9149443" cy="650149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A DNA ligase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B DNA polymerase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C RNA polymerase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D Restriction enzyme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E Reverse Transcriptase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6</a:t>
            </a:r>
            <a:r>
              <a:rPr lang="en-US" dirty="0" smtClean="0"/>
              <a:t>. Enzyme used in the synthesis of mRNA   </a:t>
            </a:r>
            <a:r>
              <a:rPr lang="en-US" b="1" dirty="0" smtClean="0">
                <a:solidFill>
                  <a:srgbClr val="00B050"/>
                </a:solidFill>
              </a:rPr>
              <a:t>C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7. Enzyme used during replication  to attach </a:t>
            </a:r>
            <a:r>
              <a:rPr lang="en-US" dirty="0" err="1" smtClean="0"/>
              <a:t>Okazki</a:t>
            </a:r>
            <a:r>
              <a:rPr lang="en-US" dirty="0" smtClean="0"/>
              <a:t> fragments to each other                      </a:t>
            </a:r>
            <a:r>
              <a:rPr lang="en-US" b="1" dirty="0" smtClean="0">
                <a:solidFill>
                  <a:srgbClr val="00B050"/>
                </a:solidFill>
              </a:rPr>
              <a:t> 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8</a:t>
            </a:r>
            <a:r>
              <a:rPr lang="en-US" dirty="0" smtClean="0"/>
              <a:t>. Enzyme found in retrovirus that produces DNA from an RNA template              </a:t>
            </a:r>
            <a:r>
              <a:rPr lang="en-US" b="1" dirty="0" smtClean="0">
                <a:solidFill>
                  <a:srgbClr val="00B050"/>
                </a:solidFill>
              </a:rPr>
              <a:t> 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9</a:t>
            </a:r>
            <a:r>
              <a:rPr lang="en-US" dirty="0" smtClean="0"/>
              <a:t>. Enzyme used to position nucleotides during DNA replication       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859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From gene to protein</a:t>
            </a:r>
          </a:p>
        </p:txBody>
      </p:sp>
      <p:pic>
        <p:nvPicPr>
          <p:cNvPr id="32771" name="Picture 3" descr="trans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4" y="1317626"/>
            <a:ext cx="7805737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6"/>
          <p:cNvSpPr>
            <a:spLocks noChangeArrowheads="1"/>
          </p:cNvSpPr>
          <p:nvPr/>
        </p:nvSpPr>
        <p:spPr bwMode="auto">
          <a:xfrm>
            <a:off x="2849277" y="5202715"/>
            <a:ext cx="2084960" cy="40862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b="1">
                <a:solidFill>
                  <a:srgbClr val="000000"/>
                </a:solidFill>
                <a:ea typeface="MS PGothic" panose="020B0600070205080204" pitchFamily="34" charset="-128"/>
              </a:rPr>
              <a:t>transcription</a:t>
            </a:r>
            <a:endParaRPr 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Text Box 26"/>
          <p:cNvSpPr>
            <a:spLocks noChangeArrowheads="1"/>
          </p:cNvSpPr>
          <p:nvPr/>
        </p:nvSpPr>
        <p:spPr bwMode="auto">
          <a:xfrm>
            <a:off x="5281614" y="6219825"/>
            <a:ext cx="1792287" cy="4079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b="1">
                <a:solidFill>
                  <a:srgbClr val="000000"/>
                </a:solidFill>
                <a:ea typeface="MS PGothic" panose="020B0600070205080204" pitchFamily="34" charset="-128"/>
              </a:rPr>
              <a:t>translation</a:t>
            </a:r>
            <a:endParaRPr 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Text Box 26"/>
          <p:cNvSpPr>
            <a:spLocks noChangeArrowheads="1"/>
          </p:cNvSpPr>
          <p:nvPr/>
        </p:nvSpPr>
        <p:spPr bwMode="auto">
          <a:xfrm>
            <a:off x="5962650" y="2460625"/>
            <a:ext cx="1263650" cy="4079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b="1">
                <a:solidFill>
                  <a:srgbClr val="000000"/>
                </a:solidFill>
                <a:ea typeface="MS PGothic" panose="020B0600070205080204" pitchFamily="34" charset="-128"/>
              </a:rPr>
              <a:t>protein</a:t>
            </a:r>
            <a:endParaRPr lang="en-US" sz="2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8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9" name="Picture 29" descr="growth_hormon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36" b="41022"/>
          <a:stretch>
            <a:fillRect/>
          </a:stretch>
        </p:blipFill>
        <p:spPr bwMode="auto">
          <a:xfrm>
            <a:off x="9234488" y="3910013"/>
            <a:ext cx="1433512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0" name="Picture 3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136650"/>
            <a:ext cx="19748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1" name="AutoShape 21"/>
          <p:cNvSpPr>
            <a:spLocks noChangeArrowheads="1"/>
          </p:cNvSpPr>
          <p:nvPr/>
        </p:nvSpPr>
        <p:spPr bwMode="auto">
          <a:xfrm rot="5400000">
            <a:off x="8735219" y="4294982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1" name="Oval 2"/>
          <p:cNvSpPr>
            <a:spLocks noChangeArrowheads="1"/>
          </p:cNvSpPr>
          <p:nvPr/>
        </p:nvSpPr>
        <p:spPr bwMode="auto">
          <a:xfrm>
            <a:off x="914400" y="1295400"/>
            <a:ext cx="5067300" cy="5562600"/>
          </a:xfrm>
          <a:prstGeom prst="ellipse">
            <a:avLst/>
          </a:prstGeom>
          <a:solidFill>
            <a:srgbClr val="FDFF4A"/>
          </a:solidFill>
          <a:ln w="76200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883" name="AutoShape 3"/>
          <p:cNvSpPr>
            <a:spLocks noChangeArrowheads="1"/>
          </p:cNvSpPr>
          <p:nvPr/>
        </p:nvSpPr>
        <p:spPr bwMode="auto">
          <a:xfrm>
            <a:off x="6781801" y="3505200"/>
            <a:ext cx="1579563" cy="304800"/>
          </a:xfrm>
          <a:prstGeom prst="rightArrow">
            <a:avLst>
              <a:gd name="adj1" fmla="val 50000"/>
              <a:gd name="adj2" fmla="val 12955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5162550" y="3168650"/>
            <a:ext cx="1892300" cy="762000"/>
          </a:xfrm>
          <a:prstGeom prst="rect">
            <a:avLst/>
          </a:prstGeom>
          <a:solidFill>
            <a:srgbClr val="FFD3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F116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mRNA</a:t>
            </a:r>
            <a:endParaRPr lang="en-US" sz="40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Protein syntheis</a:t>
            </a:r>
          </a:p>
        </p:txBody>
      </p:sp>
      <p:sp>
        <p:nvSpPr>
          <p:cNvPr id="378886" name="AutoShape 6"/>
          <p:cNvSpPr>
            <a:spLocks noChangeArrowheads="1"/>
          </p:cNvSpPr>
          <p:nvPr/>
        </p:nvSpPr>
        <p:spPr bwMode="auto">
          <a:xfrm>
            <a:off x="3352801" y="3505200"/>
            <a:ext cx="1655763" cy="304800"/>
          </a:xfrm>
          <a:prstGeom prst="rightArrow">
            <a:avLst>
              <a:gd name="adj1" fmla="val 50000"/>
              <a:gd name="adj2" fmla="val 13580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6" name="Rectangle 7"/>
          <p:cNvSpPr>
            <a:spLocks noChangeArrowheads="1"/>
          </p:cNvSpPr>
          <p:nvPr/>
        </p:nvSpPr>
        <p:spPr bwMode="auto">
          <a:xfrm>
            <a:off x="2133601" y="3168650"/>
            <a:ext cx="1395413" cy="762000"/>
          </a:xfrm>
          <a:prstGeom prst="rect">
            <a:avLst/>
          </a:prstGeom>
          <a:solidFill>
            <a:srgbClr val="FFD3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F116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DNA</a:t>
            </a:r>
            <a:endParaRPr lang="en-US" sz="40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888" name="Text Box 8"/>
          <p:cNvSpPr txBox="1">
            <a:spLocks noChangeArrowheads="1"/>
          </p:cNvSpPr>
          <p:nvPr/>
        </p:nvSpPr>
        <p:spPr bwMode="auto">
          <a:xfrm>
            <a:off x="3352800" y="2590800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4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transcription</a:t>
            </a:r>
            <a:endParaRPr lang="en-US" sz="2400" u="sng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8" name="Text Box 9"/>
          <p:cNvSpPr txBox="1">
            <a:spLocks noChangeArrowheads="1"/>
          </p:cNvSpPr>
          <p:nvPr/>
        </p:nvSpPr>
        <p:spPr bwMode="auto">
          <a:xfrm>
            <a:off x="2938464" y="6096000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5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nucleus</a:t>
            </a:r>
            <a:endParaRPr lang="en-US" sz="2400">
              <a:solidFill>
                <a:srgbClr val="006604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9" name="Text Box 10"/>
          <p:cNvSpPr txBox="1">
            <a:spLocks noChangeArrowheads="1"/>
          </p:cNvSpPr>
          <p:nvPr/>
        </p:nvSpPr>
        <p:spPr bwMode="auto">
          <a:xfrm>
            <a:off x="8975726" y="6248400"/>
            <a:ext cx="1692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5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cytoplasm</a:t>
            </a:r>
            <a:endParaRPr lang="en-US" sz="2400">
              <a:solidFill>
                <a:srgbClr val="006604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6934200" y="4038600"/>
            <a:ext cx="174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4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translation</a:t>
            </a:r>
            <a:endParaRPr lang="en-US" sz="2400" u="sng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902" name="Rectangle 22"/>
          <p:cNvSpPr>
            <a:spLocks noChangeArrowheads="1"/>
          </p:cNvSpPr>
          <p:nvPr/>
        </p:nvSpPr>
        <p:spPr bwMode="auto">
          <a:xfrm>
            <a:off x="8859839" y="5334000"/>
            <a:ext cx="1239837" cy="7620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F116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trait</a:t>
            </a:r>
            <a:endParaRPr lang="en-US" sz="40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4832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4027488"/>
            <a:ext cx="21717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2413" y="4029075"/>
            <a:ext cx="1714500" cy="1943100"/>
            <a:chOff x="5661" y="3964"/>
            <a:chExt cx="2700" cy="3060"/>
          </a:xfrm>
        </p:grpSpPr>
        <p:pic>
          <p:nvPicPr>
            <p:cNvPr id="34847" name="Picture 2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396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Picture 2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4504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9" name="Picture 2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" y="5215"/>
              <a:ext cx="27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639175" y="0"/>
            <a:ext cx="1460500" cy="4057650"/>
            <a:chOff x="4704" y="576"/>
            <a:chExt cx="920" cy="2556"/>
          </a:xfrm>
        </p:grpSpPr>
        <p:pic>
          <p:nvPicPr>
            <p:cNvPr id="34837" name="Picture 3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2352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8" name="Picture 3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832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9" name="Picture 3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53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0" name="Picture 3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544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1" name="Picture 3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824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2" name="Picture 3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29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3" name="Picture 3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100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4" name="Picture 3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008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5" name="Picture 4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768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6" name="Picture 4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57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892" name="Rectangle 12"/>
          <p:cNvSpPr>
            <a:spLocks noChangeArrowheads="1"/>
          </p:cNvSpPr>
          <p:nvPr/>
        </p:nvSpPr>
        <p:spPr bwMode="auto">
          <a:xfrm>
            <a:off x="8437564" y="3124200"/>
            <a:ext cx="2078037" cy="7620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0F116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protein</a:t>
            </a:r>
            <a:endParaRPr lang="en-US" sz="40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78922" name="Picture 42" descr="penguin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7151" y="5362576"/>
            <a:ext cx="14716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1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8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8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8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1" grpId="0" animBg="1"/>
      <p:bldP spid="378883" grpId="0" animBg="1"/>
      <p:bldP spid="378884" grpId="0" animBg="1"/>
      <p:bldP spid="378886" grpId="0" animBg="1"/>
      <p:bldP spid="378888" grpId="0"/>
      <p:bldP spid="378893" grpId="0"/>
      <p:bldP spid="378902" grpId="0" animBg="1"/>
      <p:bldP spid="37889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Matching bases of DNA &amp; RNA</a:t>
            </a:r>
          </a:p>
        </p:txBody>
      </p:sp>
      <p:sp>
        <p:nvSpPr>
          <p:cNvPr id="391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0"/>
            <a:ext cx="8148638" cy="2184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Double stranded DNA unzips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590800" y="5272088"/>
            <a:ext cx="7391400" cy="2286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9718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2667000" y="4586288"/>
            <a:ext cx="228600" cy="609600"/>
            <a:chOff x="1296" y="2592"/>
            <a:chExt cx="144" cy="384"/>
          </a:xfrm>
        </p:grpSpPr>
        <p:sp>
          <p:nvSpPr>
            <p:cNvPr id="41084" name="Rectangle 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85" name="Oval 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3276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68" name="Group 10"/>
          <p:cNvGrpSpPr>
            <a:grpSpLocks/>
          </p:cNvGrpSpPr>
          <p:nvPr/>
        </p:nvGrpSpPr>
        <p:grpSpPr bwMode="auto">
          <a:xfrm>
            <a:off x="3581400" y="4586288"/>
            <a:ext cx="228600" cy="609600"/>
            <a:chOff x="1296" y="2592"/>
            <a:chExt cx="144" cy="384"/>
          </a:xfrm>
        </p:grpSpPr>
        <p:sp>
          <p:nvSpPr>
            <p:cNvPr id="41082" name="Rectangle 1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83" name="Oval 1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0969" name="Group 13"/>
          <p:cNvGrpSpPr>
            <a:grpSpLocks/>
          </p:cNvGrpSpPr>
          <p:nvPr/>
        </p:nvGrpSpPr>
        <p:grpSpPr bwMode="auto">
          <a:xfrm rot="10800000" flipH="1" flipV="1">
            <a:off x="3886200" y="4586288"/>
            <a:ext cx="228600" cy="609600"/>
            <a:chOff x="1776" y="2592"/>
            <a:chExt cx="144" cy="384"/>
          </a:xfrm>
        </p:grpSpPr>
        <p:sp>
          <p:nvSpPr>
            <p:cNvPr id="41080" name="Rectangle 1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81" name="Oval 1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0970" name="Group 16"/>
          <p:cNvGrpSpPr>
            <a:grpSpLocks/>
          </p:cNvGrpSpPr>
          <p:nvPr/>
        </p:nvGrpSpPr>
        <p:grpSpPr bwMode="auto">
          <a:xfrm>
            <a:off x="5410200" y="4586288"/>
            <a:ext cx="228600" cy="609600"/>
            <a:chOff x="1296" y="2592"/>
            <a:chExt cx="144" cy="384"/>
          </a:xfrm>
        </p:grpSpPr>
        <p:sp>
          <p:nvSpPr>
            <p:cNvPr id="41078" name="Rectangle 1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79" name="Oval 1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0971" name="Group 19"/>
          <p:cNvGrpSpPr>
            <a:grpSpLocks/>
          </p:cNvGrpSpPr>
          <p:nvPr/>
        </p:nvGrpSpPr>
        <p:grpSpPr bwMode="auto">
          <a:xfrm rot="10800000" flipH="1" flipV="1">
            <a:off x="4495800" y="4586288"/>
            <a:ext cx="228600" cy="609600"/>
            <a:chOff x="1776" y="2592"/>
            <a:chExt cx="144" cy="384"/>
          </a:xfrm>
        </p:grpSpPr>
        <p:sp>
          <p:nvSpPr>
            <p:cNvPr id="41076" name="Rectangle 2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77" name="Oval 2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0972" name="Group 22"/>
          <p:cNvGrpSpPr>
            <a:grpSpLocks/>
          </p:cNvGrpSpPr>
          <p:nvPr/>
        </p:nvGrpSpPr>
        <p:grpSpPr bwMode="auto">
          <a:xfrm>
            <a:off x="6324600" y="4586288"/>
            <a:ext cx="228600" cy="609600"/>
            <a:chOff x="1296" y="2592"/>
            <a:chExt cx="144" cy="384"/>
          </a:xfrm>
        </p:grpSpPr>
        <p:sp>
          <p:nvSpPr>
            <p:cNvPr id="41074" name="Rectangle 2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75" name="Oval 2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73" name="Rectangle 25"/>
          <p:cNvSpPr>
            <a:spLocks noChangeArrowheads="1"/>
          </p:cNvSpPr>
          <p:nvPr/>
        </p:nvSpPr>
        <p:spPr bwMode="auto">
          <a:xfrm>
            <a:off x="51054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74" name="Rectangle 26"/>
          <p:cNvSpPr>
            <a:spLocks noChangeArrowheads="1"/>
          </p:cNvSpPr>
          <p:nvPr/>
        </p:nvSpPr>
        <p:spPr bwMode="auto">
          <a:xfrm>
            <a:off x="41910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75" name="Group 27"/>
          <p:cNvGrpSpPr>
            <a:grpSpLocks/>
          </p:cNvGrpSpPr>
          <p:nvPr/>
        </p:nvGrpSpPr>
        <p:grpSpPr bwMode="auto">
          <a:xfrm rot="10800000" flipH="1" flipV="1">
            <a:off x="5715000" y="4586288"/>
            <a:ext cx="228600" cy="609600"/>
            <a:chOff x="1776" y="2592"/>
            <a:chExt cx="144" cy="384"/>
          </a:xfrm>
        </p:grpSpPr>
        <p:sp>
          <p:nvSpPr>
            <p:cNvPr id="41072" name="Rectangle 2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73" name="Oval 2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76" name="Rectangle 30"/>
          <p:cNvSpPr>
            <a:spLocks noChangeArrowheads="1"/>
          </p:cNvSpPr>
          <p:nvPr/>
        </p:nvSpPr>
        <p:spPr bwMode="auto">
          <a:xfrm>
            <a:off x="60198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77" name="Rectangle 31"/>
          <p:cNvSpPr>
            <a:spLocks noChangeArrowheads="1"/>
          </p:cNvSpPr>
          <p:nvPr/>
        </p:nvSpPr>
        <p:spPr bwMode="auto">
          <a:xfrm>
            <a:off x="4800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78" name="Rectangle 32"/>
          <p:cNvSpPr>
            <a:spLocks noChangeArrowheads="1"/>
          </p:cNvSpPr>
          <p:nvPr/>
        </p:nvSpPr>
        <p:spPr bwMode="auto">
          <a:xfrm>
            <a:off x="66294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79" name="Group 33"/>
          <p:cNvGrpSpPr>
            <a:grpSpLocks/>
          </p:cNvGrpSpPr>
          <p:nvPr/>
        </p:nvGrpSpPr>
        <p:grpSpPr bwMode="auto">
          <a:xfrm rot="10800000" flipH="1" flipV="1">
            <a:off x="6934200" y="4586288"/>
            <a:ext cx="228600" cy="609600"/>
            <a:chOff x="1776" y="2592"/>
            <a:chExt cx="144" cy="384"/>
          </a:xfrm>
        </p:grpSpPr>
        <p:sp>
          <p:nvSpPr>
            <p:cNvPr id="41070" name="Rectangle 3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71" name="Oval 3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0980" name="Group 36"/>
          <p:cNvGrpSpPr>
            <a:grpSpLocks/>
          </p:cNvGrpSpPr>
          <p:nvPr/>
        </p:nvGrpSpPr>
        <p:grpSpPr bwMode="auto">
          <a:xfrm>
            <a:off x="7239000" y="4586288"/>
            <a:ext cx="228600" cy="609600"/>
            <a:chOff x="1296" y="2592"/>
            <a:chExt cx="144" cy="384"/>
          </a:xfrm>
        </p:grpSpPr>
        <p:sp>
          <p:nvSpPr>
            <p:cNvPr id="41068" name="Rectangle 3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69" name="Oval 3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81" name="Rectangle 39"/>
          <p:cNvSpPr>
            <a:spLocks noChangeArrowheads="1"/>
          </p:cNvSpPr>
          <p:nvPr/>
        </p:nvSpPr>
        <p:spPr bwMode="auto">
          <a:xfrm>
            <a:off x="75438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82" name="Group 40"/>
          <p:cNvGrpSpPr>
            <a:grpSpLocks/>
          </p:cNvGrpSpPr>
          <p:nvPr/>
        </p:nvGrpSpPr>
        <p:grpSpPr bwMode="auto">
          <a:xfrm>
            <a:off x="8153400" y="4586288"/>
            <a:ext cx="228600" cy="609600"/>
            <a:chOff x="1296" y="2592"/>
            <a:chExt cx="144" cy="384"/>
          </a:xfrm>
        </p:grpSpPr>
        <p:sp>
          <p:nvSpPr>
            <p:cNvPr id="41066" name="Rectangle 4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67" name="Oval 4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83" name="Rectangle 43"/>
          <p:cNvSpPr>
            <a:spLocks noChangeArrowheads="1"/>
          </p:cNvSpPr>
          <p:nvPr/>
        </p:nvSpPr>
        <p:spPr bwMode="auto">
          <a:xfrm>
            <a:off x="7848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84" name="Group 44"/>
          <p:cNvGrpSpPr>
            <a:grpSpLocks/>
          </p:cNvGrpSpPr>
          <p:nvPr/>
        </p:nvGrpSpPr>
        <p:grpSpPr bwMode="auto">
          <a:xfrm rot="10800000" flipH="1" flipV="1">
            <a:off x="8458200" y="4586288"/>
            <a:ext cx="228600" cy="609600"/>
            <a:chOff x="1776" y="2592"/>
            <a:chExt cx="144" cy="384"/>
          </a:xfrm>
        </p:grpSpPr>
        <p:sp>
          <p:nvSpPr>
            <p:cNvPr id="41064" name="Rectangle 45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65" name="Oval 46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85" name="Rectangle 47"/>
          <p:cNvSpPr>
            <a:spLocks noChangeArrowheads="1"/>
          </p:cNvSpPr>
          <p:nvPr/>
        </p:nvSpPr>
        <p:spPr bwMode="auto">
          <a:xfrm>
            <a:off x="87630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86" name="Rectangle 48"/>
          <p:cNvSpPr>
            <a:spLocks noChangeArrowheads="1"/>
          </p:cNvSpPr>
          <p:nvPr/>
        </p:nvSpPr>
        <p:spPr bwMode="auto">
          <a:xfrm>
            <a:off x="9067800" y="46624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87" name="Rectangle 49"/>
          <p:cNvSpPr>
            <a:spLocks noChangeArrowheads="1"/>
          </p:cNvSpPr>
          <p:nvPr/>
        </p:nvSpPr>
        <p:spPr bwMode="auto">
          <a:xfrm>
            <a:off x="9372600" y="4662488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0988" name="Group 50"/>
          <p:cNvGrpSpPr>
            <a:grpSpLocks/>
          </p:cNvGrpSpPr>
          <p:nvPr/>
        </p:nvGrpSpPr>
        <p:grpSpPr bwMode="auto">
          <a:xfrm>
            <a:off x="9677400" y="4586288"/>
            <a:ext cx="228600" cy="609600"/>
            <a:chOff x="1296" y="2592"/>
            <a:chExt cx="144" cy="384"/>
          </a:xfrm>
        </p:grpSpPr>
        <p:sp>
          <p:nvSpPr>
            <p:cNvPr id="41062" name="Rectangle 51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63" name="Oval 52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0989" name="Text Box 53"/>
          <p:cNvSpPr txBox="1">
            <a:spLocks noChangeArrowheads="1"/>
          </p:cNvSpPr>
          <p:nvPr/>
        </p:nvSpPr>
        <p:spPr bwMode="auto">
          <a:xfrm>
            <a:off x="5653088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0" name="Text Box 54"/>
          <p:cNvSpPr txBox="1">
            <a:spLocks noChangeArrowheads="1"/>
          </p:cNvSpPr>
          <p:nvPr/>
        </p:nvSpPr>
        <p:spPr bwMode="auto">
          <a:xfrm>
            <a:off x="5946775" y="47879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1" name="Text Box 55"/>
          <p:cNvSpPr txBox="1">
            <a:spLocks noChangeArrowheads="1"/>
          </p:cNvSpPr>
          <p:nvPr/>
        </p:nvSpPr>
        <p:spPr bwMode="auto">
          <a:xfrm>
            <a:off x="9297988" y="47879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2" name="Text Box 56"/>
          <p:cNvSpPr txBox="1">
            <a:spLocks noChangeArrowheads="1"/>
          </p:cNvSpPr>
          <p:nvPr/>
        </p:nvSpPr>
        <p:spPr bwMode="auto">
          <a:xfrm>
            <a:off x="7778750" y="47879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3" name="Text Box 57"/>
          <p:cNvSpPr txBox="1">
            <a:spLocks noChangeArrowheads="1"/>
          </p:cNvSpPr>
          <p:nvPr/>
        </p:nvSpPr>
        <p:spPr bwMode="auto">
          <a:xfrm>
            <a:off x="4727575" y="47879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4" name="Text Box 58"/>
          <p:cNvSpPr txBox="1">
            <a:spLocks noChangeArrowheads="1"/>
          </p:cNvSpPr>
          <p:nvPr/>
        </p:nvSpPr>
        <p:spPr bwMode="auto">
          <a:xfrm>
            <a:off x="3208338" y="47879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5" name="Text Box 59"/>
          <p:cNvSpPr txBox="1">
            <a:spLocks noChangeArrowheads="1"/>
          </p:cNvSpPr>
          <p:nvPr/>
        </p:nvSpPr>
        <p:spPr bwMode="auto">
          <a:xfrm>
            <a:off x="2908300" y="47879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6" name="Text Box 60"/>
          <p:cNvSpPr txBox="1">
            <a:spLocks noChangeArrowheads="1"/>
          </p:cNvSpPr>
          <p:nvPr/>
        </p:nvSpPr>
        <p:spPr bwMode="auto">
          <a:xfrm>
            <a:off x="2616201" y="47879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7" name="Text Box 61"/>
          <p:cNvSpPr txBox="1">
            <a:spLocks noChangeArrowheads="1"/>
          </p:cNvSpPr>
          <p:nvPr/>
        </p:nvSpPr>
        <p:spPr bwMode="auto">
          <a:xfrm>
            <a:off x="3517901" y="47879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8" name="Text Box 62"/>
          <p:cNvSpPr txBox="1">
            <a:spLocks noChangeArrowheads="1"/>
          </p:cNvSpPr>
          <p:nvPr/>
        </p:nvSpPr>
        <p:spPr bwMode="auto">
          <a:xfrm>
            <a:off x="3817938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9" name="Text Box 63"/>
          <p:cNvSpPr txBox="1">
            <a:spLocks noChangeArrowheads="1"/>
          </p:cNvSpPr>
          <p:nvPr/>
        </p:nvSpPr>
        <p:spPr bwMode="auto">
          <a:xfrm>
            <a:off x="4119563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0" name="Text Box 64"/>
          <p:cNvSpPr txBox="1">
            <a:spLocks noChangeArrowheads="1"/>
          </p:cNvSpPr>
          <p:nvPr/>
        </p:nvSpPr>
        <p:spPr bwMode="auto">
          <a:xfrm>
            <a:off x="4421188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1" name="Text Box 65"/>
          <p:cNvSpPr txBox="1">
            <a:spLocks noChangeArrowheads="1"/>
          </p:cNvSpPr>
          <p:nvPr/>
        </p:nvSpPr>
        <p:spPr bwMode="auto">
          <a:xfrm>
            <a:off x="5035550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2" name="Text Box 66"/>
          <p:cNvSpPr txBox="1">
            <a:spLocks noChangeArrowheads="1"/>
          </p:cNvSpPr>
          <p:nvPr/>
        </p:nvSpPr>
        <p:spPr bwMode="auto">
          <a:xfrm>
            <a:off x="5351464" y="47879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3" name="Text Box 67"/>
          <p:cNvSpPr txBox="1">
            <a:spLocks noChangeArrowheads="1"/>
          </p:cNvSpPr>
          <p:nvPr/>
        </p:nvSpPr>
        <p:spPr bwMode="auto">
          <a:xfrm>
            <a:off x="6267451" y="47879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4" name="Text Box 68"/>
          <p:cNvSpPr txBox="1">
            <a:spLocks noChangeArrowheads="1"/>
          </p:cNvSpPr>
          <p:nvPr/>
        </p:nvSpPr>
        <p:spPr bwMode="auto">
          <a:xfrm>
            <a:off x="7183439" y="47879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5" name="Text Box 69"/>
          <p:cNvSpPr txBox="1">
            <a:spLocks noChangeArrowheads="1"/>
          </p:cNvSpPr>
          <p:nvPr/>
        </p:nvSpPr>
        <p:spPr bwMode="auto">
          <a:xfrm>
            <a:off x="8099426" y="47879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6" name="Text Box 70"/>
          <p:cNvSpPr txBox="1">
            <a:spLocks noChangeArrowheads="1"/>
          </p:cNvSpPr>
          <p:nvPr/>
        </p:nvSpPr>
        <p:spPr bwMode="auto">
          <a:xfrm>
            <a:off x="9631364" y="47879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7" name="Text Box 71"/>
          <p:cNvSpPr txBox="1">
            <a:spLocks noChangeArrowheads="1"/>
          </p:cNvSpPr>
          <p:nvPr/>
        </p:nvSpPr>
        <p:spPr bwMode="auto">
          <a:xfrm>
            <a:off x="6581775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8" name="Text Box 72"/>
          <p:cNvSpPr txBox="1">
            <a:spLocks noChangeArrowheads="1"/>
          </p:cNvSpPr>
          <p:nvPr/>
        </p:nvSpPr>
        <p:spPr bwMode="auto">
          <a:xfrm>
            <a:off x="7497763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9" name="Text Box 73"/>
          <p:cNvSpPr txBox="1">
            <a:spLocks noChangeArrowheads="1"/>
          </p:cNvSpPr>
          <p:nvPr/>
        </p:nvSpPr>
        <p:spPr bwMode="auto">
          <a:xfrm>
            <a:off x="8715375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10" name="Text Box 74"/>
          <p:cNvSpPr txBox="1">
            <a:spLocks noChangeArrowheads="1"/>
          </p:cNvSpPr>
          <p:nvPr/>
        </p:nvSpPr>
        <p:spPr bwMode="auto">
          <a:xfrm>
            <a:off x="9017000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11" name="Text Box 75"/>
          <p:cNvSpPr txBox="1">
            <a:spLocks noChangeArrowheads="1"/>
          </p:cNvSpPr>
          <p:nvPr/>
        </p:nvSpPr>
        <p:spPr bwMode="auto">
          <a:xfrm>
            <a:off x="6872288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12" name="Text Box 76"/>
          <p:cNvSpPr txBox="1">
            <a:spLocks noChangeArrowheads="1"/>
          </p:cNvSpPr>
          <p:nvPr/>
        </p:nvSpPr>
        <p:spPr bwMode="auto">
          <a:xfrm>
            <a:off x="8391525" y="47879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13" name="Rectangle 77"/>
          <p:cNvSpPr>
            <a:spLocks noChangeArrowheads="1"/>
          </p:cNvSpPr>
          <p:nvPr/>
        </p:nvSpPr>
        <p:spPr bwMode="auto">
          <a:xfrm rot="-840439">
            <a:off x="7634288" y="29479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14" name="Rectangle 78"/>
          <p:cNvSpPr>
            <a:spLocks noChangeArrowheads="1"/>
          </p:cNvSpPr>
          <p:nvPr/>
        </p:nvSpPr>
        <p:spPr bwMode="auto">
          <a:xfrm rot="-840439">
            <a:off x="9112250" y="25796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15" name="Rectangle 79"/>
          <p:cNvSpPr>
            <a:spLocks noChangeArrowheads="1"/>
          </p:cNvSpPr>
          <p:nvPr/>
        </p:nvSpPr>
        <p:spPr bwMode="auto">
          <a:xfrm rot="-840439">
            <a:off x="5859463" y="33909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1016" name="Group 80"/>
          <p:cNvGrpSpPr>
            <a:grpSpLocks/>
          </p:cNvGrpSpPr>
          <p:nvPr/>
        </p:nvGrpSpPr>
        <p:grpSpPr bwMode="auto">
          <a:xfrm rot="9959561" flipH="1">
            <a:off x="7051675" y="3094038"/>
            <a:ext cx="228600" cy="609600"/>
            <a:chOff x="1776" y="2592"/>
            <a:chExt cx="144" cy="384"/>
          </a:xfrm>
        </p:grpSpPr>
        <p:sp>
          <p:nvSpPr>
            <p:cNvPr id="41060" name="Rectangle 81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61" name="Oval 82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17" name="Group 83"/>
          <p:cNvGrpSpPr>
            <a:grpSpLocks/>
          </p:cNvGrpSpPr>
          <p:nvPr/>
        </p:nvGrpSpPr>
        <p:grpSpPr bwMode="auto">
          <a:xfrm rot="9959561" flipH="1">
            <a:off x="7939088" y="2873375"/>
            <a:ext cx="228600" cy="609600"/>
            <a:chOff x="1776" y="2592"/>
            <a:chExt cx="144" cy="384"/>
          </a:xfrm>
        </p:grpSpPr>
        <p:sp>
          <p:nvSpPr>
            <p:cNvPr id="41058" name="Rectangle 8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59" name="Oval 8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18" name="Group 86"/>
          <p:cNvGrpSpPr>
            <a:grpSpLocks/>
          </p:cNvGrpSpPr>
          <p:nvPr/>
        </p:nvGrpSpPr>
        <p:grpSpPr bwMode="auto">
          <a:xfrm rot="9959561" flipH="1">
            <a:off x="9417050" y="2503488"/>
            <a:ext cx="228600" cy="609600"/>
            <a:chOff x="1776" y="2592"/>
            <a:chExt cx="144" cy="384"/>
          </a:xfrm>
        </p:grpSpPr>
        <p:sp>
          <p:nvSpPr>
            <p:cNvPr id="41056" name="Rectangle 87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57" name="Oval 88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19" name="Group 89"/>
          <p:cNvGrpSpPr>
            <a:grpSpLocks/>
          </p:cNvGrpSpPr>
          <p:nvPr/>
        </p:nvGrpSpPr>
        <p:grpSpPr bwMode="auto">
          <a:xfrm rot="9959561" flipH="1">
            <a:off x="6164263" y="3316288"/>
            <a:ext cx="228600" cy="609600"/>
            <a:chOff x="1776" y="2592"/>
            <a:chExt cx="144" cy="384"/>
          </a:xfrm>
        </p:grpSpPr>
        <p:sp>
          <p:nvSpPr>
            <p:cNvPr id="41054" name="Rectangle 9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55" name="Oval 9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20" name="Group 92"/>
          <p:cNvGrpSpPr>
            <a:grpSpLocks/>
          </p:cNvGrpSpPr>
          <p:nvPr/>
        </p:nvGrpSpPr>
        <p:grpSpPr bwMode="auto">
          <a:xfrm rot="9959561" flipH="1">
            <a:off x="5276850" y="3536950"/>
            <a:ext cx="228600" cy="609600"/>
            <a:chOff x="1776" y="2592"/>
            <a:chExt cx="144" cy="384"/>
          </a:xfrm>
        </p:grpSpPr>
        <p:sp>
          <p:nvSpPr>
            <p:cNvPr id="41052" name="Rectangle 93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53" name="Oval 94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21" name="Group 95"/>
          <p:cNvGrpSpPr>
            <a:grpSpLocks/>
          </p:cNvGrpSpPr>
          <p:nvPr/>
        </p:nvGrpSpPr>
        <p:grpSpPr bwMode="auto">
          <a:xfrm rot="9959561" flipH="1">
            <a:off x="3502025" y="3979863"/>
            <a:ext cx="228600" cy="609600"/>
            <a:chOff x="1776" y="2592"/>
            <a:chExt cx="144" cy="384"/>
          </a:xfrm>
        </p:grpSpPr>
        <p:sp>
          <p:nvSpPr>
            <p:cNvPr id="41050" name="Rectangle 9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51" name="Oval 9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1022" name="Rectangle 98"/>
          <p:cNvSpPr>
            <a:spLocks noChangeArrowheads="1"/>
          </p:cNvSpPr>
          <p:nvPr/>
        </p:nvSpPr>
        <p:spPr bwMode="auto">
          <a:xfrm rot="-840439">
            <a:off x="4676775" y="3686175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23" name="Rectangle 99"/>
          <p:cNvSpPr>
            <a:spLocks noChangeArrowheads="1"/>
          </p:cNvSpPr>
          <p:nvPr/>
        </p:nvSpPr>
        <p:spPr bwMode="auto">
          <a:xfrm rot="-840439">
            <a:off x="3197225" y="4054475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24" name="Rectangle 100"/>
          <p:cNvSpPr>
            <a:spLocks noChangeArrowheads="1"/>
          </p:cNvSpPr>
          <p:nvPr/>
        </p:nvSpPr>
        <p:spPr bwMode="auto">
          <a:xfrm rot="-840439">
            <a:off x="2901950" y="4129088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1025" name="Group 101"/>
          <p:cNvGrpSpPr>
            <a:grpSpLocks/>
          </p:cNvGrpSpPr>
          <p:nvPr/>
        </p:nvGrpSpPr>
        <p:grpSpPr bwMode="auto">
          <a:xfrm rot="9959561">
            <a:off x="2614613" y="4200525"/>
            <a:ext cx="228600" cy="609600"/>
            <a:chOff x="1776" y="2592"/>
            <a:chExt cx="144" cy="384"/>
          </a:xfrm>
        </p:grpSpPr>
        <p:sp>
          <p:nvSpPr>
            <p:cNvPr id="41048" name="Rectangle 10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49" name="Oval 10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1026" name="Rectangle 104"/>
          <p:cNvSpPr>
            <a:spLocks noChangeArrowheads="1"/>
          </p:cNvSpPr>
          <p:nvPr/>
        </p:nvSpPr>
        <p:spPr bwMode="auto">
          <a:xfrm rot="-840439">
            <a:off x="4972050" y="361156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1027" name="Group 105"/>
          <p:cNvGrpSpPr>
            <a:grpSpLocks/>
          </p:cNvGrpSpPr>
          <p:nvPr/>
        </p:nvGrpSpPr>
        <p:grpSpPr bwMode="auto">
          <a:xfrm rot="20759561" flipV="1">
            <a:off x="5572125" y="3463925"/>
            <a:ext cx="228600" cy="609600"/>
            <a:chOff x="1296" y="2592"/>
            <a:chExt cx="144" cy="384"/>
          </a:xfrm>
        </p:grpSpPr>
        <p:sp>
          <p:nvSpPr>
            <p:cNvPr id="41046" name="Rectangle 106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47" name="Oval 107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28" name="Group 108"/>
          <p:cNvGrpSpPr>
            <a:grpSpLocks/>
          </p:cNvGrpSpPr>
          <p:nvPr/>
        </p:nvGrpSpPr>
        <p:grpSpPr bwMode="auto">
          <a:xfrm rot="20759561" flipV="1">
            <a:off x="4389438" y="3757613"/>
            <a:ext cx="228600" cy="609600"/>
            <a:chOff x="1296" y="2592"/>
            <a:chExt cx="144" cy="384"/>
          </a:xfrm>
        </p:grpSpPr>
        <p:sp>
          <p:nvSpPr>
            <p:cNvPr id="41044" name="Rectangle 10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45" name="Oval 11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29" name="Group 111"/>
          <p:cNvGrpSpPr>
            <a:grpSpLocks/>
          </p:cNvGrpSpPr>
          <p:nvPr/>
        </p:nvGrpSpPr>
        <p:grpSpPr bwMode="auto">
          <a:xfrm rot="20759561" flipV="1">
            <a:off x="3798888" y="3905250"/>
            <a:ext cx="228600" cy="609600"/>
            <a:chOff x="1296" y="2592"/>
            <a:chExt cx="144" cy="384"/>
          </a:xfrm>
        </p:grpSpPr>
        <p:sp>
          <p:nvSpPr>
            <p:cNvPr id="41042" name="Rectangle 112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43" name="Oval 113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30" name="Group 114"/>
          <p:cNvGrpSpPr>
            <a:grpSpLocks/>
          </p:cNvGrpSpPr>
          <p:nvPr/>
        </p:nvGrpSpPr>
        <p:grpSpPr bwMode="auto">
          <a:xfrm rot="20759561" flipV="1">
            <a:off x="6756400" y="3168650"/>
            <a:ext cx="228600" cy="609600"/>
            <a:chOff x="1296" y="2592"/>
            <a:chExt cx="144" cy="384"/>
          </a:xfrm>
        </p:grpSpPr>
        <p:sp>
          <p:nvSpPr>
            <p:cNvPr id="41040" name="Rectangle 115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41" name="Oval 116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1031" name="Group 117"/>
          <p:cNvGrpSpPr>
            <a:grpSpLocks/>
          </p:cNvGrpSpPr>
          <p:nvPr/>
        </p:nvGrpSpPr>
        <p:grpSpPr bwMode="auto">
          <a:xfrm rot="20759561" flipV="1">
            <a:off x="8234363" y="2798763"/>
            <a:ext cx="228600" cy="609600"/>
            <a:chOff x="1296" y="2592"/>
            <a:chExt cx="144" cy="384"/>
          </a:xfrm>
        </p:grpSpPr>
        <p:sp>
          <p:nvSpPr>
            <p:cNvPr id="41038" name="Rectangle 118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039" name="Oval 11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1032" name="Rectangle 120"/>
          <p:cNvSpPr>
            <a:spLocks noChangeArrowheads="1"/>
          </p:cNvSpPr>
          <p:nvPr/>
        </p:nvSpPr>
        <p:spPr bwMode="auto">
          <a:xfrm rot="-840439">
            <a:off x="4084638" y="38338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33" name="Rectangle 121"/>
          <p:cNvSpPr>
            <a:spLocks noChangeArrowheads="1"/>
          </p:cNvSpPr>
          <p:nvPr/>
        </p:nvSpPr>
        <p:spPr bwMode="auto">
          <a:xfrm rot="-840439">
            <a:off x="6450013" y="324326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34" name="Rectangle 122"/>
          <p:cNvSpPr>
            <a:spLocks noChangeArrowheads="1"/>
          </p:cNvSpPr>
          <p:nvPr/>
        </p:nvSpPr>
        <p:spPr bwMode="auto">
          <a:xfrm rot="-840439">
            <a:off x="7337425" y="30210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35" name="Rectangle 123"/>
          <p:cNvSpPr>
            <a:spLocks noChangeArrowheads="1"/>
          </p:cNvSpPr>
          <p:nvPr/>
        </p:nvSpPr>
        <p:spPr bwMode="auto">
          <a:xfrm rot="-840439">
            <a:off x="8520113" y="2727325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36" name="Rectangle 124"/>
          <p:cNvSpPr>
            <a:spLocks noChangeArrowheads="1"/>
          </p:cNvSpPr>
          <p:nvPr/>
        </p:nvSpPr>
        <p:spPr bwMode="auto">
          <a:xfrm rot="-840439">
            <a:off x="8816975" y="2652713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37" name="Rectangle 125"/>
          <p:cNvSpPr>
            <a:spLocks noChangeArrowheads="1"/>
          </p:cNvSpPr>
          <p:nvPr/>
        </p:nvSpPr>
        <p:spPr bwMode="auto">
          <a:xfrm rot="-840439">
            <a:off x="2314575" y="3062288"/>
            <a:ext cx="7391400" cy="2286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10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590800" y="4724400"/>
            <a:ext cx="1066800" cy="228600"/>
          </a:xfrm>
          <a:prstGeom prst="rect">
            <a:avLst/>
          </a:prstGeom>
          <a:solidFill>
            <a:srgbClr val="000005"/>
          </a:solidFill>
          <a:ln w="9525">
            <a:solidFill>
              <a:srgbClr val="00000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800600" y="4953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276600" y="50292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971800" y="50292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 rot="10800000">
            <a:off x="2667000" y="5029200"/>
            <a:ext cx="228600" cy="609600"/>
            <a:chOff x="1776" y="2592"/>
            <a:chExt cx="144" cy="384"/>
          </a:xfrm>
        </p:grpSpPr>
        <p:sp>
          <p:nvSpPr>
            <p:cNvPr id="43178" name="Rectangle 7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79" name="Oval 8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15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Matching bases of DNA &amp; RNA</a:t>
            </a:r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2590800" y="6096000"/>
            <a:ext cx="7391400" cy="228600"/>
          </a:xfrm>
          <a:prstGeom prst="rect">
            <a:avLst/>
          </a:prstGeom>
          <a:solidFill>
            <a:srgbClr val="0000FF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29718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18" name="Group 12"/>
          <p:cNvGrpSpPr>
            <a:grpSpLocks/>
          </p:cNvGrpSpPr>
          <p:nvPr/>
        </p:nvGrpSpPr>
        <p:grpSpPr bwMode="auto">
          <a:xfrm>
            <a:off x="2667000" y="5410200"/>
            <a:ext cx="228600" cy="609600"/>
            <a:chOff x="1296" y="2592"/>
            <a:chExt cx="144" cy="384"/>
          </a:xfrm>
        </p:grpSpPr>
        <p:sp>
          <p:nvSpPr>
            <p:cNvPr id="43176" name="Rectangle 1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77" name="Oval 1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19" name="Rectangle 15"/>
          <p:cNvSpPr>
            <a:spLocks noChangeArrowheads="1"/>
          </p:cNvSpPr>
          <p:nvPr/>
        </p:nvSpPr>
        <p:spPr bwMode="auto">
          <a:xfrm>
            <a:off x="3276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20" name="Group 16"/>
          <p:cNvGrpSpPr>
            <a:grpSpLocks/>
          </p:cNvGrpSpPr>
          <p:nvPr/>
        </p:nvGrpSpPr>
        <p:grpSpPr bwMode="auto">
          <a:xfrm>
            <a:off x="3581400" y="5410200"/>
            <a:ext cx="228600" cy="609600"/>
            <a:chOff x="1296" y="2592"/>
            <a:chExt cx="144" cy="384"/>
          </a:xfrm>
        </p:grpSpPr>
        <p:sp>
          <p:nvSpPr>
            <p:cNvPr id="43174" name="Rectangle 1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75" name="Oval 1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21" name="Group 19"/>
          <p:cNvGrpSpPr>
            <a:grpSpLocks/>
          </p:cNvGrpSpPr>
          <p:nvPr/>
        </p:nvGrpSpPr>
        <p:grpSpPr bwMode="auto">
          <a:xfrm rot="10800000" flipH="1" flipV="1">
            <a:off x="3886200" y="5410200"/>
            <a:ext cx="228600" cy="609600"/>
            <a:chOff x="1776" y="2592"/>
            <a:chExt cx="144" cy="384"/>
          </a:xfrm>
        </p:grpSpPr>
        <p:sp>
          <p:nvSpPr>
            <p:cNvPr id="43172" name="Rectangle 2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73" name="Oval 2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22" name="Group 22"/>
          <p:cNvGrpSpPr>
            <a:grpSpLocks/>
          </p:cNvGrpSpPr>
          <p:nvPr/>
        </p:nvGrpSpPr>
        <p:grpSpPr bwMode="auto">
          <a:xfrm>
            <a:off x="5410200" y="5410200"/>
            <a:ext cx="228600" cy="609600"/>
            <a:chOff x="1296" y="2592"/>
            <a:chExt cx="144" cy="384"/>
          </a:xfrm>
        </p:grpSpPr>
        <p:sp>
          <p:nvSpPr>
            <p:cNvPr id="43170" name="Rectangle 2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71" name="Oval 2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23" name="Group 25"/>
          <p:cNvGrpSpPr>
            <a:grpSpLocks/>
          </p:cNvGrpSpPr>
          <p:nvPr/>
        </p:nvGrpSpPr>
        <p:grpSpPr bwMode="auto">
          <a:xfrm rot="10800000" flipH="1" flipV="1">
            <a:off x="4495800" y="5410200"/>
            <a:ext cx="228600" cy="609600"/>
            <a:chOff x="1776" y="2592"/>
            <a:chExt cx="144" cy="384"/>
          </a:xfrm>
        </p:grpSpPr>
        <p:sp>
          <p:nvSpPr>
            <p:cNvPr id="43168" name="Rectangle 2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69" name="Oval 2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24" name="Group 28"/>
          <p:cNvGrpSpPr>
            <a:grpSpLocks/>
          </p:cNvGrpSpPr>
          <p:nvPr/>
        </p:nvGrpSpPr>
        <p:grpSpPr bwMode="auto">
          <a:xfrm>
            <a:off x="6324600" y="5410200"/>
            <a:ext cx="228600" cy="609600"/>
            <a:chOff x="1296" y="2592"/>
            <a:chExt cx="144" cy="384"/>
          </a:xfrm>
        </p:grpSpPr>
        <p:sp>
          <p:nvSpPr>
            <p:cNvPr id="43166" name="Rectangle 2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67" name="Oval 3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25" name="Rectangle 31"/>
          <p:cNvSpPr>
            <a:spLocks noChangeArrowheads="1"/>
          </p:cNvSpPr>
          <p:nvPr/>
        </p:nvSpPr>
        <p:spPr bwMode="auto">
          <a:xfrm>
            <a:off x="51054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26" name="Rectangle 32"/>
          <p:cNvSpPr>
            <a:spLocks noChangeArrowheads="1"/>
          </p:cNvSpPr>
          <p:nvPr/>
        </p:nvSpPr>
        <p:spPr bwMode="auto">
          <a:xfrm>
            <a:off x="41910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27" name="Group 33"/>
          <p:cNvGrpSpPr>
            <a:grpSpLocks/>
          </p:cNvGrpSpPr>
          <p:nvPr/>
        </p:nvGrpSpPr>
        <p:grpSpPr bwMode="auto">
          <a:xfrm rot="10800000" flipH="1" flipV="1">
            <a:off x="5715000" y="5410200"/>
            <a:ext cx="228600" cy="609600"/>
            <a:chOff x="1776" y="2592"/>
            <a:chExt cx="144" cy="384"/>
          </a:xfrm>
        </p:grpSpPr>
        <p:sp>
          <p:nvSpPr>
            <p:cNvPr id="43164" name="Rectangle 3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65" name="Oval 3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28" name="Rectangle 36"/>
          <p:cNvSpPr>
            <a:spLocks noChangeArrowheads="1"/>
          </p:cNvSpPr>
          <p:nvPr/>
        </p:nvSpPr>
        <p:spPr bwMode="auto">
          <a:xfrm>
            <a:off x="60198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29" name="Rectangle 37"/>
          <p:cNvSpPr>
            <a:spLocks noChangeArrowheads="1"/>
          </p:cNvSpPr>
          <p:nvPr/>
        </p:nvSpPr>
        <p:spPr bwMode="auto">
          <a:xfrm>
            <a:off x="4800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30" name="Rectangle 38"/>
          <p:cNvSpPr>
            <a:spLocks noChangeArrowheads="1"/>
          </p:cNvSpPr>
          <p:nvPr/>
        </p:nvSpPr>
        <p:spPr bwMode="auto">
          <a:xfrm>
            <a:off x="66294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31" name="Group 39"/>
          <p:cNvGrpSpPr>
            <a:grpSpLocks/>
          </p:cNvGrpSpPr>
          <p:nvPr/>
        </p:nvGrpSpPr>
        <p:grpSpPr bwMode="auto">
          <a:xfrm rot="10800000" flipH="1" flipV="1">
            <a:off x="6934200" y="5410200"/>
            <a:ext cx="228600" cy="609600"/>
            <a:chOff x="1776" y="2592"/>
            <a:chExt cx="144" cy="384"/>
          </a:xfrm>
        </p:grpSpPr>
        <p:sp>
          <p:nvSpPr>
            <p:cNvPr id="43162" name="Rectangle 40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63" name="Oval 41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32" name="Group 42"/>
          <p:cNvGrpSpPr>
            <a:grpSpLocks/>
          </p:cNvGrpSpPr>
          <p:nvPr/>
        </p:nvGrpSpPr>
        <p:grpSpPr bwMode="auto">
          <a:xfrm>
            <a:off x="7239000" y="5410200"/>
            <a:ext cx="228600" cy="609600"/>
            <a:chOff x="1296" y="2592"/>
            <a:chExt cx="144" cy="384"/>
          </a:xfrm>
        </p:grpSpPr>
        <p:sp>
          <p:nvSpPr>
            <p:cNvPr id="43160" name="Rectangle 4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61" name="Oval 4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33" name="Rectangle 45"/>
          <p:cNvSpPr>
            <a:spLocks noChangeArrowheads="1"/>
          </p:cNvSpPr>
          <p:nvPr/>
        </p:nvSpPr>
        <p:spPr bwMode="auto">
          <a:xfrm>
            <a:off x="75438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34" name="Group 46"/>
          <p:cNvGrpSpPr>
            <a:grpSpLocks/>
          </p:cNvGrpSpPr>
          <p:nvPr/>
        </p:nvGrpSpPr>
        <p:grpSpPr bwMode="auto">
          <a:xfrm>
            <a:off x="8153400" y="5410200"/>
            <a:ext cx="228600" cy="609600"/>
            <a:chOff x="1296" y="2592"/>
            <a:chExt cx="144" cy="384"/>
          </a:xfrm>
        </p:grpSpPr>
        <p:sp>
          <p:nvSpPr>
            <p:cNvPr id="43158" name="Rectangle 4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59" name="Oval 4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35" name="Rectangle 49"/>
          <p:cNvSpPr>
            <a:spLocks noChangeArrowheads="1"/>
          </p:cNvSpPr>
          <p:nvPr/>
        </p:nvSpPr>
        <p:spPr bwMode="auto">
          <a:xfrm>
            <a:off x="7848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36" name="Group 50"/>
          <p:cNvGrpSpPr>
            <a:grpSpLocks/>
          </p:cNvGrpSpPr>
          <p:nvPr/>
        </p:nvGrpSpPr>
        <p:grpSpPr bwMode="auto">
          <a:xfrm rot="10800000" flipH="1" flipV="1">
            <a:off x="8458200" y="5410200"/>
            <a:ext cx="228600" cy="609600"/>
            <a:chOff x="1776" y="2592"/>
            <a:chExt cx="144" cy="384"/>
          </a:xfrm>
        </p:grpSpPr>
        <p:sp>
          <p:nvSpPr>
            <p:cNvPr id="43156" name="Rectangle 51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57" name="Oval 52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37" name="Rectangle 53"/>
          <p:cNvSpPr>
            <a:spLocks noChangeArrowheads="1"/>
          </p:cNvSpPr>
          <p:nvPr/>
        </p:nvSpPr>
        <p:spPr bwMode="auto">
          <a:xfrm>
            <a:off x="87630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38" name="Rectangle 54"/>
          <p:cNvSpPr>
            <a:spLocks noChangeArrowheads="1"/>
          </p:cNvSpPr>
          <p:nvPr/>
        </p:nvSpPr>
        <p:spPr bwMode="auto">
          <a:xfrm>
            <a:off x="9067800" y="54864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39" name="Rectangle 55"/>
          <p:cNvSpPr>
            <a:spLocks noChangeArrowheads="1"/>
          </p:cNvSpPr>
          <p:nvPr/>
        </p:nvSpPr>
        <p:spPr bwMode="auto">
          <a:xfrm>
            <a:off x="9372600" y="548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40" name="Group 56"/>
          <p:cNvGrpSpPr>
            <a:grpSpLocks/>
          </p:cNvGrpSpPr>
          <p:nvPr/>
        </p:nvGrpSpPr>
        <p:grpSpPr bwMode="auto">
          <a:xfrm>
            <a:off x="9677400" y="5410200"/>
            <a:ext cx="228600" cy="609600"/>
            <a:chOff x="1296" y="2592"/>
            <a:chExt cx="144" cy="384"/>
          </a:xfrm>
        </p:grpSpPr>
        <p:sp>
          <p:nvSpPr>
            <p:cNvPr id="43154" name="Rectangle 57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55" name="Oval 58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rgbClr val="FFCC18"/>
            </a:solidFill>
            <a:ln w="9525">
              <a:solidFill>
                <a:srgbClr val="FFCC1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41" name="Rectangle 59"/>
          <p:cNvSpPr>
            <a:spLocks noChangeArrowheads="1"/>
          </p:cNvSpPr>
          <p:nvPr/>
        </p:nvSpPr>
        <p:spPr bwMode="auto">
          <a:xfrm>
            <a:off x="9296400" y="19812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42" name="Rectangle 60"/>
          <p:cNvSpPr>
            <a:spLocks noChangeArrowheads="1"/>
          </p:cNvSpPr>
          <p:nvPr/>
        </p:nvSpPr>
        <p:spPr bwMode="auto">
          <a:xfrm>
            <a:off x="10287000" y="3352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43" name="Rectangle 61"/>
          <p:cNvSpPr>
            <a:spLocks noChangeArrowheads="1"/>
          </p:cNvSpPr>
          <p:nvPr/>
        </p:nvSpPr>
        <p:spPr bwMode="auto">
          <a:xfrm>
            <a:off x="6019800" y="4114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44" name="Group 62"/>
          <p:cNvGrpSpPr>
            <a:grpSpLocks/>
          </p:cNvGrpSpPr>
          <p:nvPr/>
        </p:nvGrpSpPr>
        <p:grpSpPr bwMode="auto">
          <a:xfrm flipV="1">
            <a:off x="8991600" y="3352800"/>
            <a:ext cx="228600" cy="609600"/>
            <a:chOff x="1296" y="2592"/>
            <a:chExt cx="144" cy="384"/>
          </a:xfrm>
        </p:grpSpPr>
        <p:sp>
          <p:nvSpPr>
            <p:cNvPr id="43152" name="Rectangle 6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53" name="Oval 6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45" name="Group 65"/>
          <p:cNvGrpSpPr>
            <a:grpSpLocks/>
          </p:cNvGrpSpPr>
          <p:nvPr/>
        </p:nvGrpSpPr>
        <p:grpSpPr bwMode="auto">
          <a:xfrm rot="10800000" flipH="1">
            <a:off x="9525000" y="3657600"/>
            <a:ext cx="228600" cy="609600"/>
            <a:chOff x="1776" y="2592"/>
            <a:chExt cx="144" cy="384"/>
          </a:xfrm>
        </p:grpSpPr>
        <p:sp>
          <p:nvSpPr>
            <p:cNvPr id="43150" name="Rectangle 6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51" name="Oval 6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46" name="Group 68"/>
          <p:cNvGrpSpPr>
            <a:grpSpLocks/>
          </p:cNvGrpSpPr>
          <p:nvPr/>
        </p:nvGrpSpPr>
        <p:grpSpPr bwMode="auto">
          <a:xfrm flipV="1">
            <a:off x="8077200" y="2209800"/>
            <a:ext cx="228600" cy="609600"/>
            <a:chOff x="1296" y="2592"/>
            <a:chExt cx="144" cy="384"/>
          </a:xfrm>
        </p:grpSpPr>
        <p:sp>
          <p:nvSpPr>
            <p:cNvPr id="43148" name="Rectangle 69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49" name="Oval 70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47" name="Group 71"/>
          <p:cNvGrpSpPr>
            <a:grpSpLocks/>
          </p:cNvGrpSpPr>
          <p:nvPr/>
        </p:nvGrpSpPr>
        <p:grpSpPr bwMode="auto">
          <a:xfrm flipV="1">
            <a:off x="8991600" y="2438400"/>
            <a:ext cx="228600" cy="609600"/>
            <a:chOff x="1296" y="2592"/>
            <a:chExt cx="144" cy="384"/>
          </a:xfrm>
        </p:grpSpPr>
        <p:sp>
          <p:nvSpPr>
            <p:cNvPr id="43146" name="Rectangle 72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47" name="Oval 73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48" name="Group 74"/>
          <p:cNvGrpSpPr>
            <a:grpSpLocks/>
          </p:cNvGrpSpPr>
          <p:nvPr/>
        </p:nvGrpSpPr>
        <p:grpSpPr bwMode="auto">
          <a:xfrm rot="10800000" flipH="1">
            <a:off x="8610600" y="3352800"/>
            <a:ext cx="228600" cy="609600"/>
            <a:chOff x="1776" y="2592"/>
            <a:chExt cx="144" cy="384"/>
          </a:xfrm>
        </p:grpSpPr>
        <p:sp>
          <p:nvSpPr>
            <p:cNvPr id="43144" name="Rectangle 75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45" name="Oval 76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49" name="Group 77"/>
          <p:cNvGrpSpPr>
            <a:grpSpLocks/>
          </p:cNvGrpSpPr>
          <p:nvPr/>
        </p:nvGrpSpPr>
        <p:grpSpPr bwMode="auto">
          <a:xfrm rot="10800000" flipH="1">
            <a:off x="9906000" y="3200400"/>
            <a:ext cx="228600" cy="609600"/>
            <a:chOff x="1776" y="2592"/>
            <a:chExt cx="144" cy="384"/>
          </a:xfrm>
        </p:grpSpPr>
        <p:sp>
          <p:nvSpPr>
            <p:cNvPr id="43142" name="Rectangle 7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43" name="Oval 7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50" name="Rectangle 80"/>
          <p:cNvSpPr>
            <a:spLocks noChangeArrowheads="1"/>
          </p:cNvSpPr>
          <p:nvPr/>
        </p:nvSpPr>
        <p:spPr bwMode="auto">
          <a:xfrm>
            <a:off x="9296400" y="2819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51" name="Rectangle 81"/>
          <p:cNvSpPr>
            <a:spLocks noChangeArrowheads="1"/>
          </p:cNvSpPr>
          <p:nvPr/>
        </p:nvSpPr>
        <p:spPr bwMode="auto">
          <a:xfrm>
            <a:off x="9753600" y="25908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52" name="Group 82"/>
          <p:cNvGrpSpPr>
            <a:grpSpLocks/>
          </p:cNvGrpSpPr>
          <p:nvPr/>
        </p:nvGrpSpPr>
        <p:grpSpPr bwMode="auto">
          <a:xfrm flipV="1">
            <a:off x="9601200" y="1371600"/>
            <a:ext cx="228600" cy="609600"/>
            <a:chOff x="1296" y="2592"/>
            <a:chExt cx="144" cy="384"/>
          </a:xfrm>
        </p:grpSpPr>
        <p:sp>
          <p:nvSpPr>
            <p:cNvPr id="43140" name="Rectangle 83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41" name="Oval 84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3053" name="Group 85"/>
          <p:cNvGrpSpPr>
            <a:grpSpLocks/>
          </p:cNvGrpSpPr>
          <p:nvPr/>
        </p:nvGrpSpPr>
        <p:grpSpPr bwMode="auto">
          <a:xfrm rot="10800000" flipH="1">
            <a:off x="9906000" y="1905000"/>
            <a:ext cx="228600" cy="609600"/>
            <a:chOff x="1776" y="2592"/>
            <a:chExt cx="144" cy="384"/>
          </a:xfrm>
        </p:grpSpPr>
        <p:sp>
          <p:nvSpPr>
            <p:cNvPr id="43138" name="Rectangle 86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39" name="Oval 87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54" name="Rectangle 88"/>
          <p:cNvSpPr>
            <a:spLocks noChangeArrowheads="1"/>
          </p:cNvSpPr>
          <p:nvPr/>
        </p:nvSpPr>
        <p:spPr bwMode="auto">
          <a:xfrm>
            <a:off x="8610600" y="23622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55" name="Group 89"/>
          <p:cNvGrpSpPr>
            <a:grpSpLocks/>
          </p:cNvGrpSpPr>
          <p:nvPr/>
        </p:nvGrpSpPr>
        <p:grpSpPr bwMode="auto">
          <a:xfrm flipV="1">
            <a:off x="10210800" y="2438400"/>
            <a:ext cx="228600" cy="609600"/>
            <a:chOff x="1296" y="2592"/>
            <a:chExt cx="144" cy="384"/>
          </a:xfrm>
        </p:grpSpPr>
        <p:sp>
          <p:nvSpPr>
            <p:cNvPr id="43136" name="Rectangle 90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37" name="Oval 91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56" name="Rectangle 92"/>
          <p:cNvSpPr>
            <a:spLocks noChangeArrowheads="1"/>
          </p:cNvSpPr>
          <p:nvPr/>
        </p:nvSpPr>
        <p:spPr bwMode="auto">
          <a:xfrm>
            <a:off x="8458200" y="1676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57" name="Group 93"/>
          <p:cNvGrpSpPr>
            <a:grpSpLocks/>
          </p:cNvGrpSpPr>
          <p:nvPr/>
        </p:nvGrpSpPr>
        <p:grpSpPr bwMode="auto">
          <a:xfrm rot="10800000" flipH="1">
            <a:off x="5410200" y="4572000"/>
            <a:ext cx="228600" cy="609600"/>
            <a:chOff x="1776" y="2592"/>
            <a:chExt cx="144" cy="384"/>
          </a:xfrm>
        </p:grpSpPr>
        <p:sp>
          <p:nvSpPr>
            <p:cNvPr id="43134" name="Rectangle 94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35" name="Oval 95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58" name="Rectangle 96"/>
          <p:cNvSpPr>
            <a:spLocks noChangeArrowheads="1"/>
          </p:cNvSpPr>
          <p:nvPr/>
        </p:nvSpPr>
        <p:spPr bwMode="auto">
          <a:xfrm>
            <a:off x="5105400" y="48006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59" name="Group 97"/>
          <p:cNvGrpSpPr>
            <a:grpSpLocks/>
          </p:cNvGrpSpPr>
          <p:nvPr/>
        </p:nvGrpSpPr>
        <p:grpSpPr bwMode="auto">
          <a:xfrm flipV="1">
            <a:off x="5715000" y="4267200"/>
            <a:ext cx="228600" cy="609600"/>
            <a:chOff x="1296" y="2592"/>
            <a:chExt cx="144" cy="384"/>
          </a:xfrm>
        </p:grpSpPr>
        <p:sp>
          <p:nvSpPr>
            <p:cNvPr id="43132" name="Rectangle 98"/>
            <p:cNvSpPr>
              <a:spLocks noChangeArrowheads="1"/>
            </p:cNvSpPr>
            <p:nvPr/>
          </p:nvSpPr>
          <p:spPr bwMode="auto">
            <a:xfrm>
              <a:off x="1296" y="2640"/>
              <a:ext cx="14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33" name="Oval 99"/>
            <p:cNvSpPr>
              <a:spLocks noChangeArrowheads="1"/>
            </p:cNvSpPr>
            <p:nvPr/>
          </p:nvSpPr>
          <p:spPr bwMode="auto">
            <a:xfrm>
              <a:off x="1296" y="259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60" name="Rectangle 100"/>
          <p:cNvSpPr>
            <a:spLocks noChangeArrowheads="1"/>
          </p:cNvSpPr>
          <p:nvPr/>
        </p:nvSpPr>
        <p:spPr bwMode="auto">
          <a:xfrm>
            <a:off x="8305800" y="28956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61" name="Group 101"/>
          <p:cNvGrpSpPr>
            <a:grpSpLocks/>
          </p:cNvGrpSpPr>
          <p:nvPr/>
        </p:nvGrpSpPr>
        <p:grpSpPr bwMode="auto">
          <a:xfrm rot="10800000" flipH="1">
            <a:off x="6324600" y="3810000"/>
            <a:ext cx="228600" cy="609600"/>
            <a:chOff x="1776" y="2592"/>
            <a:chExt cx="144" cy="384"/>
          </a:xfrm>
        </p:grpSpPr>
        <p:sp>
          <p:nvSpPr>
            <p:cNvPr id="43130" name="Rectangle 102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31" name="Oval 103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62" name="Rectangle 104"/>
          <p:cNvSpPr>
            <a:spLocks noChangeArrowheads="1"/>
          </p:cNvSpPr>
          <p:nvPr/>
        </p:nvSpPr>
        <p:spPr bwMode="auto">
          <a:xfrm>
            <a:off x="6629400" y="3581400"/>
            <a:ext cx="228600" cy="533400"/>
          </a:xfrm>
          <a:prstGeom prst="rect">
            <a:avLst/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63" name="AutoShape 105"/>
          <p:cNvSpPr>
            <a:spLocks noChangeArrowheads="1"/>
          </p:cNvSpPr>
          <p:nvPr/>
        </p:nvSpPr>
        <p:spPr bwMode="auto">
          <a:xfrm>
            <a:off x="2133600" y="42672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64" name="Rectangle 106"/>
          <p:cNvSpPr>
            <a:spLocks noChangeArrowheads="1"/>
          </p:cNvSpPr>
          <p:nvPr/>
        </p:nvSpPr>
        <p:spPr bwMode="auto">
          <a:xfrm>
            <a:off x="8915400" y="1524000"/>
            <a:ext cx="228600" cy="533400"/>
          </a:xfrm>
          <a:prstGeom prst="rect">
            <a:avLst/>
          </a:prstGeom>
          <a:solidFill>
            <a:srgbClr val="006604"/>
          </a:solidFill>
          <a:ln w="9525">
            <a:solidFill>
              <a:srgbClr val="0066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065" name="Group 107"/>
          <p:cNvGrpSpPr>
            <a:grpSpLocks/>
          </p:cNvGrpSpPr>
          <p:nvPr/>
        </p:nvGrpSpPr>
        <p:grpSpPr bwMode="auto">
          <a:xfrm rot="10800000" flipH="1">
            <a:off x="9296400" y="1219200"/>
            <a:ext cx="228600" cy="609600"/>
            <a:chOff x="1776" y="2592"/>
            <a:chExt cx="144" cy="384"/>
          </a:xfrm>
        </p:grpSpPr>
        <p:sp>
          <p:nvSpPr>
            <p:cNvPr id="43128" name="Rectangle 108"/>
            <p:cNvSpPr>
              <a:spLocks noChangeArrowheads="1"/>
            </p:cNvSpPr>
            <p:nvPr/>
          </p:nvSpPr>
          <p:spPr bwMode="auto">
            <a:xfrm>
              <a:off x="1776" y="2640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129" name="Oval 109"/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066" name="Rectangle 11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600200"/>
            <a:ext cx="5889625" cy="3017838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Match </a:t>
            </a:r>
            <a:r>
              <a:rPr lang="en-US" u="sng" smtClean="0"/>
              <a:t>RNA</a:t>
            </a:r>
            <a:r>
              <a:rPr lang="en-US" smtClean="0"/>
              <a:t> bases to </a:t>
            </a:r>
            <a:r>
              <a:rPr lang="en-US" u="sng" smtClean="0"/>
              <a:t>DNA</a:t>
            </a:r>
            <a:r>
              <a:rPr lang="en-US" smtClean="0"/>
              <a:t> bases on one of the DNA strands</a:t>
            </a:r>
          </a:p>
        </p:txBody>
      </p:sp>
      <p:sp>
        <p:nvSpPr>
          <p:cNvPr id="43067" name="Text Box 111"/>
          <p:cNvSpPr txBox="1">
            <a:spLocks noChangeArrowheads="1"/>
          </p:cNvSpPr>
          <p:nvPr/>
        </p:nvSpPr>
        <p:spPr bwMode="auto">
          <a:xfrm>
            <a:off x="5653088" y="441960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68" name="Text Box 112"/>
          <p:cNvSpPr txBox="1">
            <a:spLocks noChangeArrowheads="1"/>
          </p:cNvSpPr>
          <p:nvPr/>
        </p:nvSpPr>
        <p:spPr bwMode="auto">
          <a:xfrm>
            <a:off x="5653088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69" name="Text Box 113"/>
          <p:cNvSpPr txBox="1">
            <a:spLocks noChangeArrowheads="1"/>
          </p:cNvSpPr>
          <p:nvPr/>
        </p:nvSpPr>
        <p:spPr bwMode="auto">
          <a:xfrm>
            <a:off x="5946775" y="561181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0" name="Text Box 114"/>
          <p:cNvSpPr txBox="1">
            <a:spLocks noChangeArrowheads="1"/>
          </p:cNvSpPr>
          <p:nvPr/>
        </p:nvSpPr>
        <p:spPr bwMode="auto">
          <a:xfrm>
            <a:off x="9297988" y="561181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1" name="Text Box 115"/>
          <p:cNvSpPr txBox="1">
            <a:spLocks noChangeArrowheads="1"/>
          </p:cNvSpPr>
          <p:nvPr/>
        </p:nvSpPr>
        <p:spPr bwMode="auto">
          <a:xfrm>
            <a:off x="7778750" y="561181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2" name="Text Box 116"/>
          <p:cNvSpPr txBox="1">
            <a:spLocks noChangeArrowheads="1"/>
          </p:cNvSpPr>
          <p:nvPr/>
        </p:nvSpPr>
        <p:spPr bwMode="auto">
          <a:xfrm>
            <a:off x="4727575" y="561181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3" name="Text Box 117"/>
          <p:cNvSpPr txBox="1">
            <a:spLocks noChangeArrowheads="1"/>
          </p:cNvSpPr>
          <p:nvPr/>
        </p:nvSpPr>
        <p:spPr bwMode="auto">
          <a:xfrm>
            <a:off x="3208338" y="561181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4" name="Text Box 118"/>
          <p:cNvSpPr txBox="1">
            <a:spLocks noChangeArrowheads="1"/>
          </p:cNvSpPr>
          <p:nvPr/>
        </p:nvSpPr>
        <p:spPr bwMode="auto">
          <a:xfrm>
            <a:off x="2908300" y="561181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5" name="Text Box 119"/>
          <p:cNvSpPr txBox="1">
            <a:spLocks noChangeArrowheads="1"/>
          </p:cNvSpPr>
          <p:nvPr/>
        </p:nvSpPr>
        <p:spPr bwMode="auto">
          <a:xfrm>
            <a:off x="2616201" y="5611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6" name="Text Box 120"/>
          <p:cNvSpPr txBox="1">
            <a:spLocks noChangeArrowheads="1"/>
          </p:cNvSpPr>
          <p:nvPr/>
        </p:nvSpPr>
        <p:spPr bwMode="auto">
          <a:xfrm>
            <a:off x="3517901" y="5611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7" name="Text Box 121"/>
          <p:cNvSpPr txBox="1">
            <a:spLocks noChangeArrowheads="1"/>
          </p:cNvSpPr>
          <p:nvPr/>
        </p:nvSpPr>
        <p:spPr bwMode="auto">
          <a:xfrm>
            <a:off x="3817938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8" name="Text Box 122"/>
          <p:cNvSpPr txBox="1">
            <a:spLocks noChangeArrowheads="1"/>
          </p:cNvSpPr>
          <p:nvPr/>
        </p:nvSpPr>
        <p:spPr bwMode="auto">
          <a:xfrm>
            <a:off x="4119563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79" name="Text Box 123"/>
          <p:cNvSpPr txBox="1">
            <a:spLocks noChangeArrowheads="1"/>
          </p:cNvSpPr>
          <p:nvPr/>
        </p:nvSpPr>
        <p:spPr bwMode="auto">
          <a:xfrm>
            <a:off x="4421188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0" name="Text Box 124"/>
          <p:cNvSpPr txBox="1">
            <a:spLocks noChangeArrowheads="1"/>
          </p:cNvSpPr>
          <p:nvPr/>
        </p:nvSpPr>
        <p:spPr bwMode="auto">
          <a:xfrm>
            <a:off x="5035550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1" name="Text Box 125"/>
          <p:cNvSpPr txBox="1">
            <a:spLocks noChangeArrowheads="1"/>
          </p:cNvSpPr>
          <p:nvPr/>
        </p:nvSpPr>
        <p:spPr bwMode="auto">
          <a:xfrm>
            <a:off x="5351464" y="5611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2" name="Text Box 126"/>
          <p:cNvSpPr txBox="1">
            <a:spLocks noChangeArrowheads="1"/>
          </p:cNvSpPr>
          <p:nvPr/>
        </p:nvSpPr>
        <p:spPr bwMode="auto">
          <a:xfrm>
            <a:off x="6267451" y="5611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3" name="Text Box 127"/>
          <p:cNvSpPr txBox="1">
            <a:spLocks noChangeArrowheads="1"/>
          </p:cNvSpPr>
          <p:nvPr/>
        </p:nvSpPr>
        <p:spPr bwMode="auto">
          <a:xfrm>
            <a:off x="7183439" y="5611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4" name="Text Box 128"/>
          <p:cNvSpPr txBox="1">
            <a:spLocks noChangeArrowheads="1"/>
          </p:cNvSpPr>
          <p:nvPr/>
        </p:nvSpPr>
        <p:spPr bwMode="auto">
          <a:xfrm>
            <a:off x="8099426" y="5611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5" name="Text Box 129"/>
          <p:cNvSpPr txBox="1">
            <a:spLocks noChangeArrowheads="1"/>
          </p:cNvSpPr>
          <p:nvPr/>
        </p:nvSpPr>
        <p:spPr bwMode="auto">
          <a:xfrm>
            <a:off x="9631364" y="5611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6" name="Text Box 130"/>
          <p:cNvSpPr txBox="1">
            <a:spLocks noChangeArrowheads="1"/>
          </p:cNvSpPr>
          <p:nvPr/>
        </p:nvSpPr>
        <p:spPr bwMode="auto">
          <a:xfrm>
            <a:off x="6581775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7" name="Text Box 131"/>
          <p:cNvSpPr txBox="1">
            <a:spLocks noChangeArrowheads="1"/>
          </p:cNvSpPr>
          <p:nvPr/>
        </p:nvSpPr>
        <p:spPr bwMode="auto">
          <a:xfrm>
            <a:off x="7497763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8" name="Text Box 132"/>
          <p:cNvSpPr txBox="1">
            <a:spLocks noChangeArrowheads="1"/>
          </p:cNvSpPr>
          <p:nvPr/>
        </p:nvSpPr>
        <p:spPr bwMode="auto">
          <a:xfrm>
            <a:off x="8715375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89" name="Text Box 133"/>
          <p:cNvSpPr txBox="1">
            <a:spLocks noChangeArrowheads="1"/>
          </p:cNvSpPr>
          <p:nvPr/>
        </p:nvSpPr>
        <p:spPr bwMode="auto">
          <a:xfrm>
            <a:off x="9017000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0" name="Text Box 134"/>
          <p:cNvSpPr txBox="1">
            <a:spLocks noChangeArrowheads="1"/>
          </p:cNvSpPr>
          <p:nvPr/>
        </p:nvSpPr>
        <p:spPr bwMode="auto">
          <a:xfrm>
            <a:off x="6872288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1" name="Text Box 135"/>
          <p:cNvSpPr txBox="1">
            <a:spLocks noChangeArrowheads="1"/>
          </p:cNvSpPr>
          <p:nvPr/>
        </p:nvSpPr>
        <p:spPr bwMode="auto">
          <a:xfrm>
            <a:off x="8391525" y="5611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2" name="Text Box 136"/>
          <p:cNvSpPr txBox="1">
            <a:spLocks noChangeArrowheads="1"/>
          </p:cNvSpPr>
          <p:nvPr/>
        </p:nvSpPr>
        <p:spPr bwMode="auto">
          <a:xfrm>
            <a:off x="8926513" y="350043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3" name="Text Box 137"/>
          <p:cNvSpPr txBox="1">
            <a:spLocks noChangeArrowheads="1"/>
          </p:cNvSpPr>
          <p:nvPr/>
        </p:nvSpPr>
        <p:spPr bwMode="auto">
          <a:xfrm>
            <a:off x="8021638" y="23733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4" name="Text Box 138"/>
          <p:cNvSpPr txBox="1">
            <a:spLocks noChangeArrowheads="1"/>
          </p:cNvSpPr>
          <p:nvPr/>
        </p:nvSpPr>
        <p:spPr bwMode="auto">
          <a:xfrm>
            <a:off x="8924925" y="263525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5" name="Text Box 139"/>
          <p:cNvSpPr txBox="1">
            <a:spLocks noChangeArrowheads="1"/>
          </p:cNvSpPr>
          <p:nvPr/>
        </p:nvSpPr>
        <p:spPr bwMode="auto">
          <a:xfrm>
            <a:off x="9540875" y="159067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6" name="Text Box 140"/>
          <p:cNvSpPr txBox="1">
            <a:spLocks noChangeArrowheads="1"/>
          </p:cNvSpPr>
          <p:nvPr/>
        </p:nvSpPr>
        <p:spPr bwMode="auto">
          <a:xfrm>
            <a:off x="10140950" y="263842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7" name="Text Box 141"/>
          <p:cNvSpPr txBox="1">
            <a:spLocks noChangeArrowheads="1"/>
          </p:cNvSpPr>
          <p:nvPr/>
        </p:nvSpPr>
        <p:spPr bwMode="auto">
          <a:xfrm>
            <a:off x="5030788" y="4930776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8" name="Text Box 142"/>
          <p:cNvSpPr txBox="1">
            <a:spLocks noChangeArrowheads="1"/>
          </p:cNvSpPr>
          <p:nvPr/>
        </p:nvSpPr>
        <p:spPr bwMode="auto">
          <a:xfrm>
            <a:off x="6550025" y="372745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99" name="Text Box 143"/>
          <p:cNvSpPr txBox="1">
            <a:spLocks noChangeArrowheads="1"/>
          </p:cNvSpPr>
          <p:nvPr/>
        </p:nvSpPr>
        <p:spPr bwMode="auto">
          <a:xfrm>
            <a:off x="5351463" y="459422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0" name="Text Box 144"/>
          <p:cNvSpPr txBox="1">
            <a:spLocks noChangeArrowheads="1"/>
          </p:cNvSpPr>
          <p:nvPr/>
        </p:nvSpPr>
        <p:spPr bwMode="auto">
          <a:xfrm>
            <a:off x="6265863" y="378142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1" name="Text Box 145"/>
          <p:cNvSpPr txBox="1">
            <a:spLocks noChangeArrowheads="1"/>
          </p:cNvSpPr>
          <p:nvPr/>
        </p:nvSpPr>
        <p:spPr bwMode="auto">
          <a:xfrm>
            <a:off x="2600325" y="501173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2" name="Text Box 146"/>
          <p:cNvSpPr txBox="1">
            <a:spLocks noChangeArrowheads="1"/>
          </p:cNvSpPr>
          <p:nvPr/>
        </p:nvSpPr>
        <p:spPr bwMode="auto">
          <a:xfrm>
            <a:off x="2913063" y="501015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3" name="Text Box 147"/>
          <p:cNvSpPr txBox="1">
            <a:spLocks noChangeArrowheads="1"/>
          </p:cNvSpPr>
          <p:nvPr/>
        </p:nvSpPr>
        <p:spPr bwMode="auto">
          <a:xfrm>
            <a:off x="3214688" y="501015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3104" name="Group 148"/>
          <p:cNvGrpSpPr>
            <a:grpSpLocks/>
          </p:cNvGrpSpPr>
          <p:nvPr/>
        </p:nvGrpSpPr>
        <p:grpSpPr bwMode="auto">
          <a:xfrm>
            <a:off x="3352800" y="4191000"/>
            <a:ext cx="1752600" cy="1600200"/>
            <a:chOff x="1152" y="2640"/>
            <a:chExt cx="1104" cy="1008"/>
          </a:xfrm>
        </p:grpSpPr>
        <p:grpSp>
          <p:nvGrpSpPr>
            <p:cNvPr id="43119" name="Group 149"/>
            <p:cNvGrpSpPr>
              <a:grpSpLocks/>
            </p:cNvGrpSpPr>
            <p:nvPr/>
          </p:nvGrpSpPr>
          <p:grpSpPr bwMode="auto">
            <a:xfrm>
              <a:off x="1152" y="2640"/>
              <a:ext cx="1104" cy="1008"/>
              <a:chOff x="1296" y="1200"/>
              <a:chExt cx="1104" cy="1008"/>
            </a:xfrm>
          </p:grpSpPr>
          <p:sp>
            <p:nvSpPr>
              <p:cNvPr id="43121" name="Oval 150"/>
              <p:cNvSpPr>
                <a:spLocks noChangeArrowheads="1"/>
              </p:cNvSpPr>
              <p:nvPr/>
            </p:nvSpPr>
            <p:spPr bwMode="auto">
              <a:xfrm>
                <a:off x="1296" y="144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122" name="Oval 151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123" name="Oval 152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124" name="Oval 153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125" name="Oval 154"/>
              <p:cNvSpPr>
                <a:spLocks noChangeArrowheads="1"/>
              </p:cNvSpPr>
              <p:nvPr/>
            </p:nvSpPr>
            <p:spPr bwMode="auto">
              <a:xfrm>
                <a:off x="1680" y="1632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126" name="Oval 1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127" name="Oval 156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0" cy="4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3120" name="Text Box 157"/>
            <p:cNvSpPr txBox="1">
              <a:spLocks noChangeArrowheads="1"/>
            </p:cNvSpPr>
            <p:nvPr/>
          </p:nvSpPr>
          <p:spPr bwMode="auto">
            <a:xfrm>
              <a:off x="1242" y="2978"/>
              <a:ext cx="97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>
                  <a:solidFill>
                    <a:srgbClr val="000005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RNA</a:t>
              </a:r>
              <a:r>
                <a:rPr lang="en-US" sz="2800" b="1">
                  <a:solidFill>
                    <a:srgbClr val="0F116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lang="en-US" sz="1900" b="1">
                <a:solidFill>
                  <a:srgbClr val="0F116A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900" b="1">
                  <a:solidFill>
                    <a:srgbClr val="000005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polymerase</a:t>
              </a: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105" name="Text Box 158"/>
          <p:cNvSpPr txBox="1">
            <a:spLocks noChangeArrowheads="1"/>
          </p:cNvSpPr>
          <p:nvPr/>
        </p:nvSpPr>
        <p:spPr bwMode="auto">
          <a:xfrm>
            <a:off x="5951538" y="410527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6" name="Text Box 159"/>
          <p:cNvSpPr txBox="1">
            <a:spLocks noChangeArrowheads="1"/>
          </p:cNvSpPr>
          <p:nvPr/>
        </p:nvSpPr>
        <p:spPr bwMode="auto">
          <a:xfrm>
            <a:off x="8242300" y="287496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7" name="Text Box 160"/>
          <p:cNvSpPr txBox="1">
            <a:spLocks noChangeArrowheads="1"/>
          </p:cNvSpPr>
          <p:nvPr/>
        </p:nvSpPr>
        <p:spPr bwMode="auto">
          <a:xfrm>
            <a:off x="8856663" y="150018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8" name="Text Box 161"/>
          <p:cNvSpPr txBox="1">
            <a:spLocks noChangeArrowheads="1"/>
          </p:cNvSpPr>
          <p:nvPr/>
        </p:nvSpPr>
        <p:spPr bwMode="auto">
          <a:xfrm>
            <a:off x="9694863" y="258762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09" name="Text Box 162"/>
          <p:cNvSpPr txBox="1">
            <a:spLocks noChangeArrowheads="1"/>
          </p:cNvSpPr>
          <p:nvPr/>
        </p:nvSpPr>
        <p:spPr bwMode="auto">
          <a:xfrm>
            <a:off x="10217150" y="333375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0" name="Text Box 163"/>
          <p:cNvSpPr txBox="1">
            <a:spLocks noChangeArrowheads="1"/>
          </p:cNvSpPr>
          <p:nvPr/>
        </p:nvSpPr>
        <p:spPr bwMode="auto">
          <a:xfrm>
            <a:off x="8383588" y="1698626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1" name="Text Box 164"/>
          <p:cNvSpPr txBox="1">
            <a:spLocks noChangeArrowheads="1"/>
          </p:cNvSpPr>
          <p:nvPr/>
        </p:nvSpPr>
        <p:spPr bwMode="auto">
          <a:xfrm>
            <a:off x="8526463" y="2339976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2" name="Text Box 165"/>
          <p:cNvSpPr txBox="1">
            <a:spLocks noChangeArrowheads="1"/>
          </p:cNvSpPr>
          <p:nvPr/>
        </p:nvSpPr>
        <p:spPr bwMode="auto">
          <a:xfrm>
            <a:off x="9221788" y="196056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3" name="Text Box 166"/>
          <p:cNvSpPr txBox="1">
            <a:spLocks noChangeArrowheads="1"/>
          </p:cNvSpPr>
          <p:nvPr/>
        </p:nvSpPr>
        <p:spPr bwMode="auto">
          <a:xfrm>
            <a:off x="9220200" y="279876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4" name="Text Box 167"/>
          <p:cNvSpPr txBox="1">
            <a:spLocks noChangeArrowheads="1"/>
          </p:cNvSpPr>
          <p:nvPr/>
        </p:nvSpPr>
        <p:spPr bwMode="auto">
          <a:xfrm>
            <a:off x="9840913" y="189547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5" name="Text Box 168"/>
          <p:cNvSpPr txBox="1">
            <a:spLocks noChangeArrowheads="1"/>
          </p:cNvSpPr>
          <p:nvPr/>
        </p:nvSpPr>
        <p:spPr bwMode="auto">
          <a:xfrm>
            <a:off x="9224963" y="120173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6" name="Text Box 169"/>
          <p:cNvSpPr txBox="1">
            <a:spLocks noChangeArrowheads="1"/>
          </p:cNvSpPr>
          <p:nvPr/>
        </p:nvSpPr>
        <p:spPr bwMode="auto">
          <a:xfrm>
            <a:off x="9840913" y="317817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7" name="Text Box 170"/>
          <p:cNvSpPr txBox="1">
            <a:spLocks noChangeArrowheads="1"/>
          </p:cNvSpPr>
          <p:nvPr/>
        </p:nvSpPr>
        <p:spPr bwMode="auto">
          <a:xfrm>
            <a:off x="9461500" y="364966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118" name="Text Box 171"/>
          <p:cNvSpPr txBox="1">
            <a:spLocks noChangeArrowheads="1"/>
          </p:cNvSpPr>
          <p:nvPr/>
        </p:nvSpPr>
        <p:spPr bwMode="auto">
          <a:xfrm>
            <a:off x="8543925" y="333533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3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Matching bases of DNA &amp; RNA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1014413"/>
          </a:xfrm>
        </p:spPr>
        <p:txBody>
          <a:bodyPr/>
          <a:lstStyle/>
          <a:p>
            <a:pPr eaLnBrk="1" hangingPunct="1"/>
            <a:r>
              <a:rPr lang="en-US" smtClean="0"/>
              <a:t>U instead of T is matched to A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727451" y="2400301"/>
            <a:ext cx="62658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800" b="1">
                <a:solidFill>
                  <a:srgbClr val="0F116A"/>
                </a:solidFill>
                <a:latin typeface="Courier" charset="0"/>
                <a:ea typeface="MS PGothic" panose="020B0600070205080204" pitchFamily="34" charset="-128"/>
              </a:rPr>
              <a:t>TACGCACATTTACGTACGCGG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224088" y="2460626"/>
            <a:ext cx="1009650" cy="5492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DNA</a:t>
            </a:r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3724276" y="3467101"/>
            <a:ext cx="62658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800" b="1">
                <a:solidFill>
                  <a:srgbClr val="006604"/>
                </a:solidFill>
                <a:latin typeface="Courier" charset="0"/>
                <a:ea typeface="MS PGothic" panose="020B0600070205080204" pitchFamily="34" charset="-128"/>
              </a:rPr>
              <a:t>A</a:t>
            </a:r>
            <a:r>
              <a:rPr lang="en-US" sz="3800" b="1">
                <a:solidFill>
                  <a:srgbClr val="00C602"/>
                </a:solidFill>
                <a:latin typeface="Courier" charset="0"/>
                <a:ea typeface="MS PGothic" panose="020B0600070205080204" pitchFamily="34" charset="-128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  <a:ea typeface="MS PGothic" panose="020B0600070205080204" pitchFamily="34" charset="-128"/>
              </a:rPr>
              <a:t>GCG</a:t>
            </a:r>
            <a:r>
              <a:rPr lang="en-US" sz="3800" b="1">
                <a:solidFill>
                  <a:srgbClr val="00C602"/>
                </a:solidFill>
                <a:latin typeface="Courier" charset="0"/>
                <a:ea typeface="MS PGothic" panose="020B0600070205080204" pitchFamily="34" charset="-128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  <a:ea typeface="MS PGothic" panose="020B0600070205080204" pitchFamily="34" charset="-128"/>
              </a:rPr>
              <a:t>G</a:t>
            </a:r>
            <a:r>
              <a:rPr lang="en-US" sz="3800" b="1">
                <a:solidFill>
                  <a:srgbClr val="00C602"/>
                </a:solidFill>
                <a:latin typeface="Courier" charset="0"/>
                <a:ea typeface="MS PGothic" panose="020B0600070205080204" pitchFamily="34" charset="-128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  <a:ea typeface="MS PGothic" panose="020B0600070205080204" pitchFamily="34" charset="-128"/>
              </a:rPr>
              <a:t>AAA</a:t>
            </a:r>
            <a:r>
              <a:rPr lang="en-US" sz="3800" b="1">
                <a:solidFill>
                  <a:srgbClr val="00C602"/>
                </a:solidFill>
                <a:latin typeface="Courier" charset="0"/>
                <a:ea typeface="MS PGothic" panose="020B0600070205080204" pitchFamily="34" charset="-128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  <a:ea typeface="MS PGothic" panose="020B0600070205080204" pitchFamily="34" charset="-128"/>
              </a:rPr>
              <a:t>GCA</a:t>
            </a:r>
            <a:r>
              <a:rPr lang="en-US" sz="3800" b="1">
                <a:solidFill>
                  <a:srgbClr val="00C602"/>
                </a:solidFill>
                <a:latin typeface="Courier" charset="0"/>
                <a:ea typeface="MS PGothic" panose="020B0600070205080204" pitchFamily="34" charset="-128"/>
              </a:rPr>
              <a:t>U</a:t>
            </a:r>
            <a:r>
              <a:rPr lang="en-US" sz="3800" b="1">
                <a:solidFill>
                  <a:srgbClr val="006604"/>
                </a:solidFill>
                <a:latin typeface="Courier" charset="0"/>
                <a:ea typeface="MS PGothic" panose="020B0600070205080204" pitchFamily="34" charset="-128"/>
              </a:rPr>
              <a:t>GCGCC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055814" y="3527426"/>
            <a:ext cx="1347787" cy="5492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mRNA</a:t>
            </a:r>
          </a:p>
        </p:txBody>
      </p: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3976688" y="2919413"/>
            <a:ext cx="5791200" cy="685800"/>
            <a:chOff x="1536" y="2304"/>
            <a:chExt cx="3648" cy="432"/>
          </a:xfrm>
        </p:grpSpPr>
        <p:sp>
          <p:nvSpPr>
            <p:cNvPr id="45154" name="Line 9"/>
            <p:cNvSpPr>
              <a:spLocks noChangeShapeType="1"/>
            </p:cNvSpPr>
            <p:nvPr/>
          </p:nvSpPr>
          <p:spPr bwMode="auto">
            <a:xfrm>
              <a:off x="1536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5" name="Line 10"/>
            <p:cNvSpPr>
              <a:spLocks noChangeShapeType="1"/>
            </p:cNvSpPr>
            <p:nvPr/>
          </p:nvSpPr>
          <p:spPr bwMode="auto">
            <a:xfrm>
              <a:off x="1718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6" name="Line 11"/>
            <p:cNvSpPr>
              <a:spLocks noChangeShapeType="1"/>
            </p:cNvSpPr>
            <p:nvPr/>
          </p:nvSpPr>
          <p:spPr bwMode="auto">
            <a:xfrm>
              <a:off x="190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7" name="Line 12"/>
            <p:cNvSpPr>
              <a:spLocks noChangeShapeType="1"/>
            </p:cNvSpPr>
            <p:nvPr/>
          </p:nvSpPr>
          <p:spPr bwMode="auto">
            <a:xfrm>
              <a:off x="2083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8" name="Line 13"/>
            <p:cNvSpPr>
              <a:spLocks noChangeShapeType="1"/>
            </p:cNvSpPr>
            <p:nvPr/>
          </p:nvSpPr>
          <p:spPr bwMode="auto">
            <a:xfrm>
              <a:off x="2265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" name="Line 14"/>
            <p:cNvSpPr>
              <a:spLocks noChangeShapeType="1"/>
            </p:cNvSpPr>
            <p:nvPr/>
          </p:nvSpPr>
          <p:spPr bwMode="auto">
            <a:xfrm>
              <a:off x="2448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" name="Line 15"/>
            <p:cNvSpPr>
              <a:spLocks noChangeShapeType="1"/>
            </p:cNvSpPr>
            <p:nvPr/>
          </p:nvSpPr>
          <p:spPr bwMode="auto">
            <a:xfrm>
              <a:off x="263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1" name="Line 16"/>
            <p:cNvSpPr>
              <a:spLocks noChangeShapeType="1"/>
            </p:cNvSpPr>
            <p:nvPr/>
          </p:nvSpPr>
          <p:spPr bwMode="auto">
            <a:xfrm>
              <a:off x="281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2" name="Line 17"/>
            <p:cNvSpPr>
              <a:spLocks noChangeShapeType="1"/>
            </p:cNvSpPr>
            <p:nvPr/>
          </p:nvSpPr>
          <p:spPr bwMode="auto">
            <a:xfrm>
              <a:off x="2995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3" name="Line 18"/>
            <p:cNvSpPr>
              <a:spLocks noChangeShapeType="1"/>
            </p:cNvSpPr>
            <p:nvPr/>
          </p:nvSpPr>
          <p:spPr bwMode="auto">
            <a:xfrm>
              <a:off x="3177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4" name="Line 19"/>
            <p:cNvSpPr>
              <a:spLocks noChangeShapeType="1"/>
            </p:cNvSpPr>
            <p:nvPr/>
          </p:nvSpPr>
          <p:spPr bwMode="auto">
            <a:xfrm>
              <a:off x="3360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5" name="Line 20"/>
            <p:cNvSpPr>
              <a:spLocks noChangeShapeType="1"/>
            </p:cNvSpPr>
            <p:nvPr/>
          </p:nvSpPr>
          <p:spPr bwMode="auto">
            <a:xfrm>
              <a:off x="354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6" name="Line 21"/>
            <p:cNvSpPr>
              <a:spLocks noChangeShapeType="1"/>
            </p:cNvSpPr>
            <p:nvPr/>
          </p:nvSpPr>
          <p:spPr bwMode="auto">
            <a:xfrm>
              <a:off x="372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7" name="Line 22"/>
            <p:cNvSpPr>
              <a:spLocks noChangeShapeType="1"/>
            </p:cNvSpPr>
            <p:nvPr/>
          </p:nvSpPr>
          <p:spPr bwMode="auto">
            <a:xfrm>
              <a:off x="3907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8" name="Line 23"/>
            <p:cNvSpPr>
              <a:spLocks noChangeShapeType="1"/>
            </p:cNvSpPr>
            <p:nvPr/>
          </p:nvSpPr>
          <p:spPr bwMode="auto">
            <a:xfrm>
              <a:off x="4089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9" name="Line 24"/>
            <p:cNvSpPr>
              <a:spLocks noChangeShapeType="1"/>
            </p:cNvSpPr>
            <p:nvPr/>
          </p:nvSpPr>
          <p:spPr bwMode="auto">
            <a:xfrm>
              <a:off x="4272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0" name="Line 25"/>
            <p:cNvSpPr>
              <a:spLocks noChangeShapeType="1"/>
            </p:cNvSpPr>
            <p:nvPr/>
          </p:nvSpPr>
          <p:spPr bwMode="auto">
            <a:xfrm>
              <a:off x="445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1" name="Line 26"/>
            <p:cNvSpPr>
              <a:spLocks noChangeShapeType="1"/>
            </p:cNvSpPr>
            <p:nvPr/>
          </p:nvSpPr>
          <p:spPr bwMode="auto">
            <a:xfrm>
              <a:off x="4636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2" name="Line 27"/>
            <p:cNvSpPr>
              <a:spLocks noChangeShapeType="1"/>
            </p:cNvSpPr>
            <p:nvPr/>
          </p:nvSpPr>
          <p:spPr bwMode="auto">
            <a:xfrm>
              <a:off x="4819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3" name="Line 28"/>
            <p:cNvSpPr>
              <a:spLocks noChangeShapeType="1"/>
            </p:cNvSpPr>
            <p:nvPr/>
          </p:nvSpPr>
          <p:spPr bwMode="auto">
            <a:xfrm>
              <a:off x="5001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4" name="Line 29"/>
            <p:cNvSpPr>
              <a:spLocks noChangeShapeType="1"/>
            </p:cNvSpPr>
            <p:nvPr/>
          </p:nvSpPr>
          <p:spPr bwMode="auto">
            <a:xfrm>
              <a:off x="5184" y="2304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8791575" y="1276350"/>
            <a:ext cx="1460500" cy="4057650"/>
            <a:chOff x="4704" y="576"/>
            <a:chExt cx="920" cy="2556"/>
          </a:xfrm>
        </p:grpSpPr>
        <p:pic>
          <p:nvPicPr>
            <p:cNvPr id="45144" name="Picture 1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2352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45" name="Picture 1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832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46" name="Picture 1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53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47" name="Picture 1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544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48" name="Picture 1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824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49" name="Picture 1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29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50" name="Picture 1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2100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51" name="Picture 1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008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52" name="Picture 1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768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53" name="Picture 11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576"/>
              <a:ext cx="3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511426" y="4902200"/>
            <a:ext cx="7192963" cy="890588"/>
            <a:chOff x="1008" y="2160"/>
            <a:chExt cx="4656" cy="576"/>
          </a:xfrm>
        </p:grpSpPr>
        <p:sp>
          <p:nvSpPr>
            <p:cNvPr id="45072" name="Rectangle 31"/>
            <p:cNvSpPr>
              <a:spLocks noChangeArrowheads="1"/>
            </p:cNvSpPr>
            <p:nvPr/>
          </p:nvSpPr>
          <p:spPr bwMode="auto">
            <a:xfrm>
              <a:off x="432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73" name="Rectangle 32"/>
            <p:cNvSpPr>
              <a:spLocks noChangeArrowheads="1"/>
            </p:cNvSpPr>
            <p:nvPr/>
          </p:nvSpPr>
          <p:spPr bwMode="auto">
            <a:xfrm>
              <a:off x="528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74" name="Rectangle 33"/>
            <p:cNvSpPr>
              <a:spLocks noChangeArrowheads="1"/>
            </p:cNvSpPr>
            <p:nvPr/>
          </p:nvSpPr>
          <p:spPr bwMode="auto">
            <a:xfrm>
              <a:off x="316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45075" name="Group 34"/>
            <p:cNvGrpSpPr>
              <a:grpSpLocks/>
            </p:cNvGrpSpPr>
            <p:nvPr/>
          </p:nvGrpSpPr>
          <p:grpSpPr bwMode="auto">
            <a:xfrm rot="10800000" flipH="1">
              <a:off x="3936" y="2352"/>
              <a:ext cx="144" cy="384"/>
              <a:chOff x="1776" y="2592"/>
              <a:chExt cx="144" cy="384"/>
            </a:xfrm>
          </p:grpSpPr>
          <p:sp>
            <p:nvSpPr>
              <p:cNvPr id="45142" name="Rectangle 35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43" name="Oval 36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76" name="Group 37"/>
            <p:cNvGrpSpPr>
              <a:grpSpLocks/>
            </p:cNvGrpSpPr>
            <p:nvPr/>
          </p:nvGrpSpPr>
          <p:grpSpPr bwMode="auto">
            <a:xfrm rot="10800000" flipH="1">
              <a:off x="4512" y="2352"/>
              <a:ext cx="144" cy="384"/>
              <a:chOff x="1776" y="2592"/>
              <a:chExt cx="144" cy="384"/>
            </a:xfrm>
          </p:grpSpPr>
          <p:sp>
            <p:nvSpPr>
              <p:cNvPr id="45140" name="Rectangle 38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41" name="Oval 39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77" name="Group 40"/>
            <p:cNvGrpSpPr>
              <a:grpSpLocks/>
            </p:cNvGrpSpPr>
            <p:nvPr/>
          </p:nvGrpSpPr>
          <p:grpSpPr bwMode="auto">
            <a:xfrm rot="10800000" flipH="1">
              <a:off x="5472" y="2352"/>
              <a:ext cx="144" cy="384"/>
              <a:chOff x="1776" y="2592"/>
              <a:chExt cx="144" cy="384"/>
            </a:xfrm>
          </p:grpSpPr>
          <p:sp>
            <p:nvSpPr>
              <p:cNvPr id="45138" name="Rectangle 41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39" name="Oval 42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78" name="Group 43"/>
            <p:cNvGrpSpPr>
              <a:grpSpLocks/>
            </p:cNvGrpSpPr>
            <p:nvPr/>
          </p:nvGrpSpPr>
          <p:grpSpPr bwMode="auto">
            <a:xfrm rot="10800000" flipH="1">
              <a:off x="3360" y="2352"/>
              <a:ext cx="144" cy="384"/>
              <a:chOff x="1776" y="2592"/>
              <a:chExt cx="144" cy="384"/>
            </a:xfrm>
          </p:grpSpPr>
          <p:sp>
            <p:nvSpPr>
              <p:cNvPr id="45136" name="Rectangle 44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37" name="Oval 45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79" name="Group 46"/>
            <p:cNvGrpSpPr>
              <a:grpSpLocks/>
            </p:cNvGrpSpPr>
            <p:nvPr/>
          </p:nvGrpSpPr>
          <p:grpSpPr bwMode="auto">
            <a:xfrm rot="10800000" flipH="1">
              <a:off x="2784" y="2352"/>
              <a:ext cx="144" cy="384"/>
              <a:chOff x="1776" y="2592"/>
              <a:chExt cx="144" cy="384"/>
            </a:xfrm>
          </p:grpSpPr>
          <p:sp>
            <p:nvSpPr>
              <p:cNvPr id="45134" name="Rectangle 47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35" name="Oval 48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5080" name="Rectangle 49"/>
            <p:cNvSpPr>
              <a:spLocks noChangeArrowheads="1"/>
            </p:cNvSpPr>
            <p:nvPr/>
          </p:nvSpPr>
          <p:spPr bwMode="auto">
            <a:xfrm rot="10800000" flipH="1">
              <a:off x="1632" y="2352"/>
              <a:ext cx="144" cy="3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81" name="Oval 50"/>
            <p:cNvSpPr>
              <a:spLocks noChangeArrowheads="1"/>
            </p:cNvSpPr>
            <p:nvPr/>
          </p:nvSpPr>
          <p:spPr bwMode="auto">
            <a:xfrm rot="10800000" flipH="1">
              <a:off x="1632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82" name="Rectangle 51"/>
            <p:cNvSpPr>
              <a:spLocks noChangeArrowheads="1"/>
            </p:cNvSpPr>
            <p:nvPr/>
          </p:nvSpPr>
          <p:spPr bwMode="auto">
            <a:xfrm>
              <a:off x="240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83" name="Rectangle 52"/>
            <p:cNvSpPr>
              <a:spLocks noChangeArrowheads="1"/>
            </p:cNvSpPr>
            <p:nvPr/>
          </p:nvSpPr>
          <p:spPr bwMode="auto">
            <a:xfrm>
              <a:off x="1440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84" name="Rectangle 53"/>
            <p:cNvSpPr>
              <a:spLocks noChangeArrowheads="1"/>
            </p:cNvSpPr>
            <p:nvPr/>
          </p:nvSpPr>
          <p:spPr bwMode="auto">
            <a:xfrm>
              <a:off x="1248" y="2352"/>
              <a:ext cx="144" cy="336"/>
            </a:xfrm>
            <a:prstGeom prst="rect">
              <a:avLst/>
            </a:prstGeom>
            <a:solidFill>
              <a:srgbClr val="006604"/>
            </a:solidFill>
            <a:ln w="9525">
              <a:solidFill>
                <a:srgbClr val="00660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45085" name="Group 54"/>
            <p:cNvGrpSpPr>
              <a:grpSpLocks/>
            </p:cNvGrpSpPr>
            <p:nvPr/>
          </p:nvGrpSpPr>
          <p:grpSpPr bwMode="auto">
            <a:xfrm rot="10800000">
              <a:off x="1056" y="2352"/>
              <a:ext cx="144" cy="384"/>
              <a:chOff x="1776" y="2592"/>
              <a:chExt cx="144" cy="384"/>
            </a:xfrm>
          </p:grpSpPr>
          <p:sp>
            <p:nvSpPr>
              <p:cNvPr id="45132" name="Rectangle 55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33" name="Oval 56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5086" name="Rectangle 57"/>
            <p:cNvSpPr>
              <a:spLocks noChangeArrowheads="1"/>
            </p:cNvSpPr>
            <p:nvPr/>
          </p:nvSpPr>
          <p:spPr bwMode="auto">
            <a:xfrm>
              <a:off x="259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45087" name="Group 58"/>
            <p:cNvGrpSpPr>
              <a:grpSpLocks/>
            </p:cNvGrpSpPr>
            <p:nvPr/>
          </p:nvGrpSpPr>
          <p:grpSpPr bwMode="auto">
            <a:xfrm flipV="1">
              <a:off x="2976" y="2352"/>
              <a:ext cx="144" cy="384"/>
              <a:chOff x="1296" y="2592"/>
              <a:chExt cx="144" cy="384"/>
            </a:xfrm>
          </p:grpSpPr>
          <p:sp>
            <p:nvSpPr>
              <p:cNvPr id="45130" name="Rectangle 59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31" name="Oval 60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88" name="Group 61"/>
            <p:cNvGrpSpPr>
              <a:grpSpLocks/>
            </p:cNvGrpSpPr>
            <p:nvPr/>
          </p:nvGrpSpPr>
          <p:grpSpPr bwMode="auto">
            <a:xfrm flipV="1">
              <a:off x="2208" y="2352"/>
              <a:ext cx="144" cy="384"/>
              <a:chOff x="1296" y="2592"/>
              <a:chExt cx="144" cy="384"/>
            </a:xfrm>
          </p:grpSpPr>
          <p:sp>
            <p:nvSpPr>
              <p:cNvPr id="45128" name="Rectangle 62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29" name="Oval 63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89" name="Group 64"/>
            <p:cNvGrpSpPr>
              <a:grpSpLocks/>
            </p:cNvGrpSpPr>
            <p:nvPr/>
          </p:nvGrpSpPr>
          <p:grpSpPr bwMode="auto">
            <a:xfrm flipV="1">
              <a:off x="1824" y="2352"/>
              <a:ext cx="144" cy="384"/>
              <a:chOff x="1296" y="2592"/>
              <a:chExt cx="144" cy="384"/>
            </a:xfrm>
          </p:grpSpPr>
          <p:sp>
            <p:nvSpPr>
              <p:cNvPr id="45126" name="Rectangle 65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27" name="Oval 66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90" name="Group 67"/>
            <p:cNvGrpSpPr>
              <a:grpSpLocks/>
            </p:cNvGrpSpPr>
            <p:nvPr/>
          </p:nvGrpSpPr>
          <p:grpSpPr bwMode="auto">
            <a:xfrm flipV="1">
              <a:off x="3744" y="2352"/>
              <a:ext cx="144" cy="384"/>
              <a:chOff x="1296" y="2592"/>
              <a:chExt cx="144" cy="384"/>
            </a:xfrm>
          </p:grpSpPr>
          <p:sp>
            <p:nvSpPr>
              <p:cNvPr id="45124" name="Rectangle 68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25" name="Oval 69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5091" name="Group 70"/>
            <p:cNvGrpSpPr>
              <a:grpSpLocks/>
            </p:cNvGrpSpPr>
            <p:nvPr/>
          </p:nvGrpSpPr>
          <p:grpSpPr bwMode="auto">
            <a:xfrm flipV="1">
              <a:off x="4704" y="2352"/>
              <a:ext cx="144" cy="384"/>
              <a:chOff x="1296" y="2592"/>
              <a:chExt cx="144" cy="384"/>
            </a:xfrm>
          </p:grpSpPr>
          <p:sp>
            <p:nvSpPr>
              <p:cNvPr id="45122" name="Rectangle 71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123" name="Oval 72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5092" name="Rectangle 73"/>
            <p:cNvSpPr>
              <a:spLocks noChangeArrowheads="1"/>
            </p:cNvSpPr>
            <p:nvPr/>
          </p:nvSpPr>
          <p:spPr bwMode="auto">
            <a:xfrm>
              <a:off x="201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93" name="Rectangle 74"/>
            <p:cNvSpPr>
              <a:spLocks noChangeArrowheads="1"/>
            </p:cNvSpPr>
            <p:nvPr/>
          </p:nvSpPr>
          <p:spPr bwMode="auto">
            <a:xfrm>
              <a:off x="3552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94" name="Rectangle 75"/>
            <p:cNvSpPr>
              <a:spLocks noChangeArrowheads="1"/>
            </p:cNvSpPr>
            <p:nvPr/>
          </p:nvSpPr>
          <p:spPr bwMode="auto">
            <a:xfrm>
              <a:off x="412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95" name="Rectangle 76"/>
            <p:cNvSpPr>
              <a:spLocks noChangeArrowheads="1"/>
            </p:cNvSpPr>
            <p:nvPr/>
          </p:nvSpPr>
          <p:spPr bwMode="auto">
            <a:xfrm>
              <a:off x="4896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96" name="Rectangle 77"/>
            <p:cNvSpPr>
              <a:spLocks noChangeArrowheads="1"/>
            </p:cNvSpPr>
            <p:nvPr/>
          </p:nvSpPr>
          <p:spPr bwMode="auto">
            <a:xfrm>
              <a:off x="5088" y="2352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97" name="Rectangle 78"/>
            <p:cNvSpPr>
              <a:spLocks noChangeArrowheads="1"/>
            </p:cNvSpPr>
            <p:nvPr/>
          </p:nvSpPr>
          <p:spPr bwMode="auto">
            <a:xfrm>
              <a:off x="1008" y="2160"/>
              <a:ext cx="4656" cy="144"/>
            </a:xfrm>
            <a:prstGeom prst="rect">
              <a:avLst/>
            </a:prstGeom>
            <a:solidFill>
              <a:srgbClr val="000005"/>
            </a:solidFill>
            <a:ln w="9525">
              <a:solidFill>
                <a:srgbClr val="000005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98" name="Text Box 79"/>
            <p:cNvSpPr txBox="1">
              <a:spLocks noChangeArrowheads="1"/>
            </p:cNvSpPr>
            <p:nvPr/>
          </p:nvSpPr>
          <p:spPr bwMode="auto">
            <a:xfrm>
              <a:off x="2944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099" name="Text Box 80"/>
            <p:cNvSpPr txBox="1">
              <a:spLocks noChangeArrowheads="1"/>
            </p:cNvSpPr>
            <p:nvPr/>
          </p:nvSpPr>
          <p:spPr bwMode="auto">
            <a:xfrm>
              <a:off x="3133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0" name="Text Box 81"/>
            <p:cNvSpPr txBox="1">
              <a:spLocks noChangeArrowheads="1"/>
            </p:cNvSpPr>
            <p:nvPr/>
          </p:nvSpPr>
          <p:spPr bwMode="auto">
            <a:xfrm>
              <a:off x="5245" y="2351"/>
              <a:ext cx="2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1" name="Text Box 82"/>
            <p:cNvSpPr txBox="1">
              <a:spLocks noChangeArrowheads="1"/>
            </p:cNvSpPr>
            <p:nvPr/>
          </p:nvSpPr>
          <p:spPr bwMode="auto">
            <a:xfrm>
              <a:off x="4288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2" name="Text Box 83"/>
            <p:cNvSpPr txBox="1">
              <a:spLocks noChangeArrowheads="1"/>
            </p:cNvSpPr>
            <p:nvPr/>
          </p:nvSpPr>
          <p:spPr bwMode="auto">
            <a:xfrm>
              <a:off x="2365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3" name="Text Box 84"/>
            <p:cNvSpPr txBox="1">
              <a:spLocks noChangeArrowheads="1"/>
            </p:cNvSpPr>
            <p:nvPr/>
          </p:nvSpPr>
          <p:spPr bwMode="auto">
            <a:xfrm>
              <a:off x="1409" y="2351"/>
              <a:ext cx="2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4" name="Text Box 85"/>
            <p:cNvSpPr txBox="1">
              <a:spLocks noChangeArrowheads="1"/>
            </p:cNvSpPr>
            <p:nvPr/>
          </p:nvSpPr>
          <p:spPr bwMode="auto">
            <a:xfrm>
              <a:off x="1220" y="2351"/>
              <a:ext cx="2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5" name="Text Box 86"/>
            <p:cNvSpPr txBox="1">
              <a:spLocks noChangeArrowheads="1"/>
            </p:cNvSpPr>
            <p:nvPr/>
          </p:nvSpPr>
          <p:spPr bwMode="auto">
            <a:xfrm>
              <a:off x="1022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6" name="Text Box 87"/>
            <p:cNvSpPr txBox="1">
              <a:spLocks noChangeArrowheads="1"/>
            </p:cNvSpPr>
            <p:nvPr/>
          </p:nvSpPr>
          <p:spPr bwMode="auto">
            <a:xfrm>
              <a:off x="1591" y="2351"/>
              <a:ext cx="2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7" name="Text Box 88"/>
            <p:cNvSpPr txBox="1">
              <a:spLocks noChangeArrowheads="1"/>
            </p:cNvSpPr>
            <p:nvPr/>
          </p:nvSpPr>
          <p:spPr bwMode="auto">
            <a:xfrm>
              <a:off x="1790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8" name="Text Box 89"/>
            <p:cNvSpPr txBox="1">
              <a:spLocks noChangeArrowheads="1"/>
            </p:cNvSpPr>
            <p:nvPr/>
          </p:nvSpPr>
          <p:spPr bwMode="auto">
            <a:xfrm>
              <a:off x="1975" y="2351"/>
              <a:ext cx="22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09" name="Text Box 90"/>
            <p:cNvSpPr txBox="1">
              <a:spLocks noChangeArrowheads="1"/>
            </p:cNvSpPr>
            <p:nvPr/>
          </p:nvSpPr>
          <p:spPr bwMode="auto">
            <a:xfrm>
              <a:off x="2169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0" name="Text Box 91"/>
            <p:cNvSpPr txBox="1">
              <a:spLocks noChangeArrowheads="1"/>
            </p:cNvSpPr>
            <p:nvPr/>
          </p:nvSpPr>
          <p:spPr bwMode="auto">
            <a:xfrm>
              <a:off x="2553" y="2351"/>
              <a:ext cx="22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1" name="Text Box 92"/>
            <p:cNvSpPr txBox="1">
              <a:spLocks noChangeArrowheads="1"/>
            </p:cNvSpPr>
            <p:nvPr/>
          </p:nvSpPr>
          <p:spPr bwMode="auto">
            <a:xfrm>
              <a:off x="2747" y="2351"/>
              <a:ext cx="2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2" name="Text Box 93"/>
            <p:cNvSpPr txBox="1">
              <a:spLocks noChangeArrowheads="1"/>
            </p:cNvSpPr>
            <p:nvPr/>
          </p:nvSpPr>
          <p:spPr bwMode="auto">
            <a:xfrm>
              <a:off x="3322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3" name="Text Box 94"/>
            <p:cNvSpPr txBox="1">
              <a:spLocks noChangeArrowheads="1"/>
            </p:cNvSpPr>
            <p:nvPr/>
          </p:nvSpPr>
          <p:spPr bwMode="auto">
            <a:xfrm>
              <a:off x="3900" y="2351"/>
              <a:ext cx="2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4" name="Text Box 95"/>
            <p:cNvSpPr txBox="1">
              <a:spLocks noChangeArrowheads="1"/>
            </p:cNvSpPr>
            <p:nvPr/>
          </p:nvSpPr>
          <p:spPr bwMode="auto">
            <a:xfrm>
              <a:off x="4478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5" name="Text Box 96"/>
            <p:cNvSpPr txBox="1">
              <a:spLocks noChangeArrowheads="1"/>
            </p:cNvSpPr>
            <p:nvPr/>
          </p:nvSpPr>
          <p:spPr bwMode="auto">
            <a:xfrm>
              <a:off x="5442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6" name="Text Box 97"/>
            <p:cNvSpPr txBox="1">
              <a:spLocks noChangeArrowheads="1"/>
            </p:cNvSpPr>
            <p:nvPr/>
          </p:nvSpPr>
          <p:spPr bwMode="auto">
            <a:xfrm>
              <a:off x="3525" y="2351"/>
              <a:ext cx="22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7" name="Text Box 98"/>
            <p:cNvSpPr txBox="1">
              <a:spLocks noChangeArrowheads="1"/>
            </p:cNvSpPr>
            <p:nvPr/>
          </p:nvSpPr>
          <p:spPr bwMode="auto">
            <a:xfrm>
              <a:off x="4103" y="2351"/>
              <a:ext cx="22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8" name="Text Box 99"/>
            <p:cNvSpPr txBox="1">
              <a:spLocks noChangeArrowheads="1"/>
            </p:cNvSpPr>
            <p:nvPr/>
          </p:nvSpPr>
          <p:spPr bwMode="auto">
            <a:xfrm>
              <a:off x="4869" y="2351"/>
              <a:ext cx="22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19" name="Text Box 100"/>
            <p:cNvSpPr txBox="1">
              <a:spLocks noChangeArrowheads="1"/>
            </p:cNvSpPr>
            <p:nvPr/>
          </p:nvSpPr>
          <p:spPr bwMode="auto">
            <a:xfrm>
              <a:off x="5062" y="2351"/>
              <a:ext cx="22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20" name="Text Box 101"/>
            <p:cNvSpPr txBox="1">
              <a:spLocks noChangeArrowheads="1"/>
            </p:cNvSpPr>
            <p:nvPr/>
          </p:nvSpPr>
          <p:spPr bwMode="auto">
            <a:xfrm>
              <a:off x="3713" y="2351"/>
              <a:ext cx="2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5121" name="Text Box 102"/>
            <p:cNvSpPr txBox="1">
              <a:spLocks noChangeArrowheads="1"/>
            </p:cNvSpPr>
            <p:nvPr/>
          </p:nvSpPr>
          <p:spPr bwMode="auto">
            <a:xfrm>
              <a:off x="4670" y="2351"/>
              <a:ext cx="21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6" name="Group 104"/>
          <p:cNvGrpSpPr>
            <a:grpSpLocks/>
          </p:cNvGrpSpPr>
          <p:nvPr/>
        </p:nvGrpSpPr>
        <p:grpSpPr bwMode="auto">
          <a:xfrm>
            <a:off x="8059739" y="4792663"/>
            <a:ext cx="1736725" cy="1054100"/>
            <a:chOff x="3381" y="1298"/>
            <a:chExt cx="1094" cy="664"/>
          </a:xfrm>
        </p:grpSpPr>
        <p:grpSp>
          <p:nvGrpSpPr>
            <p:cNvPr id="45068" name="Group 105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45070" name="Oval 106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071" name="Oval 107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5069" name="Text Box 108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000005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ribosome</a:t>
              </a: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cloning with a plasmid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08" y="1189273"/>
            <a:ext cx="6193048" cy="4987690"/>
          </a:xfrm>
        </p:spPr>
      </p:pic>
    </p:spTree>
    <p:extLst>
      <p:ext uri="{BB962C8B-B14F-4D97-AF65-F5344CB8AC3E}">
        <p14:creationId xmlns:p14="http://schemas.microsoft.com/office/powerpoint/2010/main" val="22608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 Processing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8" name="Picture 6" descr="17_09RNAProcessingCapTail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838200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2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2044700" y="3138488"/>
            <a:ext cx="7937500" cy="671512"/>
            <a:chOff x="326" y="2122"/>
            <a:chExt cx="5000" cy="423"/>
          </a:xfrm>
        </p:grpSpPr>
        <p:sp>
          <p:nvSpPr>
            <p:cNvPr id="48182" name="Rectangle 3"/>
            <p:cNvSpPr>
              <a:spLocks noChangeArrowheads="1"/>
            </p:cNvSpPr>
            <p:nvPr/>
          </p:nvSpPr>
          <p:spPr bwMode="auto">
            <a:xfrm>
              <a:off x="1379" y="2122"/>
              <a:ext cx="39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800" b="1">
                  <a:solidFill>
                    <a:srgbClr val="008000"/>
                  </a:solidFill>
                  <a:latin typeface="Courier" charset="0"/>
                  <a:ea typeface="MS PGothic" panose="020B0600070205080204" pitchFamily="34" charset="-128"/>
                </a:rPr>
                <a:t>AUGCGUGUAAAUGCAUGCGCC</a:t>
              </a:r>
              <a:endParaRPr lang="en-US" sz="3800" b="1">
                <a:solidFill>
                  <a:srgbClr val="0F116A"/>
                </a:solidFill>
                <a:latin typeface="Courier" charset="0"/>
                <a:ea typeface="MS PGothic" panose="020B0600070205080204" pitchFamily="34" charset="-128"/>
              </a:endParaRPr>
            </a:p>
          </p:txBody>
        </p:sp>
        <p:sp>
          <p:nvSpPr>
            <p:cNvPr id="48183" name="Rectangle 4"/>
            <p:cNvSpPr>
              <a:spLocks noChangeArrowheads="1"/>
            </p:cNvSpPr>
            <p:nvPr/>
          </p:nvSpPr>
          <p:spPr bwMode="auto">
            <a:xfrm>
              <a:off x="326" y="2160"/>
              <a:ext cx="849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000" b="1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mRNA</a:t>
              </a:r>
            </a:p>
          </p:txBody>
        </p:sp>
      </p:grpSp>
      <p:sp>
        <p:nvSpPr>
          <p:cNvPr id="4813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685800"/>
            <a:ext cx="8153400" cy="762000"/>
          </a:xfrm>
        </p:spPr>
        <p:txBody>
          <a:bodyPr anchor="t"/>
          <a:lstStyle/>
          <a:p>
            <a:pPr eaLnBrk="1" hangingPunct="1"/>
            <a:r>
              <a:rPr lang="en-US" smtClean="0"/>
              <a:t>mRNA codes for proteins in </a:t>
            </a:r>
            <a:r>
              <a:rPr lang="en-US" u="sng" smtClean="0">
                <a:solidFill>
                  <a:srgbClr val="CC0000"/>
                </a:solidFill>
              </a:rPr>
              <a:t>triplets</a:t>
            </a:r>
            <a:endParaRPr lang="en-US" smtClean="0"/>
          </a:p>
        </p:txBody>
      </p:sp>
      <p:grpSp>
        <p:nvGrpSpPr>
          <p:cNvPr id="48132" name="Group 6"/>
          <p:cNvGrpSpPr>
            <a:grpSpLocks/>
          </p:cNvGrpSpPr>
          <p:nvPr/>
        </p:nvGrpSpPr>
        <p:grpSpPr bwMode="auto">
          <a:xfrm>
            <a:off x="2212976" y="1524001"/>
            <a:ext cx="7769225" cy="671513"/>
            <a:chOff x="432" y="1450"/>
            <a:chExt cx="4894" cy="423"/>
          </a:xfrm>
        </p:grpSpPr>
        <p:sp>
          <p:nvSpPr>
            <p:cNvPr id="48180" name="Rectangle 7"/>
            <p:cNvSpPr>
              <a:spLocks noChangeArrowheads="1"/>
            </p:cNvSpPr>
            <p:nvPr/>
          </p:nvSpPr>
          <p:spPr bwMode="auto">
            <a:xfrm>
              <a:off x="1379" y="1450"/>
              <a:ext cx="39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800" b="1">
                  <a:solidFill>
                    <a:srgbClr val="CC0000"/>
                  </a:solidFill>
                  <a:latin typeface="Courier" charset="0"/>
                  <a:ea typeface="MS PGothic" panose="020B0600070205080204" pitchFamily="34" charset="-128"/>
                </a:rPr>
                <a:t>TACGCACATTTACGTACGCGG</a:t>
              </a:r>
              <a:endParaRPr lang="en-US" sz="3800" b="1">
                <a:solidFill>
                  <a:srgbClr val="0F116A"/>
                </a:solidFill>
                <a:latin typeface="Courier" charset="0"/>
                <a:ea typeface="MS PGothic" panose="020B0600070205080204" pitchFamily="34" charset="-128"/>
              </a:endParaRPr>
            </a:p>
          </p:txBody>
        </p:sp>
        <p:sp>
          <p:nvSpPr>
            <p:cNvPr id="48181" name="Rectangle 8"/>
            <p:cNvSpPr>
              <a:spLocks noChangeArrowheads="1"/>
            </p:cNvSpPr>
            <p:nvPr/>
          </p:nvSpPr>
          <p:spPr bwMode="auto">
            <a:xfrm>
              <a:off x="432" y="1488"/>
              <a:ext cx="636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000" b="1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DNA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025650" y="3140076"/>
            <a:ext cx="7937500" cy="671513"/>
            <a:chOff x="316" y="1978"/>
            <a:chExt cx="5000" cy="423"/>
          </a:xfrm>
        </p:grpSpPr>
        <p:sp>
          <p:nvSpPr>
            <p:cNvPr id="48178" name="Rectangle 10"/>
            <p:cNvSpPr>
              <a:spLocks noChangeArrowheads="1"/>
            </p:cNvSpPr>
            <p:nvPr/>
          </p:nvSpPr>
          <p:spPr bwMode="auto">
            <a:xfrm>
              <a:off x="1369" y="1978"/>
              <a:ext cx="3947" cy="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8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AUG</a:t>
              </a:r>
              <a:r>
                <a:rPr lang="en-US" sz="3800" b="1">
                  <a:solidFill>
                    <a:schemeClr val="tx2"/>
                  </a:solidFill>
                  <a:latin typeface="Courier" charset="0"/>
                  <a:ea typeface="MS PGothic" panose="020B0600070205080204" pitchFamily="34" charset="-128"/>
                </a:rPr>
                <a:t>CGU</a:t>
              </a:r>
              <a:r>
                <a:rPr lang="en-US" sz="3800" b="1">
                  <a:solidFill>
                    <a:srgbClr val="CC0000"/>
                  </a:solidFill>
                  <a:latin typeface="Courier" charset="0"/>
                  <a:ea typeface="MS PGothic" panose="020B0600070205080204" pitchFamily="34" charset="-128"/>
                </a:rPr>
                <a:t>GUA</a:t>
              </a:r>
              <a:r>
                <a:rPr lang="en-US" sz="3800" b="1">
                  <a:solidFill>
                    <a:srgbClr val="008000"/>
                  </a:solidFill>
                  <a:latin typeface="Courier" charset="0"/>
                  <a:ea typeface="MS PGothic" panose="020B0600070205080204" pitchFamily="34" charset="-128"/>
                </a:rPr>
                <a:t>AAU</a:t>
              </a:r>
              <a:r>
                <a:rPr lang="en-US" sz="3800" b="1">
                  <a:solidFill>
                    <a:schemeClr val="hlink"/>
                  </a:solidFill>
                  <a:latin typeface="Courier" charset="0"/>
                  <a:ea typeface="MS PGothic" panose="020B0600070205080204" pitchFamily="34" charset="-128"/>
                </a:rPr>
                <a:t>GCA</a:t>
              </a:r>
              <a:r>
                <a:rPr lang="en-US" sz="3800" b="1">
                  <a:solidFill>
                    <a:srgbClr val="660000"/>
                  </a:solidFill>
                  <a:latin typeface="Courier" charset="0"/>
                  <a:ea typeface="MS PGothic" panose="020B0600070205080204" pitchFamily="34" charset="-128"/>
                </a:rPr>
                <a:t>UGC</a:t>
              </a:r>
              <a:r>
                <a:rPr lang="en-US" sz="3800" b="1">
                  <a:solidFill>
                    <a:schemeClr val="hlink"/>
                  </a:solidFill>
                  <a:latin typeface="Courier" charset="0"/>
                  <a:ea typeface="MS PGothic" panose="020B0600070205080204" pitchFamily="34" charset="-128"/>
                </a:rPr>
                <a:t>GCC</a:t>
              </a:r>
              <a:endParaRPr lang="en-US" sz="3800" b="1">
                <a:solidFill>
                  <a:srgbClr val="0F116A"/>
                </a:solidFill>
                <a:latin typeface="Courier" charset="0"/>
                <a:ea typeface="MS PGothic" panose="020B0600070205080204" pitchFamily="34" charset="-128"/>
              </a:endParaRPr>
            </a:p>
          </p:txBody>
        </p:sp>
        <p:sp>
          <p:nvSpPr>
            <p:cNvPr id="48179" name="Rectangle 11"/>
            <p:cNvSpPr>
              <a:spLocks noChangeArrowheads="1"/>
            </p:cNvSpPr>
            <p:nvPr/>
          </p:nvSpPr>
          <p:spPr bwMode="auto">
            <a:xfrm>
              <a:off x="316" y="2016"/>
              <a:ext cx="849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000" b="1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mRNA</a:t>
              </a:r>
            </a:p>
          </p:txBody>
        </p:sp>
      </p:grpSp>
      <p:grpSp>
        <p:nvGrpSpPr>
          <p:cNvPr id="48134" name="Group 12"/>
          <p:cNvGrpSpPr>
            <a:grpSpLocks/>
          </p:cNvGrpSpPr>
          <p:nvPr/>
        </p:nvGrpSpPr>
        <p:grpSpPr bwMode="auto">
          <a:xfrm>
            <a:off x="1974850" y="4784725"/>
            <a:ext cx="7959724" cy="609600"/>
            <a:chOff x="282" y="2851"/>
            <a:chExt cx="5014" cy="384"/>
          </a:xfrm>
        </p:grpSpPr>
        <p:sp>
          <p:nvSpPr>
            <p:cNvPr id="48176" name="Rectangle 13"/>
            <p:cNvSpPr>
              <a:spLocks noChangeArrowheads="1"/>
            </p:cNvSpPr>
            <p:nvPr/>
          </p:nvSpPr>
          <p:spPr bwMode="auto">
            <a:xfrm>
              <a:off x="1407" y="2851"/>
              <a:ext cx="38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4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Met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 </a:t>
              </a:r>
              <a:r>
                <a:rPr lang="en-US" sz="3400" b="1">
                  <a:solidFill>
                    <a:schemeClr val="tx2"/>
                  </a:solidFill>
                  <a:latin typeface="Courier" charset="0"/>
                  <a:ea typeface="MS PGothic" panose="020B0600070205080204" pitchFamily="34" charset="-128"/>
                </a:rPr>
                <a:t>Arg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 </a:t>
              </a:r>
              <a:r>
                <a:rPr lang="en-US" sz="3400" b="1">
                  <a:solidFill>
                    <a:srgbClr val="CC0000"/>
                  </a:solidFill>
                  <a:latin typeface="Courier" charset="0"/>
                  <a:ea typeface="MS PGothic" panose="020B0600070205080204" pitchFamily="34" charset="-128"/>
                </a:rPr>
                <a:t>Val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 </a:t>
              </a:r>
              <a:r>
                <a:rPr lang="en-US" sz="3400" b="1">
                  <a:solidFill>
                    <a:srgbClr val="008000"/>
                  </a:solidFill>
                  <a:latin typeface="Courier" charset="0"/>
                  <a:ea typeface="MS PGothic" panose="020B0600070205080204" pitchFamily="34" charset="-128"/>
                </a:rPr>
                <a:t>Asn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 </a:t>
              </a:r>
              <a:r>
                <a:rPr lang="en-US" sz="3400" b="1">
                  <a:solidFill>
                    <a:schemeClr val="hlink"/>
                  </a:solidFill>
                  <a:latin typeface="Courier" charset="0"/>
                  <a:ea typeface="MS PGothic" panose="020B0600070205080204" pitchFamily="34" charset="-128"/>
                </a:rPr>
                <a:t>Ala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 </a:t>
              </a:r>
              <a:r>
                <a:rPr lang="en-US" sz="3400" b="1">
                  <a:solidFill>
                    <a:srgbClr val="660000"/>
                  </a:solidFill>
                  <a:latin typeface="Courier" charset="0"/>
                  <a:ea typeface="MS PGothic" panose="020B0600070205080204" pitchFamily="34" charset="-128"/>
                </a:rPr>
                <a:t>Cys</a:t>
              </a:r>
              <a:r>
                <a:rPr lang="en-US" sz="12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 </a:t>
              </a:r>
              <a:r>
                <a:rPr lang="en-US" sz="3400" b="1">
                  <a:solidFill>
                    <a:schemeClr val="hlink"/>
                  </a:solidFill>
                  <a:latin typeface="Courier" charset="0"/>
                  <a:ea typeface="MS PGothic" panose="020B0600070205080204" pitchFamily="34" charset="-128"/>
                </a:rPr>
                <a:t>Ala</a:t>
              </a:r>
              <a:endParaRPr lang="en-US" sz="3400" b="1">
                <a:solidFill>
                  <a:srgbClr val="0F116A"/>
                </a:solidFill>
                <a:latin typeface="Courier" charset="0"/>
                <a:ea typeface="MS PGothic" panose="020B0600070205080204" pitchFamily="34" charset="-128"/>
              </a:endParaRPr>
            </a:p>
          </p:txBody>
        </p:sp>
        <p:sp>
          <p:nvSpPr>
            <p:cNvPr id="48177" name="Rectangle 14"/>
            <p:cNvSpPr>
              <a:spLocks noChangeArrowheads="1"/>
            </p:cNvSpPr>
            <p:nvPr/>
          </p:nvSpPr>
          <p:spPr bwMode="auto">
            <a:xfrm>
              <a:off x="282" y="2869"/>
              <a:ext cx="938" cy="349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000" b="1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protein</a:t>
              </a:r>
            </a:p>
          </p:txBody>
        </p:sp>
      </p:grpSp>
      <p:sp>
        <p:nvSpPr>
          <p:cNvPr id="48135" name="AutoShape 15"/>
          <p:cNvSpPr>
            <a:spLocks noChangeArrowheads="1"/>
          </p:cNvSpPr>
          <p:nvPr/>
        </p:nvSpPr>
        <p:spPr bwMode="auto">
          <a:xfrm rot="5400000">
            <a:off x="6518275" y="2232025"/>
            <a:ext cx="685800" cy="609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36" name="Group 16"/>
          <p:cNvGrpSpPr>
            <a:grpSpLocks/>
          </p:cNvGrpSpPr>
          <p:nvPr/>
        </p:nvGrpSpPr>
        <p:grpSpPr bwMode="auto">
          <a:xfrm>
            <a:off x="6554788" y="3884613"/>
            <a:ext cx="609600" cy="823912"/>
            <a:chOff x="3168" y="2937"/>
            <a:chExt cx="384" cy="519"/>
          </a:xfrm>
        </p:grpSpPr>
        <p:sp>
          <p:nvSpPr>
            <p:cNvPr id="48174" name="AutoShape 17"/>
            <p:cNvSpPr>
              <a:spLocks noChangeArrowheads="1"/>
            </p:cNvSpPr>
            <p:nvPr/>
          </p:nvSpPr>
          <p:spPr bwMode="auto">
            <a:xfrm rot="5400000">
              <a:off x="3144" y="3000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48175" name="Text Box 18"/>
            <p:cNvSpPr txBox="1">
              <a:spLocks noChangeArrowheads="1"/>
            </p:cNvSpPr>
            <p:nvPr/>
          </p:nvSpPr>
          <p:spPr bwMode="auto">
            <a:xfrm>
              <a:off x="3196" y="2937"/>
              <a:ext cx="33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4800">
                  <a:solidFill>
                    <a:schemeClr val="bg1"/>
                  </a:solidFill>
                  <a:latin typeface="Chalkboard" charset="0"/>
                  <a:ea typeface="Apple LiGothic Medium" charset="-120"/>
                </a:rPr>
                <a:t>?</a:t>
              </a:r>
            </a:p>
          </p:txBody>
        </p:sp>
      </p:grpSp>
      <p:sp>
        <p:nvSpPr>
          <p:cNvPr id="458771" name="AutoShape 19"/>
          <p:cNvSpPr>
            <a:spLocks noChangeArrowheads="1"/>
          </p:cNvSpPr>
          <p:nvPr/>
        </p:nvSpPr>
        <p:spPr bwMode="auto">
          <a:xfrm rot="5400000">
            <a:off x="6516688" y="3992563"/>
            <a:ext cx="685800" cy="609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733800" y="3657600"/>
            <a:ext cx="914400" cy="1295400"/>
            <a:chOff x="1392" y="2304"/>
            <a:chExt cx="576" cy="816"/>
          </a:xfrm>
        </p:grpSpPr>
        <p:sp>
          <p:nvSpPr>
            <p:cNvPr id="48172" name="Line 21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3" name="Line 22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572000" y="3657600"/>
            <a:ext cx="914400" cy="1295400"/>
            <a:chOff x="1392" y="2304"/>
            <a:chExt cx="576" cy="816"/>
          </a:xfrm>
        </p:grpSpPr>
        <p:sp>
          <p:nvSpPr>
            <p:cNvPr id="48170" name="Line 24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1" name="Line 25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86400" y="3657600"/>
            <a:ext cx="914400" cy="1295400"/>
            <a:chOff x="1392" y="2304"/>
            <a:chExt cx="576" cy="816"/>
          </a:xfrm>
        </p:grpSpPr>
        <p:sp>
          <p:nvSpPr>
            <p:cNvPr id="48168" name="Line 27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9" name="Line 28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400800" y="3657600"/>
            <a:ext cx="914400" cy="1295400"/>
            <a:chOff x="1392" y="2304"/>
            <a:chExt cx="576" cy="816"/>
          </a:xfrm>
        </p:grpSpPr>
        <p:sp>
          <p:nvSpPr>
            <p:cNvPr id="48166" name="Line 30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7" name="Line 31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7239000" y="3657600"/>
            <a:ext cx="914400" cy="1295400"/>
            <a:chOff x="1392" y="2304"/>
            <a:chExt cx="576" cy="816"/>
          </a:xfrm>
        </p:grpSpPr>
        <p:sp>
          <p:nvSpPr>
            <p:cNvPr id="48164" name="Line 33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5" name="Line 34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8077200" y="3657600"/>
            <a:ext cx="914400" cy="1295400"/>
            <a:chOff x="1392" y="2304"/>
            <a:chExt cx="576" cy="816"/>
          </a:xfrm>
        </p:grpSpPr>
        <p:sp>
          <p:nvSpPr>
            <p:cNvPr id="48162" name="Line 36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3" name="Line 37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rgbClr val="6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8991600" y="3657600"/>
            <a:ext cx="914400" cy="1295400"/>
            <a:chOff x="1392" y="2304"/>
            <a:chExt cx="576" cy="816"/>
          </a:xfrm>
        </p:grpSpPr>
        <p:sp>
          <p:nvSpPr>
            <p:cNvPr id="48160" name="Line 39"/>
            <p:cNvSpPr>
              <a:spLocks noChangeShapeType="1"/>
            </p:cNvSpPr>
            <p:nvPr/>
          </p:nvSpPr>
          <p:spPr bwMode="auto">
            <a:xfrm>
              <a:off x="1392" y="2304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1" name="Line 40"/>
            <p:cNvSpPr>
              <a:spLocks noChangeShapeType="1"/>
            </p:cNvSpPr>
            <p:nvPr/>
          </p:nvSpPr>
          <p:spPr bwMode="auto">
            <a:xfrm rot="5400000">
              <a:off x="1272" y="2712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8793" name="Rectangle 41"/>
          <p:cNvSpPr>
            <a:spLocks noChangeArrowheads="1"/>
          </p:cNvSpPr>
          <p:nvPr/>
        </p:nvSpPr>
        <p:spPr bwMode="auto">
          <a:xfrm>
            <a:off x="3551239" y="5697539"/>
            <a:ext cx="6097587" cy="554037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30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Codon = </a:t>
            </a:r>
            <a:r>
              <a:rPr lang="en-US" sz="28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block of 3 mRNA bases</a:t>
            </a:r>
            <a:endParaRPr lang="en-US" sz="28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3695700" y="2695576"/>
            <a:ext cx="1030288" cy="2714625"/>
            <a:chOff x="1368" y="1698"/>
            <a:chExt cx="649" cy="1710"/>
          </a:xfrm>
        </p:grpSpPr>
        <p:sp>
          <p:nvSpPr>
            <p:cNvPr id="48158" name="AutoShape 42"/>
            <p:cNvSpPr>
              <a:spLocks noChangeArrowheads="1"/>
            </p:cNvSpPr>
            <p:nvPr/>
          </p:nvSpPr>
          <p:spPr bwMode="auto">
            <a:xfrm>
              <a:off x="1392" y="1968"/>
              <a:ext cx="576" cy="144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8159" name="Rectangle 43"/>
            <p:cNvSpPr>
              <a:spLocks noChangeArrowheads="1"/>
            </p:cNvSpPr>
            <p:nvPr/>
          </p:nvSpPr>
          <p:spPr bwMode="auto">
            <a:xfrm>
              <a:off x="1368" y="1698"/>
              <a:ext cx="64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200" b="1" u="sng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codon</a:t>
              </a:r>
              <a:endParaRPr lang="en-US" sz="22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 rot="5400000">
            <a:off x="5193507" y="3559970"/>
            <a:ext cx="635000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 rot="5400000">
            <a:off x="4328319" y="3559969"/>
            <a:ext cx="635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 rot="5400000">
            <a:off x="6071394" y="3559969"/>
            <a:ext cx="635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60"/>
          <p:cNvCxnSpPr>
            <a:cxnSpLocks noChangeShapeType="1"/>
          </p:cNvCxnSpPr>
          <p:nvPr/>
        </p:nvCxnSpPr>
        <p:spPr bwMode="auto">
          <a:xfrm rot="5400000">
            <a:off x="6963569" y="3559969"/>
            <a:ext cx="635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 rot="5400000">
            <a:off x="7800182" y="3559970"/>
            <a:ext cx="635000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 rot="5400000">
            <a:off x="8652669" y="3559969"/>
            <a:ext cx="635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8931276" y="3048000"/>
            <a:ext cx="1736725" cy="1054100"/>
            <a:chOff x="3381" y="1298"/>
            <a:chExt cx="1094" cy="664"/>
          </a:xfrm>
        </p:grpSpPr>
        <p:grpSp>
          <p:nvGrpSpPr>
            <p:cNvPr id="48154" name="Group 46"/>
            <p:cNvGrpSpPr>
              <a:grpSpLocks/>
            </p:cNvGrpSpPr>
            <p:nvPr/>
          </p:nvGrpSpPr>
          <p:grpSpPr bwMode="auto">
            <a:xfrm flipV="1">
              <a:off x="3381" y="1298"/>
              <a:ext cx="1080" cy="664"/>
              <a:chOff x="9801" y="1444"/>
              <a:chExt cx="2340" cy="1440"/>
            </a:xfrm>
          </p:grpSpPr>
          <p:sp>
            <p:nvSpPr>
              <p:cNvPr id="48156" name="Oval 47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8157" name="Oval 48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8155" name="Text Box 49"/>
            <p:cNvSpPr txBox="1">
              <a:spLocks noChangeArrowheads="1"/>
            </p:cNvSpPr>
            <p:nvPr/>
          </p:nvSpPr>
          <p:spPr bwMode="auto">
            <a:xfrm>
              <a:off x="3495" y="1370"/>
              <a:ext cx="9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000005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ribosome</a:t>
              </a: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8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8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71" grpId="0" animBg="1"/>
      <p:bldP spid="45879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371600"/>
            <a:ext cx="3505200" cy="3314700"/>
          </a:xfrm>
        </p:spPr>
        <p:txBody>
          <a:bodyPr/>
          <a:lstStyle/>
          <a:p>
            <a:pPr eaLnBrk="1" hangingPunct="1"/>
            <a:r>
              <a:rPr lang="en-US" sz="2600"/>
              <a:t>For </a:t>
            </a:r>
            <a:r>
              <a:rPr lang="en-US" sz="2600" u="sng">
                <a:solidFill>
                  <a:srgbClr val="CC0000"/>
                </a:solidFill>
              </a:rPr>
              <a:t>ALL</a:t>
            </a:r>
            <a:r>
              <a:rPr lang="en-US" sz="2600"/>
              <a:t> life!</a:t>
            </a:r>
          </a:p>
          <a:p>
            <a:pPr lvl="1" eaLnBrk="1" hangingPunct="1"/>
            <a:r>
              <a:rPr lang="en-US" sz="2000"/>
              <a:t>strongest support for a common origin for all life</a:t>
            </a:r>
          </a:p>
          <a:p>
            <a:pPr eaLnBrk="1" hangingPunct="1"/>
            <a:r>
              <a:rPr lang="en-US" sz="2600"/>
              <a:t>Code has duplicates</a:t>
            </a:r>
          </a:p>
          <a:p>
            <a:pPr lvl="1" eaLnBrk="1" hangingPunct="1"/>
            <a:r>
              <a:rPr lang="en-US" sz="2000"/>
              <a:t>several codons for each amino acid</a:t>
            </a:r>
          </a:p>
          <a:p>
            <a:pPr lvl="1" eaLnBrk="1" hangingPunct="1"/>
            <a:r>
              <a:rPr lang="en-US" sz="2000"/>
              <a:t>mutation insurance!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611814" y="685800"/>
            <a:ext cx="505618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6" name="Oval 6"/>
          <p:cNvSpPr>
            <a:spLocks noChangeArrowheads="1"/>
          </p:cNvSpPr>
          <p:nvPr/>
        </p:nvSpPr>
        <p:spPr bwMode="auto">
          <a:xfrm>
            <a:off x="6019800" y="4572000"/>
            <a:ext cx="12954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807" name="Oval 7"/>
          <p:cNvSpPr>
            <a:spLocks noChangeArrowheads="1"/>
          </p:cNvSpPr>
          <p:nvPr/>
        </p:nvSpPr>
        <p:spPr bwMode="auto">
          <a:xfrm>
            <a:off x="7924800" y="1828800"/>
            <a:ext cx="1295400" cy="762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808" name="Oval 8"/>
          <p:cNvSpPr>
            <a:spLocks noChangeArrowheads="1"/>
          </p:cNvSpPr>
          <p:nvPr/>
        </p:nvSpPr>
        <p:spPr bwMode="auto">
          <a:xfrm>
            <a:off x="8915400" y="1676400"/>
            <a:ext cx="12954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809" name="Rectangle 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133600" y="4724400"/>
            <a:ext cx="31242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2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Start codon</a:t>
            </a:r>
            <a:endParaRPr lang="en-US" sz="2200" b="1">
              <a:solidFill>
                <a:srgbClr val="0F116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AUG</a:t>
            </a: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methionine</a:t>
            </a:r>
          </a:p>
          <a:p>
            <a:pPr eaLnBrk="1" hangingPunct="1"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2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Stop codons</a:t>
            </a:r>
            <a:endParaRPr lang="en-US" sz="2200" b="1">
              <a:solidFill>
                <a:srgbClr val="0F116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UGA, UAA, UAG</a:t>
            </a:r>
          </a:p>
        </p:txBody>
      </p:sp>
      <p:sp>
        <p:nvSpPr>
          <p:cNvPr id="501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smtClean="0"/>
              <a:t>The mRNA code</a:t>
            </a:r>
          </a:p>
        </p:txBody>
      </p:sp>
    </p:spTree>
    <p:extLst>
      <p:ext uri="{BB962C8B-B14F-4D97-AF65-F5344CB8AC3E}">
        <p14:creationId xmlns:p14="http://schemas.microsoft.com/office/powerpoint/2010/main" val="409621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0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6" grpId="0" animBg="1"/>
      <p:bldP spid="460807" grpId="0" animBg="1"/>
      <p:bldP spid="460808" grpId="0" animBg="1"/>
      <p:bldP spid="460809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How are the codons matched to amino acids?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713163" y="2043113"/>
            <a:ext cx="62658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800" b="1">
                <a:solidFill>
                  <a:srgbClr val="0F116A"/>
                </a:solidFill>
                <a:latin typeface="Courier" charset="0"/>
                <a:ea typeface="MS PGothic" panose="020B0600070205080204" pitchFamily="34" charset="-128"/>
              </a:rPr>
              <a:t>TACGCACATTTACGTACGCGG</a:t>
            </a:r>
            <a:endParaRPr lang="en-US" sz="3400" b="1">
              <a:solidFill>
                <a:srgbClr val="0F116A"/>
              </a:solidFill>
              <a:latin typeface="Courier" charset="0"/>
              <a:ea typeface="MS PGothic" panose="020B0600070205080204" pitchFamily="34" charset="-128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209800" y="2103439"/>
            <a:ext cx="1009650" cy="5492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DNA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711576" y="3109913"/>
            <a:ext cx="62658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800" b="1" u="sng">
                <a:solidFill>
                  <a:srgbClr val="0F116A"/>
                </a:solidFill>
                <a:latin typeface="Courier" charset="0"/>
                <a:ea typeface="MS PGothic" panose="020B0600070205080204" pitchFamily="34" charset="-128"/>
              </a:rPr>
              <a:t>AUG</a:t>
            </a:r>
            <a:r>
              <a:rPr lang="en-US" sz="3800" b="1">
                <a:solidFill>
                  <a:schemeClr val="tx2"/>
                </a:solidFill>
                <a:latin typeface="Courier" charset="0"/>
                <a:ea typeface="MS PGothic" panose="020B0600070205080204" pitchFamily="34" charset="-128"/>
              </a:rPr>
              <a:t>CGU</a:t>
            </a:r>
            <a:r>
              <a:rPr lang="en-US" sz="3800" b="1" u="sng">
                <a:solidFill>
                  <a:srgbClr val="CC0000"/>
                </a:solidFill>
                <a:latin typeface="Courier" charset="0"/>
                <a:ea typeface="MS PGothic" panose="020B0600070205080204" pitchFamily="34" charset="-128"/>
              </a:rPr>
              <a:t>GUA</a:t>
            </a:r>
            <a:r>
              <a:rPr lang="en-US" sz="3800" b="1">
                <a:solidFill>
                  <a:srgbClr val="008000"/>
                </a:solidFill>
                <a:latin typeface="Courier" charset="0"/>
                <a:ea typeface="MS PGothic" panose="020B0600070205080204" pitchFamily="34" charset="-128"/>
              </a:rPr>
              <a:t>AAU</a:t>
            </a:r>
            <a:r>
              <a:rPr lang="en-US" sz="3800" b="1" u="sng">
                <a:solidFill>
                  <a:schemeClr val="hlink"/>
                </a:solidFill>
                <a:latin typeface="Courier" charset="0"/>
                <a:ea typeface="MS PGothic" panose="020B0600070205080204" pitchFamily="34" charset="-128"/>
              </a:rPr>
              <a:t>GCA</a:t>
            </a:r>
            <a:r>
              <a:rPr lang="en-US" sz="3800" b="1">
                <a:solidFill>
                  <a:srgbClr val="660000"/>
                </a:solidFill>
                <a:latin typeface="Courier" charset="0"/>
                <a:ea typeface="MS PGothic" panose="020B0600070205080204" pitchFamily="34" charset="-128"/>
              </a:rPr>
              <a:t>UGC</a:t>
            </a:r>
            <a:r>
              <a:rPr lang="en-US" sz="3800" b="1" u="sng">
                <a:solidFill>
                  <a:schemeClr val="hlink"/>
                </a:solidFill>
                <a:latin typeface="Courier" charset="0"/>
                <a:ea typeface="MS PGothic" panose="020B0600070205080204" pitchFamily="34" charset="-128"/>
              </a:rPr>
              <a:t>GCC</a:t>
            </a:r>
            <a:endParaRPr lang="en-US" sz="3000" b="1">
              <a:solidFill>
                <a:srgbClr val="0F116A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041525" y="3170239"/>
            <a:ext cx="1347788" cy="5492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mRNA</a:t>
            </a:r>
          </a:p>
        </p:txBody>
      </p:sp>
      <p:sp>
        <p:nvSpPr>
          <p:cNvPr id="462856" name="Line 8"/>
          <p:cNvSpPr>
            <a:spLocks noChangeShapeType="1"/>
          </p:cNvSpPr>
          <p:nvPr/>
        </p:nvSpPr>
        <p:spPr bwMode="auto">
          <a:xfrm>
            <a:off x="4191000" y="377983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2858" name="Rectangle 10"/>
          <p:cNvSpPr>
            <a:spLocks noChangeArrowheads="1"/>
          </p:cNvSpPr>
          <p:nvPr/>
        </p:nvSpPr>
        <p:spPr bwMode="auto">
          <a:xfrm>
            <a:off x="7055227" y="4849347"/>
            <a:ext cx="2023311" cy="52322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F116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anti-codon</a:t>
            </a:r>
            <a:endParaRPr lang="en-US" sz="36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2233" name="Rectangle 11"/>
          <p:cNvSpPr>
            <a:spLocks noChangeArrowheads="1"/>
          </p:cNvSpPr>
          <p:nvPr/>
        </p:nvSpPr>
        <p:spPr bwMode="auto">
          <a:xfrm>
            <a:off x="7389814" y="3731747"/>
            <a:ext cx="1263487" cy="52322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F116A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codon</a:t>
            </a:r>
            <a:endParaRPr lang="en-US" sz="36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143125" y="4556125"/>
            <a:ext cx="1136650" cy="901700"/>
            <a:chOff x="390" y="2870"/>
            <a:chExt cx="716" cy="568"/>
          </a:xfrm>
        </p:grpSpPr>
        <p:sp>
          <p:nvSpPr>
            <p:cNvPr id="52255" name="Rectangle 9"/>
            <p:cNvSpPr>
              <a:spLocks noChangeArrowheads="1"/>
            </p:cNvSpPr>
            <p:nvPr/>
          </p:nvSpPr>
          <p:spPr bwMode="auto">
            <a:xfrm>
              <a:off x="390" y="2870"/>
              <a:ext cx="716" cy="346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000" b="1">
                  <a:solidFill>
                    <a:srgbClr val="CC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tRNA</a:t>
              </a:r>
              <a:endParaRPr lang="en-US" sz="30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2256" name="Line 18"/>
            <p:cNvSpPr>
              <a:spLocks noChangeShapeType="1"/>
            </p:cNvSpPr>
            <p:nvPr/>
          </p:nvSpPr>
          <p:spPr bwMode="auto">
            <a:xfrm>
              <a:off x="748" y="3216"/>
              <a:ext cx="0" cy="22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678238" y="4127500"/>
            <a:ext cx="1066800" cy="1447800"/>
            <a:chOff x="1357" y="2592"/>
            <a:chExt cx="672" cy="912"/>
          </a:xfrm>
        </p:grpSpPr>
        <p:grpSp>
          <p:nvGrpSpPr>
            <p:cNvPr id="52250" name="Group 20"/>
            <p:cNvGrpSpPr>
              <a:grpSpLocks/>
            </p:cNvGrpSpPr>
            <p:nvPr/>
          </p:nvGrpSpPr>
          <p:grpSpPr bwMode="auto">
            <a:xfrm>
              <a:off x="1362" y="2592"/>
              <a:ext cx="663" cy="528"/>
              <a:chOff x="1379" y="2592"/>
              <a:chExt cx="663" cy="528"/>
            </a:xfrm>
          </p:grpSpPr>
          <p:sp>
            <p:nvSpPr>
              <p:cNvPr id="52253" name="AutoShape 21"/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2254" name="Rectangle 22"/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3800" b="1" u="sng">
                    <a:solidFill>
                      <a:srgbClr val="0F116A"/>
                    </a:solidFill>
                    <a:latin typeface="Courier" charset="0"/>
                    <a:ea typeface="MS PGothic" panose="020B0600070205080204" pitchFamily="34" charset="-128"/>
                  </a:rPr>
                  <a:t>UAC</a:t>
                </a:r>
                <a:endParaRPr lang="en-US" sz="3000" b="1">
                  <a:solidFill>
                    <a:srgbClr val="0F116A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2251" name="Line 23"/>
            <p:cNvSpPr>
              <a:spLocks noChangeShapeType="1"/>
            </p:cNvSpPr>
            <p:nvPr/>
          </p:nvSpPr>
          <p:spPr bwMode="auto">
            <a:xfrm>
              <a:off x="1693" y="3072"/>
              <a:ext cx="0" cy="96"/>
            </a:xfrm>
            <a:prstGeom prst="line">
              <a:avLst/>
            </a:prstGeom>
            <a:noFill/>
            <a:ln w="57150">
              <a:solidFill>
                <a:srgbClr val="0F11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2" name="Oval 24"/>
            <p:cNvSpPr>
              <a:spLocks noChangeArrowheads="1"/>
            </p:cNvSpPr>
            <p:nvPr/>
          </p:nvSpPr>
          <p:spPr bwMode="auto">
            <a:xfrm>
              <a:off x="1357" y="3168"/>
              <a:ext cx="672" cy="336"/>
            </a:xfrm>
            <a:prstGeom prst="ellipse">
              <a:avLst/>
            </a:prstGeom>
            <a:solidFill>
              <a:srgbClr val="B7C1EB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400" b="1">
                  <a:solidFill>
                    <a:srgbClr val="0F116A"/>
                  </a:solidFill>
                  <a:latin typeface="Courier" charset="0"/>
                  <a:ea typeface="MS PGothic" panose="020B0600070205080204" pitchFamily="34" charset="-128"/>
                </a:rPr>
                <a:t>Met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713288" y="4394200"/>
            <a:ext cx="1066800" cy="1447800"/>
            <a:chOff x="2064" y="2832"/>
            <a:chExt cx="672" cy="912"/>
          </a:xfrm>
        </p:grpSpPr>
        <p:grpSp>
          <p:nvGrpSpPr>
            <p:cNvPr id="52245" name="Group 26"/>
            <p:cNvGrpSpPr>
              <a:grpSpLocks/>
            </p:cNvGrpSpPr>
            <p:nvPr/>
          </p:nvGrpSpPr>
          <p:grpSpPr bwMode="auto">
            <a:xfrm>
              <a:off x="2068" y="2832"/>
              <a:ext cx="663" cy="528"/>
              <a:chOff x="1379" y="2592"/>
              <a:chExt cx="663" cy="528"/>
            </a:xfrm>
          </p:grpSpPr>
          <p:sp>
            <p:nvSpPr>
              <p:cNvPr id="52248" name="AutoShape 27"/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2249" name="Rectangle 28"/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3800" b="1">
                    <a:solidFill>
                      <a:schemeClr val="tx2"/>
                    </a:solidFill>
                    <a:latin typeface="Courier" charset="0"/>
                    <a:ea typeface="MS PGothic" panose="020B0600070205080204" pitchFamily="34" charset="-128"/>
                  </a:rPr>
                  <a:t>GCA</a:t>
                </a:r>
                <a:endParaRPr lang="en-US" sz="3000" b="1">
                  <a:solidFill>
                    <a:srgbClr val="0F116A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2246" name="Line 29"/>
            <p:cNvSpPr>
              <a:spLocks noChangeShapeType="1"/>
            </p:cNvSpPr>
            <p:nvPr/>
          </p:nvSpPr>
          <p:spPr bwMode="auto">
            <a:xfrm>
              <a:off x="2400" y="3312"/>
              <a:ext cx="0" cy="9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Oval 30"/>
            <p:cNvSpPr>
              <a:spLocks noChangeArrowheads="1"/>
            </p:cNvSpPr>
            <p:nvPr/>
          </p:nvSpPr>
          <p:spPr bwMode="auto">
            <a:xfrm>
              <a:off x="2064" y="3408"/>
              <a:ext cx="672" cy="336"/>
            </a:xfrm>
            <a:prstGeom prst="ellipse">
              <a:avLst/>
            </a:prstGeom>
            <a:solidFill>
              <a:srgbClr val="B7C1EB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400" b="1">
                  <a:solidFill>
                    <a:schemeClr val="tx2"/>
                  </a:solidFill>
                  <a:latin typeface="Courier" charset="0"/>
                  <a:ea typeface="MS PGothic" panose="020B0600070205080204" pitchFamily="34" charset="-128"/>
                </a:rPr>
                <a:t>Arg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753100" y="4851400"/>
            <a:ext cx="1066800" cy="1447800"/>
            <a:chOff x="2784" y="3120"/>
            <a:chExt cx="672" cy="912"/>
          </a:xfrm>
        </p:grpSpPr>
        <p:grpSp>
          <p:nvGrpSpPr>
            <p:cNvPr id="52240" name="Group 32"/>
            <p:cNvGrpSpPr>
              <a:grpSpLocks/>
            </p:cNvGrpSpPr>
            <p:nvPr/>
          </p:nvGrpSpPr>
          <p:grpSpPr bwMode="auto">
            <a:xfrm>
              <a:off x="2788" y="3120"/>
              <a:ext cx="663" cy="528"/>
              <a:chOff x="1379" y="2592"/>
              <a:chExt cx="663" cy="528"/>
            </a:xfrm>
          </p:grpSpPr>
          <p:sp>
            <p:nvSpPr>
              <p:cNvPr id="52243" name="AutoShape 33"/>
              <p:cNvSpPr>
                <a:spLocks noChangeArrowheads="1"/>
              </p:cNvSpPr>
              <p:nvPr/>
            </p:nvSpPr>
            <p:spPr bwMode="auto">
              <a:xfrm>
                <a:off x="1398" y="2640"/>
                <a:ext cx="624" cy="480"/>
              </a:xfrm>
              <a:prstGeom prst="roundRect">
                <a:avLst>
                  <a:gd name="adj" fmla="val 16667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2244" name="Rectangle 34"/>
              <p:cNvSpPr>
                <a:spLocks noChangeArrowheads="1"/>
              </p:cNvSpPr>
              <p:nvPr/>
            </p:nvSpPr>
            <p:spPr bwMode="auto">
              <a:xfrm>
                <a:off x="1379" y="2592"/>
                <a:ext cx="663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3800" b="1" u="sng">
                    <a:solidFill>
                      <a:srgbClr val="CC0000"/>
                    </a:solidFill>
                    <a:latin typeface="Courier" charset="0"/>
                    <a:ea typeface="MS PGothic" panose="020B0600070205080204" pitchFamily="34" charset="-128"/>
                  </a:rPr>
                  <a:t>CAU</a:t>
                </a:r>
                <a:endParaRPr lang="en-US" sz="3000" b="1">
                  <a:solidFill>
                    <a:srgbClr val="0F116A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2241" name="Line 35"/>
            <p:cNvSpPr>
              <a:spLocks noChangeShapeType="1"/>
            </p:cNvSpPr>
            <p:nvPr/>
          </p:nvSpPr>
          <p:spPr bwMode="auto">
            <a:xfrm>
              <a:off x="3120" y="3600"/>
              <a:ext cx="0" cy="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Oval 36"/>
            <p:cNvSpPr>
              <a:spLocks noChangeArrowheads="1"/>
            </p:cNvSpPr>
            <p:nvPr/>
          </p:nvSpPr>
          <p:spPr bwMode="auto">
            <a:xfrm>
              <a:off x="2784" y="3696"/>
              <a:ext cx="672" cy="336"/>
            </a:xfrm>
            <a:prstGeom prst="ellipse">
              <a:avLst/>
            </a:prstGeom>
            <a:solidFill>
              <a:srgbClr val="B7C1EB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3400" b="1">
                  <a:solidFill>
                    <a:srgbClr val="CC0000"/>
                  </a:solidFill>
                  <a:latin typeface="Courier" charset="0"/>
                  <a:ea typeface="MS PGothic" panose="020B0600070205080204" pitchFamily="34" charset="-128"/>
                </a:rPr>
                <a:t>Val</a:t>
              </a:r>
            </a:p>
          </p:txBody>
        </p:sp>
      </p:grp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3051175" y="6291263"/>
            <a:ext cx="6699250" cy="552450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30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Anti-codon = </a:t>
            </a:r>
            <a:r>
              <a:rPr lang="en-US" sz="2800" b="1" u="sng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block of 3 tRNA bases</a:t>
            </a:r>
            <a:endParaRPr lang="en-US" sz="28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62855" name="Rectangle 7"/>
          <p:cNvSpPr>
            <a:spLocks noChangeArrowheads="1"/>
          </p:cNvSpPr>
          <p:nvPr/>
        </p:nvSpPr>
        <p:spPr bwMode="auto">
          <a:xfrm>
            <a:off x="1914526" y="5303839"/>
            <a:ext cx="1592263" cy="941387"/>
          </a:xfrm>
          <a:prstGeom prst="ellipse">
            <a:avLst/>
          </a:prstGeom>
          <a:solidFill>
            <a:schemeClr val="bg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amino</a:t>
            </a:r>
            <a:br>
              <a:rPr lang="en-US" sz="30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en-US" sz="30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acid</a:t>
            </a:r>
            <a:endParaRPr lang="en-US" sz="3000" b="1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6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2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6" grpId="0" animBg="1"/>
      <p:bldP spid="462858" grpId="0" animBg="1" autoUpdateAnimBg="0"/>
      <p:bldP spid="32" grpId="0" animBg="1"/>
      <p:bldP spid="462855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mRNA to protein = Translation</a:t>
            </a:r>
          </a:p>
        </p:txBody>
      </p:sp>
      <p:sp>
        <p:nvSpPr>
          <p:cNvPr id="403464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371600"/>
            <a:ext cx="7848600" cy="1562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The working instructions </a:t>
            </a:r>
            <a:r>
              <a:rPr lang="en-US" u="sng" smtClean="0">
                <a:solidFill>
                  <a:srgbClr val="CC0000"/>
                </a:solidFill>
                <a:sym typeface="Symbol" panose="05050102010706020507" pitchFamily="18" charset="2"/>
              </a:rPr>
              <a:t> </a:t>
            </a:r>
            <a:r>
              <a:rPr lang="en-US" u="sng" smtClean="0">
                <a:solidFill>
                  <a:srgbClr val="CC0000"/>
                </a:solidFill>
              </a:rPr>
              <a:t>mRNA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The reader </a:t>
            </a:r>
            <a:r>
              <a:rPr lang="en-US" u="sng" smtClean="0">
                <a:solidFill>
                  <a:srgbClr val="CC0000"/>
                </a:solidFill>
                <a:sym typeface="Symbol" panose="05050102010706020507" pitchFamily="18" charset="2"/>
              </a:rPr>
              <a:t> </a:t>
            </a:r>
            <a:r>
              <a:rPr lang="en-US" u="sng" smtClean="0">
                <a:solidFill>
                  <a:srgbClr val="CC0000"/>
                </a:solidFill>
              </a:rPr>
              <a:t>ribosome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The transporter </a:t>
            </a:r>
            <a:r>
              <a:rPr lang="en-US" u="sng" smtClean="0">
                <a:solidFill>
                  <a:srgbClr val="CC0000"/>
                </a:solidFill>
                <a:sym typeface="Symbol" panose="05050102010706020507" pitchFamily="18" charset="2"/>
              </a:rPr>
              <a:t></a:t>
            </a:r>
            <a:r>
              <a:rPr lang="en-US" u="sng" smtClean="0">
                <a:solidFill>
                  <a:srgbClr val="CC0000"/>
                </a:solidFill>
              </a:rPr>
              <a:t> transfer RNA </a:t>
            </a:r>
            <a:r>
              <a:rPr lang="en-US" u="sng" smtClean="0">
                <a:solidFill>
                  <a:srgbClr val="CC0000"/>
                </a:solidFill>
                <a:sym typeface="Symbol" panose="05050102010706020507" pitchFamily="18" charset="2"/>
              </a:rPr>
              <a:t>(</a:t>
            </a:r>
            <a:r>
              <a:rPr lang="en-US" u="sng" smtClean="0">
                <a:solidFill>
                  <a:srgbClr val="CC0000"/>
                </a:solidFill>
              </a:rPr>
              <a:t>tRNA)</a:t>
            </a:r>
          </a:p>
        </p:txBody>
      </p:sp>
      <p:grpSp>
        <p:nvGrpSpPr>
          <p:cNvPr id="2" name="Group 212"/>
          <p:cNvGrpSpPr>
            <a:grpSpLocks/>
          </p:cNvGrpSpPr>
          <p:nvPr/>
        </p:nvGrpSpPr>
        <p:grpSpPr bwMode="auto">
          <a:xfrm>
            <a:off x="2017714" y="3657600"/>
            <a:ext cx="8505825" cy="990600"/>
            <a:chOff x="311" y="2304"/>
            <a:chExt cx="5358" cy="624"/>
          </a:xfrm>
        </p:grpSpPr>
        <p:grpSp>
          <p:nvGrpSpPr>
            <p:cNvPr id="54338" name="Group 211"/>
            <p:cNvGrpSpPr>
              <a:grpSpLocks/>
            </p:cNvGrpSpPr>
            <p:nvPr/>
          </p:nvGrpSpPr>
          <p:grpSpPr bwMode="auto">
            <a:xfrm>
              <a:off x="1008" y="2352"/>
              <a:ext cx="4656" cy="576"/>
              <a:chOff x="1013" y="2352"/>
              <a:chExt cx="4656" cy="576"/>
            </a:xfrm>
          </p:grpSpPr>
          <p:sp>
            <p:nvSpPr>
              <p:cNvPr id="54364" name="Rectangle 11"/>
              <p:cNvSpPr>
                <a:spLocks noChangeArrowheads="1"/>
              </p:cNvSpPr>
              <p:nvPr/>
            </p:nvSpPr>
            <p:spPr bwMode="auto">
              <a:xfrm>
                <a:off x="4325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65" name="Rectangle 12"/>
              <p:cNvSpPr>
                <a:spLocks noChangeArrowheads="1"/>
              </p:cNvSpPr>
              <p:nvPr/>
            </p:nvSpPr>
            <p:spPr bwMode="auto">
              <a:xfrm>
                <a:off x="5285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66" name="Rectangle 13"/>
              <p:cNvSpPr>
                <a:spLocks noChangeArrowheads="1"/>
              </p:cNvSpPr>
              <p:nvPr/>
            </p:nvSpPr>
            <p:spPr bwMode="auto">
              <a:xfrm>
                <a:off x="3173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54367" name="Group 14"/>
              <p:cNvGrpSpPr>
                <a:grpSpLocks/>
              </p:cNvGrpSpPr>
              <p:nvPr/>
            </p:nvGrpSpPr>
            <p:grpSpPr bwMode="auto">
              <a:xfrm rot="10800000" flipH="1">
                <a:off x="3941" y="2544"/>
                <a:ext cx="144" cy="384"/>
                <a:chOff x="1776" y="2592"/>
                <a:chExt cx="144" cy="384"/>
              </a:xfrm>
            </p:grpSpPr>
            <p:sp>
              <p:nvSpPr>
                <p:cNvPr id="54411" name="Rectangle 15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412" name="Oval 16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68" name="Group 17"/>
              <p:cNvGrpSpPr>
                <a:grpSpLocks/>
              </p:cNvGrpSpPr>
              <p:nvPr/>
            </p:nvGrpSpPr>
            <p:grpSpPr bwMode="auto">
              <a:xfrm rot="10800000" flipH="1">
                <a:off x="4517" y="2544"/>
                <a:ext cx="144" cy="384"/>
                <a:chOff x="1776" y="2592"/>
                <a:chExt cx="144" cy="384"/>
              </a:xfrm>
            </p:grpSpPr>
            <p:sp>
              <p:nvSpPr>
                <p:cNvPr id="54409" name="Rectangle 18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410" name="Oval 19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69" name="Group 20"/>
              <p:cNvGrpSpPr>
                <a:grpSpLocks/>
              </p:cNvGrpSpPr>
              <p:nvPr/>
            </p:nvGrpSpPr>
            <p:grpSpPr bwMode="auto">
              <a:xfrm rot="10800000" flipH="1">
                <a:off x="5477" y="2544"/>
                <a:ext cx="144" cy="384"/>
                <a:chOff x="1776" y="2592"/>
                <a:chExt cx="144" cy="384"/>
              </a:xfrm>
            </p:grpSpPr>
            <p:sp>
              <p:nvSpPr>
                <p:cNvPr id="54407" name="Rectangle 21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408" name="Oval 22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70" name="Group 23"/>
              <p:cNvGrpSpPr>
                <a:grpSpLocks/>
              </p:cNvGrpSpPr>
              <p:nvPr/>
            </p:nvGrpSpPr>
            <p:grpSpPr bwMode="auto">
              <a:xfrm rot="10800000" flipH="1">
                <a:off x="3365" y="2544"/>
                <a:ext cx="144" cy="384"/>
                <a:chOff x="1776" y="2592"/>
                <a:chExt cx="144" cy="384"/>
              </a:xfrm>
            </p:grpSpPr>
            <p:sp>
              <p:nvSpPr>
                <p:cNvPr id="54405" name="Rectangle 24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406" name="Oval 25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71" name="Group 26"/>
              <p:cNvGrpSpPr>
                <a:grpSpLocks/>
              </p:cNvGrpSpPr>
              <p:nvPr/>
            </p:nvGrpSpPr>
            <p:grpSpPr bwMode="auto">
              <a:xfrm rot="10800000" flipH="1">
                <a:off x="2789" y="2544"/>
                <a:ext cx="144" cy="384"/>
                <a:chOff x="1776" y="2592"/>
                <a:chExt cx="144" cy="384"/>
              </a:xfrm>
            </p:grpSpPr>
            <p:sp>
              <p:nvSpPr>
                <p:cNvPr id="54403" name="Rectangle 27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404" name="Oval 28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72" name="Group 210"/>
              <p:cNvGrpSpPr>
                <a:grpSpLocks/>
              </p:cNvGrpSpPr>
              <p:nvPr/>
            </p:nvGrpSpPr>
            <p:grpSpPr bwMode="auto">
              <a:xfrm>
                <a:off x="1636" y="2543"/>
                <a:ext cx="144" cy="384"/>
                <a:chOff x="1636" y="2543"/>
                <a:chExt cx="144" cy="384"/>
              </a:xfrm>
            </p:grpSpPr>
            <p:sp>
              <p:nvSpPr>
                <p:cNvPr id="54401" name="Rectangle 3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36" y="2543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402" name="Oval 3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36" y="2783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54373" name="Rectangle 32"/>
              <p:cNvSpPr>
                <a:spLocks noChangeArrowheads="1"/>
              </p:cNvSpPr>
              <p:nvPr/>
            </p:nvSpPr>
            <p:spPr bwMode="auto">
              <a:xfrm>
                <a:off x="2405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74" name="Rectangle 33"/>
              <p:cNvSpPr>
                <a:spLocks noChangeArrowheads="1"/>
              </p:cNvSpPr>
              <p:nvPr/>
            </p:nvSpPr>
            <p:spPr bwMode="auto">
              <a:xfrm>
                <a:off x="1445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75" name="Rectangle 34"/>
              <p:cNvSpPr>
                <a:spLocks noChangeArrowheads="1"/>
              </p:cNvSpPr>
              <p:nvPr/>
            </p:nvSpPr>
            <p:spPr bwMode="auto">
              <a:xfrm>
                <a:off x="1253" y="2544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54376" name="Group 35"/>
              <p:cNvGrpSpPr>
                <a:grpSpLocks/>
              </p:cNvGrpSpPr>
              <p:nvPr/>
            </p:nvGrpSpPr>
            <p:grpSpPr bwMode="auto">
              <a:xfrm rot="10800000">
                <a:off x="1061" y="2544"/>
                <a:ext cx="144" cy="384"/>
                <a:chOff x="1776" y="2592"/>
                <a:chExt cx="144" cy="384"/>
              </a:xfrm>
            </p:grpSpPr>
            <p:sp>
              <p:nvSpPr>
                <p:cNvPr id="54399" name="Rectangle 36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400" name="Oval 37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54377" name="Rectangle 38"/>
              <p:cNvSpPr>
                <a:spLocks noChangeArrowheads="1"/>
              </p:cNvSpPr>
              <p:nvPr/>
            </p:nvSpPr>
            <p:spPr bwMode="auto">
              <a:xfrm>
                <a:off x="2597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grpSp>
            <p:nvGrpSpPr>
              <p:cNvPr id="54378" name="Group 39"/>
              <p:cNvGrpSpPr>
                <a:grpSpLocks/>
              </p:cNvGrpSpPr>
              <p:nvPr/>
            </p:nvGrpSpPr>
            <p:grpSpPr bwMode="auto">
              <a:xfrm flipV="1">
                <a:off x="2981" y="2544"/>
                <a:ext cx="144" cy="384"/>
                <a:chOff x="1296" y="2592"/>
                <a:chExt cx="144" cy="384"/>
              </a:xfrm>
            </p:grpSpPr>
            <p:sp>
              <p:nvSpPr>
                <p:cNvPr id="54397" name="Rectangle 40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98" name="Oval 41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79" name="Group 42"/>
              <p:cNvGrpSpPr>
                <a:grpSpLocks/>
              </p:cNvGrpSpPr>
              <p:nvPr/>
            </p:nvGrpSpPr>
            <p:grpSpPr bwMode="auto">
              <a:xfrm flipV="1">
                <a:off x="2213" y="2544"/>
                <a:ext cx="144" cy="384"/>
                <a:chOff x="1296" y="2592"/>
                <a:chExt cx="144" cy="384"/>
              </a:xfrm>
            </p:grpSpPr>
            <p:sp>
              <p:nvSpPr>
                <p:cNvPr id="54395" name="Rectangle 43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96" name="Oval 44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80" name="Group 45"/>
              <p:cNvGrpSpPr>
                <a:grpSpLocks/>
              </p:cNvGrpSpPr>
              <p:nvPr/>
            </p:nvGrpSpPr>
            <p:grpSpPr bwMode="auto">
              <a:xfrm flipV="1">
                <a:off x="1829" y="2544"/>
                <a:ext cx="144" cy="384"/>
                <a:chOff x="1296" y="2592"/>
                <a:chExt cx="144" cy="384"/>
              </a:xfrm>
            </p:grpSpPr>
            <p:sp>
              <p:nvSpPr>
                <p:cNvPr id="54393" name="Rectangle 46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94" name="Oval 47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81" name="Group 48"/>
              <p:cNvGrpSpPr>
                <a:grpSpLocks/>
              </p:cNvGrpSpPr>
              <p:nvPr/>
            </p:nvGrpSpPr>
            <p:grpSpPr bwMode="auto">
              <a:xfrm flipV="1">
                <a:off x="3749" y="2544"/>
                <a:ext cx="144" cy="384"/>
                <a:chOff x="1296" y="2592"/>
                <a:chExt cx="144" cy="384"/>
              </a:xfrm>
            </p:grpSpPr>
            <p:sp>
              <p:nvSpPr>
                <p:cNvPr id="54391" name="Rectangle 49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92" name="Oval 50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82" name="Group 51"/>
              <p:cNvGrpSpPr>
                <a:grpSpLocks/>
              </p:cNvGrpSpPr>
              <p:nvPr/>
            </p:nvGrpSpPr>
            <p:grpSpPr bwMode="auto">
              <a:xfrm flipV="1">
                <a:off x="4709" y="2544"/>
                <a:ext cx="144" cy="384"/>
                <a:chOff x="1296" y="2592"/>
                <a:chExt cx="144" cy="384"/>
              </a:xfrm>
            </p:grpSpPr>
            <p:sp>
              <p:nvSpPr>
                <p:cNvPr id="54389" name="Rectangle 52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90" name="Oval 53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54383" name="Rectangle 54"/>
              <p:cNvSpPr>
                <a:spLocks noChangeArrowheads="1"/>
              </p:cNvSpPr>
              <p:nvPr/>
            </p:nvSpPr>
            <p:spPr bwMode="auto">
              <a:xfrm>
                <a:off x="2021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84" name="Rectangle 55"/>
              <p:cNvSpPr>
                <a:spLocks noChangeArrowheads="1"/>
              </p:cNvSpPr>
              <p:nvPr/>
            </p:nvSpPr>
            <p:spPr bwMode="auto">
              <a:xfrm>
                <a:off x="3557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85" name="Rectangle 56"/>
              <p:cNvSpPr>
                <a:spLocks noChangeArrowheads="1"/>
              </p:cNvSpPr>
              <p:nvPr/>
            </p:nvSpPr>
            <p:spPr bwMode="auto">
              <a:xfrm>
                <a:off x="4133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86" name="Rectangle 57"/>
              <p:cNvSpPr>
                <a:spLocks noChangeArrowheads="1"/>
              </p:cNvSpPr>
              <p:nvPr/>
            </p:nvSpPr>
            <p:spPr bwMode="auto">
              <a:xfrm>
                <a:off x="4901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87" name="Rectangle 58"/>
              <p:cNvSpPr>
                <a:spLocks noChangeArrowheads="1"/>
              </p:cNvSpPr>
              <p:nvPr/>
            </p:nvSpPr>
            <p:spPr bwMode="auto">
              <a:xfrm>
                <a:off x="5093" y="2544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88" name="Rectangle 59"/>
              <p:cNvSpPr>
                <a:spLocks noChangeArrowheads="1"/>
              </p:cNvSpPr>
              <p:nvPr/>
            </p:nvSpPr>
            <p:spPr bwMode="auto">
              <a:xfrm>
                <a:off x="1013" y="2352"/>
                <a:ext cx="4656" cy="144"/>
              </a:xfrm>
              <a:prstGeom prst="rect">
                <a:avLst/>
              </a:prstGeom>
              <a:solidFill>
                <a:srgbClr val="000005"/>
              </a:solidFill>
              <a:ln w="9525">
                <a:solidFill>
                  <a:srgbClr val="000005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4339" name="Rectangle 71"/>
            <p:cNvSpPr>
              <a:spLocks noChangeArrowheads="1"/>
            </p:cNvSpPr>
            <p:nvPr/>
          </p:nvSpPr>
          <p:spPr bwMode="auto">
            <a:xfrm>
              <a:off x="311" y="2304"/>
              <a:ext cx="65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200" b="1">
                  <a:solidFill>
                    <a:srgbClr val="000005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mRNA</a:t>
              </a:r>
              <a:endParaRPr lang="en-US" sz="3000" b="1" u="sng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0" name="Text Box 97"/>
            <p:cNvSpPr txBox="1">
              <a:spLocks noChangeArrowheads="1"/>
            </p:cNvSpPr>
            <p:nvPr/>
          </p:nvSpPr>
          <p:spPr bwMode="auto">
            <a:xfrm>
              <a:off x="2940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1" name="Text Box 98"/>
            <p:cNvSpPr txBox="1">
              <a:spLocks noChangeArrowheads="1"/>
            </p:cNvSpPr>
            <p:nvPr/>
          </p:nvSpPr>
          <p:spPr bwMode="auto">
            <a:xfrm>
              <a:off x="3129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2" name="Text Box 99"/>
            <p:cNvSpPr txBox="1">
              <a:spLocks noChangeArrowheads="1"/>
            </p:cNvSpPr>
            <p:nvPr/>
          </p:nvSpPr>
          <p:spPr bwMode="auto">
            <a:xfrm>
              <a:off x="5240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3" name="Text Box 100"/>
            <p:cNvSpPr txBox="1">
              <a:spLocks noChangeArrowheads="1"/>
            </p:cNvSpPr>
            <p:nvPr/>
          </p:nvSpPr>
          <p:spPr bwMode="auto">
            <a:xfrm>
              <a:off x="4283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4" name="Text Box 101"/>
            <p:cNvSpPr txBox="1">
              <a:spLocks noChangeArrowheads="1"/>
            </p:cNvSpPr>
            <p:nvPr/>
          </p:nvSpPr>
          <p:spPr bwMode="auto">
            <a:xfrm>
              <a:off x="2361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5" name="Text Box 102"/>
            <p:cNvSpPr txBox="1">
              <a:spLocks noChangeArrowheads="1"/>
            </p:cNvSpPr>
            <p:nvPr/>
          </p:nvSpPr>
          <p:spPr bwMode="auto">
            <a:xfrm>
              <a:off x="1404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6" name="Text Box 103"/>
            <p:cNvSpPr txBox="1">
              <a:spLocks noChangeArrowheads="1"/>
            </p:cNvSpPr>
            <p:nvPr/>
          </p:nvSpPr>
          <p:spPr bwMode="auto">
            <a:xfrm>
              <a:off x="1215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7" name="Text Box 104"/>
            <p:cNvSpPr txBox="1">
              <a:spLocks noChangeArrowheads="1"/>
            </p:cNvSpPr>
            <p:nvPr/>
          </p:nvSpPr>
          <p:spPr bwMode="auto">
            <a:xfrm>
              <a:off x="1018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8" name="Text Box 105"/>
            <p:cNvSpPr txBox="1">
              <a:spLocks noChangeArrowheads="1"/>
            </p:cNvSpPr>
            <p:nvPr/>
          </p:nvSpPr>
          <p:spPr bwMode="auto">
            <a:xfrm>
              <a:off x="1586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49" name="Text Box 106"/>
            <p:cNvSpPr txBox="1">
              <a:spLocks noChangeArrowheads="1"/>
            </p:cNvSpPr>
            <p:nvPr/>
          </p:nvSpPr>
          <p:spPr bwMode="auto">
            <a:xfrm>
              <a:off x="1784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0" name="Text Box 107"/>
            <p:cNvSpPr txBox="1">
              <a:spLocks noChangeArrowheads="1"/>
            </p:cNvSpPr>
            <p:nvPr/>
          </p:nvSpPr>
          <p:spPr bwMode="auto">
            <a:xfrm>
              <a:off x="1970" y="252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1" name="Text Box 108"/>
            <p:cNvSpPr txBox="1">
              <a:spLocks noChangeArrowheads="1"/>
            </p:cNvSpPr>
            <p:nvPr/>
          </p:nvSpPr>
          <p:spPr bwMode="auto">
            <a:xfrm>
              <a:off x="2164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2" name="Text Box 109"/>
            <p:cNvSpPr txBox="1">
              <a:spLocks noChangeArrowheads="1"/>
            </p:cNvSpPr>
            <p:nvPr/>
          </p:nvSpPr>
          <p:spPr bwMode="auto">
            <a:xfrm>
              <a:off x="2547" y="252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3" name="Text Box 110"/>
            <p:cNvSpPr txBox="1">
              <a:spLocks noChangeArrowheads="1"/>
            </p:cNvSpPr>
            <p:nvPr/>
          </p:nvSpPr>
          <p:spPr bwMode="auto">
            <a:xfrm>
              <a:off x="2741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4" name="Text Box 111"/>
            <p:cNvSpPr txBox="1">
              <a:spLocks noChangeArrowheads="1"/>
            </p:cNvSpPr>
            <p:nvPr/>
          </p:nvSpPr>
          <p:spPr bwMode="auto">
            <a:xfrm>
              <a:off x="3318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5" name="Text Box 112"/>
            <p:cNvSpPr txBox="1">
              <a:spLocks noChangeArrowheads="1"/>
            </p:cNvSpPr>
            <p:nvPr/>
          </p:nvSpPr>
          <p:spPr bwMode="auto">
            <a:xfrm>
              <a:off x="3895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6" name="Text Box 113"/>
            <p:cNvSpPr txBox="1">
              <a:spLocks noChangeArrowheads="1"/>
            </p:cNvSpPr>
            <p:nvPr/>
          </p:nvSpPr>
          <p:spPr bwMode="auto">
            <a:xfrm>
              <a:off x="4472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7" name="Text Box 114"/>
            <p:cNvSpPr txBox="1">
              <a:spLocks noChangeArrowheads="1"/>
            </p:cNvSpPr>
            <p:nvPr/>
          </p:nvSpPr>
          <p:spPr bwMode="auto">
            <a:xfrm>
              <a:off x="5437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8" name="Text Box 115"/>
            <p:cNvSpPr txBox="1">
              <a:spLocks noChangeArrowheads="1"/>
            </p:cNvSpPr>
            <p:nvPr/>
          </p:nvSpPr>
          <p:spPr bwMode="auto">
            <a:xfrm>
              <a:off x="3521" y="252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59" name="Text Box 116"/>
            <p:cNvSpPr txBox="1">
              <a:spLocks noChangeArrowheads="1"/>
            </p:cNvSpPr>
            <p:nvPr/>
          </p:nvSpPr>
          <p:spPr bwMode="auto">
            <a:xfrm>
              <a:off x="4098" y="252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60" name="Text Box 117"/>
            <p:cNvSpPr txBox="1">
              <a:spLocks noChangeArrowheads="1"/>
            </p:cNvSpPr>
            <p:nvPr/>
          </p:nvSpPr>
          <p:spPr bwMode="auto">
            <a:xfrm>
              <a:off x="4865" y="252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61" name="Text Box 118"/>
            <p:cNvSpPr txBox="1">
              <a:spLocks noChangeArrowheads="1"/>
            </p:cNvSpPr>
            <p:nvPr/>
          </p:nvSpPr>
          <p:spPr bwMode="auto">
            <a:xfrm>
              <a:off x="5055" y="252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62" name="Text Box 119"/>
            <p:cNvSpPr txBox="1">
              <a:spLocks noChangeArrowheads="1"/>
            </p:cNvSpPr>
            <p:nvPr/>
          </p:nvSpPr>
          <p:spPr bwMode="auto">
            <a:xfrm>
              <a:off x="3708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63" name="Text Box 120"/>
            <p:cNvSpPr txBox="1">
              <a:spLocks noChangeArrowheads="1"/>
            </p:cNvSpPr>
            <p:nvPr/>
          </p:nvSpPr>
          <p:spPr bwMode="auto">
            <a:xfrm>
              <a:off x="4665" y="252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6" name="Group 215"/>
          <p:cNvGrpSpPr>
            <a:grpSpLocks/>
          </p:cNvGrpSpPr>
          <p:nvPr/>
        </p:nvGrpSpPr>
        <p:grpSpPr bwMode="auto">
          <a:xfrm>
            <a:off x="1684338" y="4564064"/>
            <a:ext cx="2443162" cy="1836737"/>
            <a:chOff x="101" y="2875"/>
            <a:chExt cx="1539" cy="1157"/>
          </a:xfrm>
        </p:grpSpPr>
        <p:sp>
          <p:nvSpPr>
            <p:cNvPr id="54322" name="Rectangle 66"/>
            <p:cNvSpPr>
              <a:spLocks noChangeArrowheads="1"/>
            </p:cNvSpPr>
            <p:nvPr/>
          </p:nvSpPr>
          <p:spPr bwMode="auto">
            <a:xfrm>
              <a:off x="1253" y="2928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23" name="Rectangle 70"/>
            <p:cNvSpPr>
              <a:spLocks noChangeArrowheads="1"/>
            </p:cNvSpPr>
            <p:nvPr/>
          </p:nvSpPr>
          <p:spPr bwMode="auto">
            <a:xfrm>
              <a:off x="1445" y="2928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54324" name="Group 214"/>
            <p:cNvGrpSpPr>
              <a:grpSpLocks/>
            </p:cNvGrpSpPr>
            <p:nvPr/>
          </p:nvGrpSpPr>
          <p:grpSpPr bwMode="auto">
            <a:xfrm>
              <a:off x="101" y="2875"/>
              <a:ext cx="1539" cy="1157"/>
              <a:chOff x="101" y="2875"/>
              <a:chExt cx="1539" cy="1157"/>
            </a:xfrm>
          </p:grpSpPr>
          <p:sp>
            <p:nvSpPr>
              <p:cNvPr id="54326" name="Line 6"/>
              <p:cNvSpPr>
                <a:spLocks noChangeShapeType="1"/>
              </p:cNvSpPr>
              <p:nvPr/>
            </p:nvSpPr>
            <p:spPr bwMode="auto">
              <a:xfrm flipV="1">
                <a:off x="869" y="3744"/>
                <a:ext cx="384" cy="48"/>
              </a:xfrm>
              <a:prstGeom prst="line">
                <a:avLst/>
              </a:prstGeom>
              <a:noFill/>
              <a:ln w="76200">
                <a:solidFill>
                  <a:srgbClr val="0000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327" name="Group 213"/>
              <p:cNvGrpSpPr>
                <a:grpSpLocks/>
              </p:cNvGrpSpPr>
              <p:nvPr/>
            </p:nvGrpSpPr>
            <p:grpSpPr bwMode="auto">
              <a:xfrm>
                <a:off x="101" y="2875"/>
                <a:ext cx="1539" cy="1157"/>
                <a:chOff x="101" y="2875"/>
                <a:chExt cx="1539" cy="1157"/>
              </a:xfrm>
            </p:grpSpPr>
            <p:sp>
              <p:nvSpPr>
                <p:cNvPr id="54328" name="Line 9"/>
                <p:cNvSpPr>
                  <a:spLocks noChangeShapeType="1"/>
                </p:cNvSpPr>
                <p:nvPr/>
              </p:nvSpPr>
              <p:spPr bwMode="auto">
                <a:xfrm>
                  <a:off x="389" y="3547"/>
                  <a:ext cx="288" cy="144"/>
                </a:xfrm>
                <a:prstGeom prst="line">
                  <a:avLst/>
                </a:prstGeom>
                <a:noFill/>
                <a:ln w="76200">
                  <a:solidFill>
                    <a:srgbClr val="0000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29" name="AutoShape 60"/>
                <p:cNvSpPr>
                  <a:spLocks noChangeArrowheads="1"/>
                </p:cNvSpPr>
                <p:nvPr/>
              </p:nvSpPr>
              <p:spPr bwMode="auto">
                <a:xfrm>
                  <a:off x="1061" y="3403"/>
                  <a:ext cx="480" cy="480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b="1">
                      <a:solidFill>
                        <a:srgbClr val="0F116A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aa</a:t>
                  </a:r>
                  <a:endParaRPr lang="en-US" sz="36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30" name="AutoShape 63"/>
                <p:cNvSpPr>
                  <a:spLocks noChangeArrowheads="1"/>
                </p:cNvSpPr>
                <p:nvPr/>
              </p:nvSpPr>
              <p:spPr bwMode="auto">
                <a:xfrm>
                  <a:off x="101" y="3211"/>
                  <a:ext cx="480" cy="480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00C60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b="1">
                      <a:solidFill>
                        <a:srgbClr val="0F116A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aa</a:t>
                  </a:r>
                  <a:endParaRPr lang="en-US" sz="36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31" name="AutoShape 64"/>
                <p:cNvSpPr>
                  <a:spLocks noChangeArrowheads="1"/>
                </p:cNvSpPr>
                <p:nvPr/>
              </p:nvSpPr>
              <p:spPr bwMode="auto">
                <a:xfrm>
                  <a:off x="533" y="3552"/>
                  <a:ext cx="480" cy="480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b="1">
                      <a:solidFill>
                        <a:srgbClr val="0F116A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aa</a:t>
                  </a:r>
                  <a:endParaRPr lang="en-US" sz="36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32" name="Rectangle 65"/>
                <p:cNvSpPr>
                  <a:spLocks noChangeArrowheads="1"/>
                </p:cNvSpPr>
                <p:nvPr/>
              </p:nvSpPr>
              <p:spPr bwMode="auto">
                <a:xfrm>
                  <a:off x="1061" y="3259"/>
                  <a:ext cx="528" cy="144"/>
                </a:xfrm>
                <a:prstGeom prst="rect">
                  <a:avLst/>
                </a:prstGeom>
                <a:solidFill>
                  <a:srgbClr val="660000"/>
                </a:solidFill>
                <a:ln w="9525">
                  <a:solidFill>
                    <a:srgbClr val="66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sz="17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tRNA</a:t>
                  </a:r>
                  <a:endParaRPr lang="en-US" sz="2200" b="1">
                    <a:solidFill>
                      <a:srgbClr val="66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54333" name="Group 67"/>
                <p:cNvGrpSpPr>
                  <a:grpSpLocks/>
                </p:cNvGrpSpPr>
                <p:nvPr/>
              </p:nvGrpSpPr>
              <p:grpSpPr bwMode="auto">
                <a:xfrm>
                  <a:off x="1066" y="2875"/>
                  <a:ext cx="144" cy="384"/>
                  <a:chOff x="1296" y="2592"/>
                  <a:chExt cx="144" cy="384"/>
                </a:xfrm>
              </p:grpSpPr>
              <p:sp>
                <p:nvSpPr>
                  <p:cNvPr id="5433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640"/>
                    <a:ext cx="144" cy="33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37931725" indent="-3747452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sz="24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54337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592"/>
                    <a:ext cx="144" cy="144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37931725" indent="-37474525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sz="2400"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sp>
              <p:nvSpPr>
                <p:cNvPr id="54334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400" y="2952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sz="20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G</a:t>
                  </a:r>
                  <a:endParaRPr lang="en-US" sz="28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35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1216" y="2952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sz="20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rPr>
                    <a:t>G</a:t>
                  </a:r>
                  <a:endParaRPr lang="en-US" sz="28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  <p:sp>
          <p:nvSpPr>
            <p:cNvPr id="54325" name="Text Box 123"/>
            <p:cNvSpPr txBox="1">
              <a:spLocks noChangeArrowheads="1"/>
            </p:cNvSpPr>
            <p:nvPr/>
          </p:nvSpPr>
          <p:spPr bwMode="auto">
            <a:xfrm>
              <a:off x="1018" y="2957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0" name="Group 206"/>
          <p:cNvGrpSpPr>
            <a:grpSpLocks/>
          </p:cNvGrpSpPr>
          <p:nvPr/>
        </p:nvGrpSpPr>
        <p:grpSpPr bwMode="auto">
          <a:xfrm>
            <a:off x="4003675" y="4800600"/>
            <a:ext cx="984250" cy="1600200"/>
            <a:chOff x="1581" y="2832"/>
            <a:chExt cx="620" cy="1008"/>
          </a:xfrm>
        </p:grpSpPr>
        <p:sp>
          <p:nvSpPr>
            <p:cNvPr id="54309" name="AutoShape 61"/>
            <p:cNvSpPr>
              <a:spLocks noChangeArrowheads="1"/>
            </p:cNvSpPr>
            <p:nvPr/>
          </p:nvSpPr>
          <p:spPr bwMode="auto">
            <a:xfrm>
              <a:off x="1632" y="3360"/>
              <a:ext cx="480" cy="480"/>
            </a:xfrm>
            <a:prstGeom prst="octagon">
              <a:avLst>
                <a:gd name="adj" fmla="val 2928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b="1">
                  <a:solidFill>
                    <a:srgbClr val="0F116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aa</a:t>
              </a:r>
              <a:endParaRPr lang="en-US" sz="36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54310" name="Group 72"/>
            <p:cNvGrpSpPr>
              <a:grpSpLocks/>
            </p:cNvGrpSpPr>
            <p:nvPr/>
          </p:nvGrpSpPr>
          <p:grpSpPr bwMode="auto">
            <a:xfrm>
              <a:off x="1632" y="2832"/>
              <a:ext cx="528" cy="528"/>
              <a:chOff x="1632" y="2640"/>
              <a:chExt cx="528" cy="528"/>
            </a:xfrm>
          </p:grpSpPr>
          <p:grpSp>
            <p:nvGrpSpPr>
              <p:cNvPr id="54314" name="Group 73"/>
              <p:cNvGrpSpPr>
                <a:grpSpLocks/>
              </p:cNvGrpSpPr>
              <p:nvPr/>
            </p:nvGrpSpPr>
            <p:grpSpPr bwMode="auto">
              <a:xfrm>
                <a:off x="1632" y="2640"/>
                <a:ext cx="144" cy="384"/>
                <a:chOff x="1296" y="2592"/>
                <a:chExt cx="144" cy="384"/>
              </a:xfrm>
            </p:grpSpPr>
            <p:sp>
              <p:nvSpPr>
                <p:cNvPr id="54320" name="Rectangle 74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144" cy="33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21" name="Oval 75"/>
                <p:cNvSpPr>
                  <a:spLocks noChangeArrowheads="1"/>
                </p:cNvSpPr>
                <p:nvPr/>
              </p:nvSpPr>
              <p:spPr bwMode="auto">
                <a:xfrm>
                  <a:off x="1296" y="259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54315" name="Group 76"/>
              <p:cNvGrpSpPr>
                <a:grpSpLocks/>
              </p:cNvGrpSpPr>
              <p:nvPr/>
            </p:nvGrpSpPr>
            <p:grpSpPr bwMode="auto">
              <a:xfrm rot="10800000" flipH="1" flipV="1">
                <a:off x="1824" y="2640"/>
                <a:ext cx="144" cy="384"/>
                <a:chOff x="1776" y="2592"/>
                <a:chExt cx="144" cy="384"/>
              </a:xfrm>
            </p:grpSpPr>
            <p:sp>
              <p:nvSpPr>
                <p:cNvPr id="54318" name="Rectangle 77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19" name="Oval 78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54316" name="Rectangle 79"/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17" name="Rectangle 80"/>
              <p:cNvSpPr>
                <a:spLocks noChangeArrowheads="1"/>
              </p:cNvSpPr>
              <p:nvPr/>
            </p:nvSpPr>
            <p:spPr bwMode="auto">
              <a:xfrm>
                <a:off x="1632" y="3024"/>
                <a:ext cx="528" cy="144"/>
              </a:xfrm>
              <a:prstGeom prst="rect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7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tRNA</a:t>
                </a:r>
                <a:endParaRPr lang="en-US" sz="2200" b="1">
                  <a:solidFill>
                    <a:srgbClr val="66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4311" name="Text Box 124"/>
            <p:cNvSpPr txBox="1">
              <a:spLocks noChangeArrowheads="1"/>
            </p:cNvSpPr>
            <p:nvPr/>
          </p:nvSpPr>
          <p:spPr bwMode="auto">
            <a:xfrm>
              <a:off x="1581" y="2937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12" name="Text Box 125"/>
            <p:cNvSpPr txBox="1">
              <a:spLocks noChangeArrowheads="1"/>
            </p:cNvSpPr>
            <p:nvPr/>
          </p:nvSpPr>
          <p:spPr bwMode="auto">
            <a:xfrm>
              <a:off x="1779" y="2937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13" name="Text Box 126"/>
            <p:cNvSpPr txBox="1">
              <a:spLocks noChangeArrowheads="1"/>
            </p:cNvSpPr>
            <p:nvPr/>
          </p:nvSpPr>
          <p:spPr bwMode="auto">
            <a:xfrm>
              <a:off x="1969" y="2937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C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4" name="Group 207"/>
          <p:cNvGrpSpPr>
            <a:grpSpLocks/>
          </p:cNvGrpSpPr>
          <p:nvPr/>
        </p:nvGrpSpPr>
        <p:grpSpPr bwMode="auto">
          <a:xfrm>
            <a:off x="4970463" y="5029200"/>
            <a:ext cx="906462" cy="1600200"/>
            <a:chOff x="2357" y="2976"/>
            <a:chExt cx="571" cy="1008"/>
          </a:xfrm>
        </p:grpSpPr>
        <p:sp>
          <p:nvSpPr>
            <p:cNvPr id="54299" name="AutoShape 62"/>
            <p:cNvSpPr>
              <a:spLocks noChangeArrowheads="1"/>
            </p:cNvSpPr>
            <p:nvPr/>
          </p:nvSpPr>
          <p:spPr bwMode="auto">
            <a:xfrm>
              <a:off x="2448" y="3504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FFD3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b="1">
                  <a:solidFill>
                    <a:srgbClr val="0F116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aa</a:t>
              </a:r>
              <a:endParaRPr lang="en-US" sz="36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54300" name="Group 81"/>
            <p:cNvGrpSpPr>
              <a:grpSpLocks/>
            </p:cNvGrpSpPr>
            <p:nvPr/>
          </p:nvGrpSpPr>
          <p:grpSpPr bwMode="auto">
            <a:xfrm>
              <a:off x="2400" y="2976"/>
              <a:ext cx="528" cy="528"/>
              <a:chOff x="2400" y="2640"/>
              <a:chExt cx="528" cy="528"/>
            </a:xfrm>
          </p:grpSpPr>
          <p:grpSp>
            <p:nvGrpSpPr>
              <p:cNvPr id="54303" name="Group 82"/>
              <p:cNvGrpSpPr>
                <a:grpSpLocks/>
              </p:cNvGrpSpPr>
              <p:nvPr/>
            </p:nvGrpSpPr>
            <p:grpSpPr bwMode="auto">
              <a:xfrm rot="10800000" flipH="1" flipV="1">
                <a:off x="2400" y="2640"/>
                <a:ext cx="144" cy="384"/>
                <a:chOff x="1776" y="2592"/>
                <a:chExt cx="144" cy="384"/>
              </a:xfrm>
            </p:grpSpPr>
            <p:sp>
              <p:nvSpPr>
                <p:cNvPr id="54307" name="Rectangle 83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3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4308" name="Oval 84"/>
                <p:cNvSpPr>
                  <a:spLocks noChangeArrowheads="1"/>
                </p:cNvSpPr>
                <p:nvPr/>
              </p:nvSpPr>
              <p:spPr bwMode="auto">
                <a:xfrm>
                  <a:off x="1776" y="2592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54304" name="Rectangle 85"/>
              <p:cNvSpPr>
                <a:spLocks noChangeArrowheads="1"/>
              </p:cNvSpPr>
              <p:nvPr/>
            </p:nvSpPr>
            <p:spPr bwMode="auto">
              <a:xfrm>
                <a:off x="2784" y="2688"/>
                <a:ext cx="144" cy="336"/>
              </a:xfrm>
              <a:prstGeom prst="rect">
                <a:avLst/>
              </a:prstGeom>
              <a:solidFill>
                <a:srgbClr val="006604"/>
              </a:solidFill>
              <a:ln w="9525">
                <a:solidFill>
                  <a:srgbClr val="006604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05" name="Rectangle 86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144" cy="336"/>
              </a:xfrm>
              <a:prstGeom prst="rect">
                <a:avLst/>
              </a:prstGeom>
              <a:solidFill>
                <a:srgbClr val="0F116A"/>
              </a:solidFill>
              <a:ln w="9525">
                <a:solidFill>
                  <a:srgbClr val="0F116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06" name="Rectangle 87"/>
              <p:cNvSpPr>
                <a:spLocks noChangeArrowheads="1"/>
              </p:cNvSpPr>
              <p:nvPr/>
            </p:nvSpPr>
            <p:spPr bwMode="auto">
              <a:xfrm>
                <a:off x="2400" y="3024"/>
                <a:ext cx="528" cy="144"/>
              </a:xfrm>
              <a:prstGeom prst="rect">
                <a:avLst/>
              </a:prstGeom>
              <a:solidFill>
                <a:srgbClr val="660000"/>
              </a:solidFill>
              <a:ln w="9525">
                <a:solidFill>
                  <a:srgbClr val="66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1700" b="1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tRNA</a:t>
                </a:r>
                <a:endParaRPr lang="en-US" sz="2200" b="1">
                  <a:solidFill>
                    <a:srgbClr val="66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4301" name="Text Box 127"/>
            <p:cNvSpPr txBox="1">
              <a:spLocks noChangeArrowheads="1"/>
            </p:cNvSpPr>
            <p:nvPr/>
          </p:nvSpPr>
          <p:spPr bwMode="auto">
            <a:xfrm>
              <a:off x="2550" y="3070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302" name="Text Box 128"/>
            <p:cNvSpPr txBox="1">
              <a:spLocks noChangeArrowheads="1"/>
            </p:cNvSpPr>
            <p:nvPr/>
          </p:nvSpPr>
          <p:spPr bwMode="auto">
            <a:xfrm>
              <a:off x="2357" y="307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54280" name="Text Box 129"/>
          <p:cNvSpPr txBox="1">
            <a:spLocks noChangeArrowheads="1"/>
          </p:cNvSpPr>
          <p:nvPr/>
        </p:nvSpPr>
        <p:spPr bwMode="auto">
          <a:xfrm>
            <a:off x="5888038" y="517842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7" name="Group 208"/>
          <p:cNvGrpSpPr>
            <a:grpSpLocks/>
          </p:cNvGrpSpPr>
          <p:nvPr/>
        </p:nvGrpSpPr>
        <p:grpSpPr bwMode="auto">
          <a:xfrm>
            <a:off x="5934075" y="5257800"/>
            <a:ext cx="977900" cy="1600200"/>
            <a:chOff x="3132" y="3120"/>
            <a:chExt cx="616" cy="1008"/>
          </a:xfrm>
        </p:grpSpPr>
        <p:grpSp>
          <p:nvGrpSpPr>
            <p:cNvPr id="54287" name="Group 88"/>
            <p:cNvGrpSpPr>
              <a:grpSpLocks/>
            </p:cNvGrpSpPr>
            <p:nvPr/>
          </p:nvGrpSpPr>
          <p:grpSpPr bwMode="auto">
            <a:xfrm>
              <a:off x="3168" y="3120"/>
              <a:ext cx="144" cy="384"/>
              <a:chOff x="1296" y="2592"/>
              <a:chExt cx="144" cy="384"/>
            </a:xfrm>
          </p:grpSpPr>
          <p:sp>
            <p:nvSpPr>
              <p:cNvPr id="54297" name="Rectangle 89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144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298" name="Oval 90"/>
              <p:cNvSpPr>
                <a:spLocks noChangeArrowheads="1"/>
              </p:cNvSpPr>
              <p:nvPr/>
            </p:nvSpPr>
            <p:spPr bwMode="auto">
              <a:xfrm>
                <a:off x="1296" y="259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54288" name="Group 91"/>
            <p:cNvGrpSpPr>
              <a:grpSpLocks/>
            </p:cNvGrpSpPr>
            <p:nvPr/>
          </p:nvGrpSpPr>
          <p:grpSpPr bwMode="auto">
            <a:xfrm rot="10800000" flipH="1" flipV="1">
              <a:off x="3360" y="3120"/>
              <a:ext cx="144" cy="384"/>
              <a:chOff x="1776" y="2592"/>
              <a:chExt cx="144" cy="384"/>
            </a:xfrm>
          </p:grpSpPr>
          <p:sp>
            <p:nvSpPr>
              <p:cNvPr id="54295" name="Rectangle 92"/>
              <p:cNvSpPr>
                <a:spLocks noChangeArrowheads="1"/>
              </p:cNvSpPr>
              <p:nvPr/>
            </p:nvSpPr>
            <p:spPr bwMode="auto">
              <a:xfrm>
                <a:off x="1776" y="2640"/>
                <a:ext cx="144" cy="3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296" name="Oval 93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4289" name="Rectangle 94"/>
            <p:cNvSpPr>
              <a:spLocks noChangeArrowheads="1"/>
            </p:cNvSpPr>
            <p:nvPr/>
          </p:nvSpPr>
          <p:spPr bwMode="auto">
            <a:xfrm>
              <a:off x="3552" y="3168"/>
              <a:ext cx="144" cy="336"/>
            </a:xfrm>
            <a:prstGeom prst="rect">
              <a:avLst/>
            </a:prstGeom>
            <a:solidFill>
              <a:srgbClr val="0F116A"/>
            </a:solidFill>
            <a:ln w="9525">
              <a:solidFill>
                <a:srgbClr val="0F116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290" name="Rectangle 95"/>
            <p:cNvSpPr>
              <a:spLocks noChangeArrowheads="1"/>
            </p:cNvSpPr>
            <p:nvPr/>
          </p:nvSpPr>
          <p:spPr bwMode="auto">
            <a:xfrm>
              <a:off x="3168" y="3504"/>
              <a:ext cx="528" cy="144"/>
            </a:xfrm>
            <a:prstGeom prst="rect">
              <a:avLst/>
            </a:prstGeom>
            <a:solidFill>
              <a:srgbClr val="66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7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tRNA</a:t>
              </a:r>
              <a:endParaRPr lang="en-US" sz="2200" b="1">
                <a:solidFill>
                  <a:srgbClr val="66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291" name="AutoShape 96"/>
            <p:cNvSpPr>
              <a:spLocks noChangeArrowheads="1"/>
            </p:cNvSpPr>
            <p:nvPr/>
          </p:nvSpPr>
          <p:spPr bwMode="auto">
            <a:xfrm>
              <a:off x="3168" y="3648"/>
              <a:ext cx="480" cy="480"/>
            </a:xfrm>
            <a:prstGeom prst="octagon">
              <a:avLst>
                <a:gd name="adj" fmla="val 29287"/>
              </a:avLst>
            </a:prstGeom>
            <a:solidFill>
              <a:srgbClr val="00C6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b="1">
                  <a:solidFill>
                    <a:srgbClr val="0F116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aa</a:t>
              </a:r>
              <a:endParaRPr lang="en-US" sz="36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292" name="Text Box 130"/>
            <p:cNvSpPr txBox="1">
              <a:spLocks noChangeArrowheads="1"/>
            </p:cNvSpPr>
            <p:nvPr/>
          </p:nvSpPr>
          <p:spPr bwMode="auto">
            <a:xfrm>
              <a:off x="3331" y="3235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A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293" name="Text Box 131"/>
            <p:cNvSpPr txBox="1">
              <a:spLocks noChangeArrowheads="1"/>
            </p:cNvSpPr>
            <p:nvPr/>
          </p:nvSpPr>
          <p:spPr bwMode="auto">
            <a:xfrm>
              <a:off x="3508" y="3235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294" name="Text Box 132"/>
            <p:cNvSpPr txBox="1">
              <a:spLocks noChangeArrowheads="1"/>
            </p:cNvSpPr>
            <p:nvPr/>
          </p:nvSpPr>
          <p:spPr bwMode="auto">
            <a:xfrm>
              <a:off x="3132" y="3235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U</a:t>
              </a:r>
              <a:endParaRPr lang="en-US"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0" name="Group 209"/>
          <p:cNvGrpSpPr>
            <a:grpSpLocks/>
          </p:cNvGrpSpPr>
          <p:nvPr/>
        </p:nvGrpSpPr>
        <p:grpSpPr bwMode="auto">
          <a:xfrm>
            <a:off x="8537576" y="3054350"/>
            <a:ext cx="2030413" cy="1752600"/>
            <a:chOff x="965" y="1872"/>
            <a:chExt cx="1279" cy="1104"/>
          </a:xfrm>
        </p:grpSpPr>
        <p:grpSp>
          <p:nvGrpSpPr>
            <p:cNvPr id="54283" name="Group 2"/>
            <p:cNvGrpSpPr>
              <a:grpSpLocks/>
            </p:cNvGrpSpPr>
            <p:nvPr/>
          </p:nvGrpSpPr>
          <p:grpSpPr bwMode="auto">
            <a:xfrm flipV="1">
              <a:off x="965" y="1872"/>
              <a:ext cx="1279" cy="1104"/>
              <a:chOff x="9801" y="1444"/>
              <a:chExt cx="2340" cy="1440"/>
            </a:xfrm>
          </p:grpSpPr>
          <p:sp>
            <p:nvSpPr>
              <p:cNvPr id="54285" name="Oval 3"/>
              <p:cNvSpPr>
                <a:spLocks noChangeArrowheads="1"/>
              </p:cNvSpPr>
              <p:nvPr/>
            </p:nvSpPr>
            <p:spPr bwMode="auto">
              <a:xfrm>
                <a:off x="9801" y="1984"/>
                <a:ext cx="2340" cy="900"/>
              </a:xfrm>
              <a:prstGeom prst="ellipse">
                <a:avLst/>
              </a:prstGeom>
              <a:solidFill>
                <a:srgbClr val="A5D7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286" name="Oval 4"/>
              <p:cNvSpPr>
                <a:spLocks noChangeArrowheads="1"/>
              </p:cNvSpPr>
              <p:nvPr/>
            </p:nvSpPr>
            <p:spPr bwMode="auto">
              <a:xfrm>
                <a:off x="10251" y="1444"/>
                <a:ext cx="1440" cy="900"/>
              </a:xfrm>
              <a:prstGeom prst="ellipse">
                <a:avLst/>
              </a:prstGeom>
              <a:solidFill>
                <a:srgbClr val="A5D7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4284" name="Text Box 5"/>
            <p:cNvSpPr txBox="1">
              <a:spLocks noChangeArrowheads="1"/>
            </p:cNvSpPr>
            <p:nvPr/>
          </p:nvSpPr>
          <p:spPr bwMode="auto">
            <a:xfrm>
              <a:off x="1109" y="1968"/>
              <a:ext cx="9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000005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ribosome</a:t>
              </a:r>
              <a:endParaRPr lang="en-US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2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4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9" b="3360"/>
          <a:stretch>
            <a:fillRect/>
          </a:stretch>
        </p:blipFill>
        <p:spPr bwMode="auto">
          <a:xfrm>
            <a:off x="6484144" y="114135"/>
            <a:ext cx="3975309" cy="32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4343400"/>
            <a:ext cx="3251200" cy="2819400"/>
            <a:chOff x="-384" y="2736"/>
            <a:chExt cx="2048" cy="1776"/>
          </a:xfrm>
        </p:grpSpPr>
        <p:sp>
          <p:nvSpPr>
            <p:cNvPr id="20501" name="AutoShape 4"/>
            <p:cNvSpPr>
              <a:spLocks noChangeArrowheads="1"/>
            </p:cNvSpPr>
            <p:nvPr/>
          </p:nvSpPr>
          <p:spPr bwMode="auto">
            <a:xfrm>
              <a:off x="1184" y="35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0502" name="Oval 5"/>
            <p:cNvSpPr>
              <a:spLocks noChangeArrowheads="1"/>
            </p:cNvSpPr>
            <p:nvPr/>
          </p:nvSpPr>
          <p:spPr bwMode="auto">
            <a:xfrm>
              <a:off x="-384" y="2736"/>
              <a:ext cx="1776" cy="177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Proteins</a:t>
            </a:r>
          </a:p>
        </p:txBody>
      </p:sp>
      <p:sp>
        <p:nvSpPr>
          <p:cNvPr id="315399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59000" y="1371600"/>
            <a:ext cx="7772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Organelles involved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nucleus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ribosomes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endoplasmic reticulum </a:t>
            </a:r>
            <a:br>
              <a:rPr lang="en-US" smtClean="0"/>
            </a:br>
            <a:r>
              <a:rPr lang="en-US" smtClean="0"/>
              <a:t>(ER)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Golgi apparatus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vesicles</a:t>
            </a:r>
          </a:p>
        </p:txBody>
      </p:sp>
      <p:pic>
        <p:nvPicPr>
          <p:cNvPr id="31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648200"/>
            <a:ext cx="16637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401" name="Rectangle 9"/>
          <p:cNvSpPr>
            <a:spLocks noChangeArrowheads="1"/>
          </p:cNvSpPr>
          <p:nvPr/>
        </p:nvSpPr>
        <p:spPr bwMode="auto">
          <a:xfrm>
            <a:off x="2387056" y="5484783"/>
            <a:ext cx="1261564" cy="400110"/>
          </a:xfrm>
          <a:prstGeom prst="rect">
            <a:avLst/>
          </a:prstGeom>
          <a:solidFill>
            <a:srgbClr val="FFCC1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600">
                <a:solidFill>
                  <a:srgbClr val="000000"/>
                </a:solidFill>
              </a:rPr>
              <a:t>nucleus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295775" y="5484813"/>
            <a:ext cx="1828800" cy="400050"/>
            <a:chOff x="1680" y="3455"/>
            <a:chExt cx="1152" cy="252"/>
          </a:xfrm>
        </p:grpSpPr>
        <p:sp>
          <p:nvSpPr>
            <p:cNvPr id="20499" name="AutoShape 11"/>
            <p:cNvSpPr>
              <a:spLocks noChangeArrowheads="1"/>
            </p:cNvSpPr>
            <p:nvPr/>
          </p:nvSpPr>
          <p:spPr bwMode="auto">
            <a:xfrm>
              <a:off x="2352" y="35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0500" name="Rectangle 12"/>
            <p:cNvSpPr>
              <a:spLocks noChangeArrowheads="1"/>
            </p:cNvSpPr>
            <p:nvPr/>
          </p:nvSpPr>
          <p:spPr bwMode="auto">
            <a:xfrm>
              <a:off x="1680" y="3455"/>
              <a:ext cx="946" cy="252"/>
            </a:xfrm>
            <a:prstGeom prst="rect">
              <a:avLst/>
            </a:prstGeom>
            <a:solidFill>
              <a:srgbClr val="F8D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>
                  <a:solidFill>
                    <a:srgbClr val="000000"/>
                  </a:solidFill>
                </a:rPr>
                <a:t>ribosome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254750" y="5486401"/>
            <a:ext cx="820738" cy="396875"/>
            <a:chOff x="2867" y="3456"/>
            <a:chExt cx="517" cy="250"/>
          </a:xfrm>
        </p:grpSpPr>
        <p:sp>
          <p:nvSpPr>
            <p:cNvPr id="20497" name="AutoShape 14"/>
            <p:cNvSpPr>
              <a:spLocks noChangeArrowheads="1"/>
            </p:cNvSpPr>
            <p:nvPr/>
          </p:nvSpPr>
          <p:spPr bwMode="auto">
            <a:xfrm>
              <a:off x="2904" y="35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0498" name="Rectangle 15"/>
            <p:cNvSpPr>
              <a:spLocks noChangeArrowheads="1"/>
            </p:cNvSpPr>
            <p:nvPr/>
          </p:nvSpPr>
          <p:spPr bwMode="auto">
            <a:xfrm>
              <a:off x="2867" y="3456"/>
              <a:ext cx="289" cy="250"/>
            </a:xfrm>
            <a:prstGeom prst="rect">
              <a:avLst/>
            </a:prstGeom>
            <a:solidFill>
              <a:srgbClr val="F8D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>
                  <a:solidFill>
                    <a:srgbClr val="000000"/>
                  </a:solidFill>
                </a:rPr>
                <a:t>ER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197725" y="5284788"/>
            <a:ext cx="1962149" cy="800100"/>
            <a:chOff x="3460" y="3329"/>
            <a:chExt cx="1236" cy="504"/>
          </a:xfrm>
        </p:grpSpPr>
        <p:sp>
          <p:nvSpPr>
            <p:cNvPr id="20495" name="AutoShape 17"/>
            <p:cNvSpPr>
              <a:spLocks noChangeArrowheads="1"/>
            </p:cNvSpPr>
            <p:nvPr/>
          </p:nvSpPr>
          <p:spPr bwMode="auto">
            <a:xfrm>
              <a:off x="4216" y="35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0496" name="Rectangle 18"/>
            <p:cNvSpPr>
              <a:spLocks noChangeArrowheads="1"/>
            </p:cNvSpPr>
            <p:nvPr/>
          </p:nvSpPr>
          <p:spPr bwMode="auto">
            <a:xfrm>
              <a:off x="3460" y="3329"/>
              <a:ext cx="1005" cy="504"/>
            </a:xfrm>
            <a:prstGeom prst="rect">
              <a:avLst/>
            </a:prstGeom>
            <a:solidFill>
              <a:srgbClr val="F8D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>
                  <a:solidFill>
                    <a:srgbClr val="000000"/>
                  </a:solidFill>
                </a:rPr>
                <a:t>Golgi</a:t>
              </a:r>
              <a:br>
                <a:rPr lang="en-US" sz="2600">
                  <a:solidFill>
                    <a:srgbClr val="000000"/>
                  </a:solidFill>
                </a:rPr>
              </a:br>
              <a:r>
                <a:rPr lang="en-US" sz="2600">
                  <a:solidFill>
                    <a:srgbClr val="000000"/>
                  </a:solidFill>
                </a:rPr>
                <a:t>apparatus</a:t>
              </a:r>
            </a:p>
          </p:txBody>
        </p:sp>
      </p:grpSp>
      <p:sp>
        <p:nvSpPr>
          <p:cNvPr id="315411" name="Rectangle 19"/>
          <p:cNvSpPr>
            <a:spLocks noChangeArrowheads="1"/>
          </p:cNvSpPr>
          <p:nvPr/>
        </p:nvSpPr>
        <p:spPr bwMode="auto">
          <a:xfrm>
            <a:off x="9282169" y="5484783"/>
            <a:ext cx="1301639" cy="400110"/>
          </a:xfrm>
          <a:prstGeom prst="rect">
            <a:avLst/>
          </a:prstGeom>
          <a:solidFill>
            <a:srgbClr val="F8D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600">
                <a:solidFill>
                  <a:srgbClr val="000000"/>
                </a:solidFill>
              </a:rPr>
              <a:t>vesicles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851400" y="4706938"/>
            <a:ext cx="4864100" cy="398462"/>
            <a:chOff x="2116" y="2910"/>
            <a:chExt cx="3064" cy="251"/>
          </a:xfrm>
        </p:grpSpPr>
        <p:sp>
          <p:nvSpPr>
            <p:cNvPr id="20493" name="AutoShape 23"/>
            <p:cNvSpPr>
              <a:spLocks noChangeArrowheads="1"/>
            </p:cNvSpPr>
            <p:nvPr/>
          </p:nvSpPr>
          <p:spPr bwMode="auto">
            <a:xfrm>
              <a:off x="4805" y="2910"/>
              <a:ext cx="375" cy="250"/>
            </a:xfrm>
            <a:prstGeom prst="homePlate">
              <a:avLst>
                <a:gd name="adj" fmla="val 3750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20494" name="Rectangle 22"/>
            <p:cNvSpPr>
              <a:spLocks noChangeArrowheads="1"/>
            </p:cNvSpPr>
            <p:nvPr/>
          </p:nvSpPr>
          <p:spPr bwMode="auto">
            <a:xfrm>
              <a:off x="2116" y="2911"/>
              <a:ext cx="2786" cy="2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rgbClr val="0F116A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600">
                  <a:solidFill>
                    <a:srgbClr val="000000"/>
                  </a:solidFill>
                </a:rPr>
                <a:t>The Protein Assembly 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8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5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5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9" grpId="0" build="p" autoUpdateAnimBg="0"/>
      <p:bldP spid="315401" grpId="0" animBg="1"/>
      <p:bldP spid="315411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2" y="191550"/>
            <a:ext cx="7731578" cy="6528033"/>
          </a:xfrm>
        </p:spPr>
      </p:pic>
    </p:spTree>
    <p:extLst>
      <p:ext uri="{BB962C8B-B14F-4D97-AF65-F5344CB8AC3E}">
        <p14:creationId xmlns:p14="http://schemas.microsoft.com/office/powerpoint/2010/main" val="5264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Question </a:t>
            </a:r>
            <a:r>
              <a:rPr lang="en-US" sz="3200" dirty="0" smtClean="0"/>
              <a:t>10: </a:t>
            </a:r>
            <a:r>
              <a:rPr lang="en-US" sz="3200" dirty="0"/>
              <a:t>Which of the following is true of mitosis?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(A) It is also known as cytokinesis </a:t>
            </a:r>
          </a:p>
          <a:p>
            <a:pPr eaLnBrk="1" hangingPunct="1">
              <a:buFontTx/>
              <a:buNone/>
            </a:pPr>
            <a:r>
              <a:rPr lang="en-US"/>
              <a:t>(B) It maintains the same chromosome number in the daughter cells as in the parent cell.</a:t>
            </a:r>
          </a:p>
          <a:p>
            <a:pPr eaLnBrk="1" hangingPunct="1">
              <a:buFontTx/>
              <a:buNone/>
            </a:pPr>
            <a:r>
              <a:rPr lang="en-US"/>
              <a:t>(C) It is the last phase of interphase.</a:t>
            </a:r>
          </a:p>
          <a:p>
            <a:pPr eaLnBrk="1" hangingPunct="1">
              <a:buFontTx/>
              <a:buNone/>
            </a:pPr>
            <a:r>
              <a:rPr lang="en-US"/>
              <a:t>(D) It regulates the transfer of genetic information from one daughter cell to another.</a:t>
            </a:r>
          </a:p>
          <a:p>
            <a:pPr eaLnBrk="1" hangingPunct="1">
              <a:buFontTx/>
              <a:buNone/>
            </a:pPr>
            <a:r>
              <a:rPr lang="en-US"/>
              <a:t>(E) It moves homologous chromosomes to opposite poles</a:t>
            </a:r>
          </a:p>
        </p:txBody>
      </p:sp>
    </p:spTree>
    <p:extLst>
      <p:ext uri="{BB962C8B-B14F-4D97-AF65-F5344CB8AC3E}">
        <p14:creationId xmlns:p14="http://schemas.microsoft.com/office/powerpoint/2010/main" val="7849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Question </a:t>
            </a:r>
            <a:r>
              <a:rPr lang="en-US" sz="3200" dirty="0" smtClean="0"/>
              <a:t>11: </a:t>
            </a:r>
            <a:r>
              <a:rPr lang="en-US" sz="3200" dirty="0"/>
              <a:t>Which of the following is true of mitosis?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(A) It is also known as cytokinesis 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rgbClr val="00B050"/>
                </a:solidFill>
              </a:rPr>
              <a:t>(B) It maintains the same chromosome number in the daughter cells as in the parent cell.</a:t>
            </a:r>
          </a:p>
          <a:p>
            <a:pPr eaLnBrk="1" hangingPunct="1">
              <a:buFontTx/>
              <a:buNone/>
            </a:pPr>
            <a:r>
              <a:rPr lang="en-US"/>
              <a:t>(C) It is the last phase of interphase.</a:t>
            </a:r>
          </a:p>
          <a:p>
            <a:pPr eaLnBrk="1" hangingPunct="1">
              <a:buFontTx/>
              <a:buNone/>
            </a:pPr>
            <a:r>
              <a:rPr lang="en-US"/>
              <a:t>(D) It regulates the transfer of genetic information from one daughter cell to another.</a:t>
            </a:r>
          </a:p>
          <a:p>
            <a:pPr eaLnBrk="1" hangingPunct="1">
              <a:buFontTx/>
              <a:buNone/>
            </a:pPr>
            <a:r>
              <a:rPr lang="en-US"/>
              <a:t>(E) It moves homologous chromosomes to opposite poles</a:t>
            </a:r>
          </a:p>
        </p:txBody>
      </p:sp>
    </p:spTree>
    <p:extLst>
      <p:ext uri="{BB962C8B-B14F-4D97-AF65-F5344CB8AC3E}">
        <p14:creationId xmlns:p14="http://schemas.microsoft.com/office/powerpoint/2010/main" val="42285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dirty="0"/>
              <a:t>QUESTION </a:t>
            </a:r>
            <a:r>
              <a:rPr lang="en-US" sz="2800" dirty="0" smtClean="0"/>
              <a:t>12: </a:t>
            </a:r>
            <a:r>
              <a:rPr lang="en-US" sz="2800" dirty="0"/>
              <a:t>A biologist counted 2,500 cells from an embryo on a microscope slide and recorded the following data.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000" b="1" u="sng"/>
              <a:t>Stage</a:t>
            </a:r>
            <a:r>
              <a:rPr lang="en-US" sz="2000" b="1"/>
              <a:t>                                </a:t>
            </a:r>
            <a:r>
              <a:rPr lang="en-US" sz="2000" b="1" u="sng"/>
              <a:t>Number of Cells</a:t>
            </a:r>
            <a:endParaRPr lang="en-US" sz="2000" b="1"/>
          </a:p>
          <a:p>
            <a:pPr marL="609600" indent="-609600">
              <a:buNone/>
            </a:pPr>
            <a:r>
              <a:rPr lang="en-US" sz="2000" b="1"/>
              <a:t>Prophase                                125</a:t>
            </a:r>
          </a:p>
          <a:p>
            <a:pPr marL="609600" indent="-609600">
              <a:buNone/>
            </a:pPr>
            <a:r>
              <a:rPr lang="en-US" sz="2000" b="1"/>
              <a:t>Metaphase                               50</a:t>
            </a:r>
          </a:p>
          <a:p>
            <a:pPr marL="609600" indent="-609600">
              <a:buNone/>
            </a:pPr>
            <a:r>
              <a:rPr lang="en-US" sz="2000" b="1"/>
              <a:t>Anaphase                                 50</a:t>
            </a:r>
          </a:p>
          <a:p>
            <a:pPr marL="609600" indent="-609600">
              <a:buNone/>
            </a:pPr>
            <a:r>
              <a:rPr lang="en-US" sz="2000" b="1"/>
              <a:t>Telophase                                25</a:t>
            </a:r>
          </a:p>
          <a:p>
            <a:pPr marL="609600" indent="-609600">
              <a:buNone/>
            </a:pPr>
            <a:r>
              <a:rPr lang="en-US" sz="2000" b="1"/>
              <a:t>Interphase                                2,250</a:t>
            </a:r>
          </a:p>
          <a:p>
            <a:pPr marL="609600" indent="-609600">
              <a:buNone/>
            </a:pPr>
            <a:r>
              <a:rPr lang="en-US" sz="2000" b="1"/>
              <a:t>   Total                                     2,500</a:t>
            </a:r>
          </a:p>
          <a:p>
            <a:pPr marL="609600" indent="-609600">
              <a:buNone/>
            </a:pPr>
            <a:r>
              <a:rPr lang="en-US" sz="2000" b="1"/>
              <a:t>If these cells had been dividing randomly, it could be reasonably concluded that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The duration of anaphase is approximately one-half that of telophase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 prophase is approximately 3 times as long as telophase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Metaphase is the shortest stage of the cell cycle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Interphase is the longest stage of the cell cycle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 the chromosome can first be seen in prophase</a:t>
            </a:r>
          </a:p>
        </p:txBody>
      </p:sp>
    </p:spTree>
    <p:extLst>
      <p:ext uri="{BB962C8B-B14F-4D97-AF65-F5344CB8AC3E}">
        <p14:creationId xmlns:p14="http://schemas.microsoft.com/office/powerpoint/2010/main" val="431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18-20a-trpOperon-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7"/>
          <a:stretch>
            <a:fillRect/>
          </a:stretch>
        </p:blipFill>
        <p:spPr bwMode="auto">
          <a:xfrm>
            <a:off x="2895600" y="4191001"/>
            <a:ext cx="71628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Bacteria group genes together </a:t>
            </a:r>
          </a:p>
        </p:txBody>
      </p:sp>
      <p:sp>
        <p:nvSpPr>
          <p:cNvPr id="104452" name="Rectangle 4"/>
          <p:cNvSpPr>
            <a:spLocks noGrp="1"/>
          </p:cNvSpPr>
          <p:nvPr>
            <p:ph type="body" idx="1"/>
          </p:nvPr>
        </p:nvSpPr>
        <p:spPr>
          <a:xfrm>
            <a:off x="2209800" y="1301750"/>
            <a:ext cx="83058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Operon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genes grouped together with related functions </a:t>
            </a:r>
          </a:p>
          <a:p>
            <a:pPr marL="1085850" lvl="2"/>
            <a:r>
              <a:rPr lang="en-US">
                <a:solidFill>
                  <a:schemeClr val="tx2"/>
                </a:solidFill>
              </a:rPr>
              <a:t>example:</a:t>
            </a:r>
            <a:r>
              <a:rPr lang="en-US"/>
              <a:t> all enzymes in a metabolic pathway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promoter</a:t>
            </a:r>
            <a:r>
              <a:rPr lang="en-US"/>
              <a:t> = RNA polymerase binding site</a:t>
            </a:r>
          </a:p>
          <a:p>
            <a:pPr marL="1085850" lvl="2"/>
            <a:r>
              <a:rPr lang="en-US"/>
              <a:t>single promoter controls transcription of all genes in operon</a:t>
            </a:r>
            <a:endParaRPr lang="en-US" u="sng"/>
          </a:p>
          <a:p>
            <a:pPr marL="1085850" lvl="2"/>
            <a:r>
              <a:rPr lang="en-US"/>
              <a:t>transcribed as </a:t>
            </a:r>
            <a:r>
              <a:rPr lang="en-US" u="sng"/>
              <a:t>one unit</a:t>
            </a:r>
            <a:r>
              <a:rPr lang="en-US"/>
              <a:t> &amp; a single mRNA is made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operator</a:t>
            </a:r>
            <a:r>
              <a:rPr lang="en-US"/>
              <a:t> = DNA binding site of </a:t>
            </a:r>
            <a:r>
              <a:rPr lang="en-US" u="sng">
                <a:solidFill>
                  <a:srgbClr val="CC0000"/>
                </a:solidFill>
              </a:rPr>
              <a:t>repressor protein</a:t>
            </a:r>
            <a:r>
              <a:rPr lang="en-US"/>
              <a:t>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987676" y="5908675"/>
            <a:ext cx="2422525" cy="827088"/>
          </a:xfrm>
          <a:prstGeom prst="rect">
            <a:avLst/>
          </a:prstGeom>
          <a:solidFill>
            <a:srgbClr val="F2DC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049588" y="5218114"/>
            <a:ext cx="1752600" cy="827087"/>
          </a:xfrm>
          <a:prstGeom prst="rect">
            <a:avLst/>
          </a:prstGeom>
          <a:solidFill>
            <a:srgbClr val="F2DC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dirty="0"/>
              <a:t>QUESTION </a:t>
            </a:r>
            <a:r>
              <a:rPr lang="en-US" sz="2800" dirty="0" smtClean="0"/>
              <a:t>12: </a:t>
            </a:r>
            <a:r>
              <a:rPr lang="en-US" sz="2800" dirty="0"/>
              <a:t>A biologist counted 2,500 cells from an embryo on a microscope slide and recorded the following data.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000" b="1" u="sng"/>
              <a:t>Stage</a:t>
            </a:r>
            <a:r>
              <a:rPr lang="en-US" sz="2000" b="1"/>
              <a:t>                                </a:t>
            </a:r>
            <a:r>
              <a:rPr lang="en-US" sz="2000" b="1" u="sng"/>
              <a:t>Number of Cells</a:t>
            </a:r>
            <a:endParaRPr lang="en-US" sz="2000" b="1"/>
          </a:p>
          <a:p>
            <a:pPr marL="609600" indent="-609600">
              <a:buNone/>
            </a:pPr>
            <a:r>
              <a:rPr lang="en-US" sz="2000" b="1"/>
              <a:t>Prophase                                125</a:t>
            </a:r>
          </a:p>
          <a:p>
            <a:pPr marL="609600" indent="-609600">
              <a:buNone/>
            </a:pPr>
            <a:r>
              <a:rPr lang="en-US" sz="2000" b="1"/>
              <a:t>Metaphase                               50</a:t>
            </a:r>
          </a:p>
          <a:p>
            <a:pPr marL="609600" indent="-609600">
              <a:buNone/>
            </a:pPr>
            <a:r>
              <a:rPr lang="en-US" sz="2000" b="1"/>
              <a:t>Anaphase                                 50</a:t>
            </a:r>
          </a:p>
          <a:p>
            <a:pPr marL="609600" indent="-609600">
              <a:buNone/>
            </a:pPr>
            <a:r>
              <a:rPr lang="en-US" sz="2000" b="1"/>
              <a:t>Telophase                                25</a:t>
            </a:r>
          </a:p>
          <a:p>
            <a:pPr marL="609600" indent="-609600">
              <a:buNone/>
            </a:pPr>
            <a:r>
              <a:rPr lang="en-US" sz="2000" b="1"/>
              <a:t>Interphase                                2,250</a:t>
            </a:r>
          </a:p>
          <a:p>
            <a:pPr marL="609600" indent="-609600">
              <a:buNone/>
            </a:pPr>
            <a:r>
              <a:rPr lang="en-US" sz="2000" b="1"/>
              <a:t>   Total                                     2,500</a:t>
            </a:r>
          </a:p>
          <a:p>
            <a:pPr marL="609600" indent="-609600">
              <a:buNone/>
            </a:pPr>
            <a:r>
              <a:rPr lang="en-US" sz="2000" b="1"/>
              <a:t>If these cells had been dividing randomly, it could be reasonably concluded that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The duration of anaphase is approximately one-half that of telophase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 prophase is approximately 3 times as long as telophase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Metaphase is the shortest stage of the cell cycle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>
                <a:solidFill>
                  <a:srgbClr val="00B050"/>
                </a:solidFill>
              </a:rPr>
              <a:t>Interphase is the longest stage of the cell cycle</a:t>
            </a:r>
          </a:p>
          <a:p>
            <a:pPr marL="609600" indent="-609600">
              <a:buFontTx/>
              <a:buAutoNum type="alphaUcParenBoth"/>
            </a:pPr>
            <a:r>
              <a:rPr lang="en-US" sz="2000" b="1"/>
              <a:t> the chromosome can first be seen in prophase</a:t>
            </a:r>
          </a:p>
        </p:txBody>
      </p:sp>
    </p:spTree>
    <p:extLst>
      <p:ext uri="{BB962C8B-B14F-4D97-AF65-F5344CB8AC3E}">
        <p14:creationId xmlns:p14="http://schemas.microsoft.com/office/powerpoint/2010/main" val="41013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775076" y="3884613"/>
            <a:ext cx="5592763" cy="2286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3333752" y="3611563"/>
            <a:ext cx="1370013" cy="1517649"/>
            <a:chOff x="1140" y="2275"/>
            <a:chExt cx="863" cy="956"/>
          </a:xfrm>
        </p:grpSpPr>
        <p:sp>
          <p:nvSpPr>
            <p:cNvPr id="60464" name="Line 4"/>
            <p:cNvSpPr>
              <a:spLocks noChangeShapeType="1"/>
            </p:cNvSpPr>
            <p:nvPr/>
          </p:nvSpPr>
          <p:spPr bwMode="auto">
            <a:xfrm>
              <a:off x="1176" y="2275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5" name="AutoShape 5"/>
            <p:cNvSpPr>
              <a:spLocks noChangeArrowheads="1"/>
            </p:cNvSpPr>
            <p:nvPr/>
          </p:nvSpPr>
          <p:spPr bwMode="auto">
            <a:xfrm>
              <a:off x="1140" y="2931"/>
              <a:ext cx="863" cy="300"/>
            </a:xfrm>
            <a:prstGeom prst="roundRect">
              <a:avLst>
                <a:gd name="adj" fmla="val 16667"/>
              </a:avLst>
            </a:prstGeom>
            <a:solidFill>
              <a:srgbClr val="FF4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2200" b="1">
                  <a:solidFill>
                    <a:srgbClr val="0F116A"/>
                  </a:solidFill>
                </a:rPr>
                <a:t>operator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60420" name="Group 6"/>
          <p:cNvGrpSpPr>
            <a:grpSpLocks/>
          </p:cNvGrpSpPr>
          <p:nvPr/>
        </p:nvGrpSpPr>
        <p:grpSpPr bwMode="auto">
          <a:xfrm>
            <a:off x="1687514" y="3611563"/>
            <a:ext cx="1465263" cy="1517649"/>
            <a:chOff x="103" y="1824"/>
            <a:chExt cx="923" cy="956"/>
          </a:xfrm>
        </p:grpSpPr>
        <p:sp>
          <p:nvSpPr>
            <p:cNvPr id="60462" name="Line 7"/>
            <p:cNvSpPr>
              <a:spLocks noChangeShapeType="1"/>
            </p:cNvSpPr>
            <p:nvPr/>
          </p:nvSpPr>
          <p:spPr bwMode="auto">
            <a:xfrm>
              <a:off x="480" y="182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3" name="AutoShape 8"/>
            <p:cNvSpPr>
              <a:spLocks noChangeArrowheads="1"/>
            </p:cNvSpPr>
            <p:nvPr/>
          </p:nvSpPr>
          <p:spPr bwMode="auto">
            <a:xfrm>
              <a:off x="103" y="2480"/>
              <a:ext cx="923" cy="300"/>
            </a:xfrm>
            <a:prstGeom prst="roundRect">
              <a:avLst>
                <a:gd name="adj" fmla="val 16667"/>
              </a:avLst>
            </a:prstGeom>
            <a:solidFill>
              <a:srgbClr val="97C6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2200" b="1">
                  <a:solidFill>
                    <a:srgbClr val="0F116A"/>
                  </a:solidFill>
                </a:rPr>
                <a:t>promoter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60421" name="Rectangle 9"/>
          <p:cNvSpPr>
            <a:spLocks noChangeArrowheads="1"/>
          </p:cNvSpPr>
          <p:nvPr/>
        </p:nvSpPr>
        <p:spPr bwMode="auto">
          <a:xfrm>
            <a:off x="1676400" y="3382963"/>
            <a:ext cx="89154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60422" name="Rectangle 10"/>
          <p:cNvSpPr>
            <a:spLocks noChangeArrowheads="1"/>
          </p:cNvSpPr>
          <p:nvPr/>
        </p:nvSpPr>
        <p:spPr bwMode="auto">
          <a:xfrm>
            <a:off x="3124200" y="3382963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60423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Operon </a:t>
            </a:r>
            <a:r>
              <a:rPr lang="en-US" u="sng" smtClean="0"/>
              <a:t>model</a:t>
            </a:r>
            <a:endParaRPr lang="en-US" smtClean="0"/>
          </a:p>
        </p:txBody>
      </p:sp>
      <p:sp>
        <p:nvSpPr>
          <p:cNvPr id="60424" name="Rectangle 12"/>
          <p:cNvSpPr>
            <a:spLocks noChangeArrowheads="1"/>
          </p:cNvSpPr>
          <p:nvPr/>
        </p:nvSpPr>
        <p:spPr bwMode="auto">
          <a:xfrm>
            <a:off x="2209800" y="3382963"/>
            <a:ext cx="609600" cy="228600"/>
          </a:xfrm>
          <a:prstGeom prst="rect">
            <a:avLst/>
          </a:prstGeom>
          <a:solidFill>
            <a:srgbClr val="97C6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425" name="Rectangle 13"/>
          <p:cNvSpPr>
            <a:spLocks noChangeArrowheads="1"/>
          </p:cNvSpPr>
          <p:nvPr/>
        </p:nvSpPr>
        <p:spPr bwMode="auto">
          <a:xfrm>
            <a:off x="9753600" y="3382963"/>
            <a:ext cx="304800" cy="2286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426" name="Rectangle 14"/>
          <p:cNvSpPr>
            <a:spLocks noChangeArrowheads="1"/>
          </p:cNvSpPr>
          <p:nvPr/>
        </p:nvSpPr>
        <p:spPr bwMode="auto">
          <a:xfrm>
            <a:off x="3124200" y="3382963"/>
            <a:ext cx="304800" cy="228600"/>
          </a:xfrm>
          <a:prstGeom prst="rect">
            <a:avLst/>
          </a:prstGeom>
          <a:solidFill>
            <a:srgbClr val="FF4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60427" name="Rectangle 15"/>
          <p:cNvSpPr>
            <a:spLocks noChangeArrowheads="1"/>
          </p:cNvSpPr>
          <p:nvPr/>
        </p:nvSpPr>
        <p:spPr bwMode="auto">
          <a:xfrm>
            <a:off x="9988550" y="330676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>
                <a:solidFill>
                  <a:srgbClr val="0F116A"/>
                </a:solidFill>
              </a:rPr>
              <a:t>DNA</a:t>
            </a:r>
          </a:p>
        </p:txBody>
      </p:sp>
      <p:sp>
        <p:nvSpPr>
          <p:cNvPr id="60428" name="Rectangle 16"/>
          <p:cNvSpPr>
            <a:spLocks noChangeArrowheads="1"/>
          </p:cNvSpPr>
          <p:nvPr/>
        </p:nvSpPr>
        <p:spPr bwMode="auto">
          <a:xfrm>
            <a:off x="2124296" y="3305453"/>
            <a:ext cx="748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>
                <a:solidFill>
                  <a:srgbClr val="006604"/>
                </a:solidFill>
              </a:rPr>
              <a:t>TATA</a:t>
            </a:r>
            <a:endParaRPr lang="en-US" sz="1800" b="1">
              <a:solidFill>
                <a:srgbClr val="0F116A"/>
              </a:solidFill>
            </a:endParaRPr>
          </a:p>
        </p:txBody>
      </p:sp>
      <p:sp>
        <p:nvSpPr>
          <p:cNvPr id="60429" name="Rectangle 1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424238" y="1293813"/>
            <a:ext cx="6386512" cy="137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u="sng">
                <a:solidFill>
                  <a:srgbClr val="CC0000"/>
                </a:solidFill>
              </a:rPr>
              <a:t>When gene is turned ON:</a:t>
            </a:r>
          </a:p>
          <a:p>
            <a:pPr marL="0" indent="0">
              <a:buNone/>
            </a:pPr>
            <a:r>
              <a:rPr lang="en-US" sz="3000">
                <a:solidFill>
                  <a:schemeClr val="tx2"/>
                </a:solidFill>
              </a:rPr>
              <a:t>Polymerase binds promoter</a:t>
            </a:r>
            <a:br>
              <a:rPr lang="en-US" sz="3000">
                <a:solidFill>
                  <a:schemeClr val="tx2"/>
                </a:solidFill>
              </a:rPr>
            </a:br>
            <a:r>
              <a:rPr lang="en-US" sz="3000">
                <a:solidFill>
                  <a:schemeClr val="tx2"/>
                </a:solidFill>
              </a:rPr>
              <a:t>Gene is transcribed</a:t>
            </a:r>
            <a:endParaRPr lang="en-US" sz="3300"/>
          </a:p>
        </p:txBody>
      </p:sp>
      <p:sp>
        <p:nvSpPr>
          <p:cNvPr id="60430" name="Rectangle 18"/>
          <p:cNvSpPr>
            <a:spLocks noChangeArrowheads="1"/>
          </p:cNvSpPr>
          <p:nvPr/>
        </p:nvSpPr>
        <p:spPr bwMode="auto">
          <a:xfrm>
            <a:off x="461645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0431" name="Rectangle 19"/>
          <p:cNvSpPr>
            <a:spLocks noChangeArrowheads="1"/>
          </p:cNvSpPr>
          <p:nvPr/>
        </p:nvSpPr>
        <p:spPr bwMode="auto">
          <a:xfrm>
            <a:off x="585470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0432" name="Rectangle 20"/>
          <p:cNvSpPr>
            <a:spLocks noChangeArrowheads="1"/>
          </p:cNvSpPr>
          <p:nvPr/>
        </p:nvSpPr>
        <p:spPr bwMode="auto">
          <a:xfrm>
            <a:off x="709295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0433" name="Rectangle 21"/>
          <p:cNvSpPr>
            <a:spLocks noChangeArrowheads="1"/>
          </p:cNvSpPr>
          <p:nvPr/>
        </p:nvSpPr>
        <p:spPr bwMode="auto">
          <a:xfrm>
            <a:off x="833120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0434" name="Line 22"/>
          <p:cNvSpPr>
            <a:spLocks noChangeShapeType="1"/>
          </p:cNvSpPr>
          <p:nvPr/>
        </p:nvSpPr>
        <p:spPr bwMode="auto">
          <a:xfrm>
            <a:off x="56578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Line 23"/>
          <p:cNvSpPr>
            <a:spLocks noChangeShapeType="1"/>
          </p:cNvSpPr>
          <p:nvPr/>
        </p:nvSpPr>
        <p:spPr bwMode="auto">
          <a:xfrm>
            <a:off x="68961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24"/>
          <p:cNvSpPr>
            <a:spLocks noChangeShapeType="1"/>
          </p:cNvSpPr>
          <p:nvPr/>
        </p:nvSpPr>
        <p:spPr bwMode="auto">
          <a:xfrm>
            <a:off x="81343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25"/>
          <p:cNvSpPr>
            <a:spLocks noChangeShapeType="1"/>
          </p:cNvSpPr>
          <p:nvPr/>
        </p:nvSpPr>
        <p:spPr bwMode="auto">
          <a:xfrm>
            <a:off x="4419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Line 26"/>
          <p:cNvSpPr>
            <a:spLocks noChangeShapeType="1"/>
          </p:cNvSpPr>
          <p:nvPr/>
        </p:nvSpPr>
        <p:spPr bwMode="auto">
          <a:xfrm>
            <a:off x="9372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523" name="Group 27"/>
          <p:cNvGrpSpPr>
            <a:grpSpLocks/>
          </p:cNvGrpSpPr>
          <p:nvPr/>
        </p:nvGrpSpPr>
        <p:grpSpPr bwMode="auto">
          <a:xfrm>
            <a:off x="1828800" y="2971800"/>
            <a:ext cx="1524000" cy="990600"/>
            <a:chOff x="144" y="1440"/>
            <a:chExt cx="960" cy="624"/>
          </a:xfrm>
        </p:grpSpPr>
        <p:sp>
          <p:nvSpPr>
            <p:cNvPr id="60460" name="Oval 28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0461" name="Rectangle 29"/>
            <p:cNvSpPr>
              <a:spLocks noChangeArrowheads="1"/>
            </p:cNvSpPr>
            <p:nvPr/>
          </p:nvSpPr>
          <p:spPr bwMode="auto">
            <a:xfrm>
              <a:off x="162" y="1583"/>
              <a:ext cx="92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06526" name="Group 30"/>
          <p:cNvGrpSpPr>
            <a:grpSpLocks/>
          </p:cNvGrpSpPr>
          <p:nvPr/>
        </p:nvGrpSpPr>
        <p:grpSpPr bwMode="auto">
          <a:xfrm>
            <a:off x="4800600" y="3657601"/>
            <a:ext cx="4191000" cy="519113"/>
            <a:chOff x="2064" y="2304"/>
            <a:chExt cx="2640" cy="327"/>
          </a:xfrm>
        </p:grpSpPr>
        <p:sp>
          <p:nvSpPr>
            <p:cNvPr id="60452" name="Rectangle 31"/>
            <p:cNvSpPr>
              <a:spLocks noChangeArrowheads="1"/>
            </p:cNvSpPr>
            <p:nvPr/>
          </p:nvSpPr>
          <p:spPr bwMode="auto">
            <a:xfrm>
              <a:off x="211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1</a:t>
              </a:r>
            </a:p>
          </p:txBody>
        </p:sp>
        <p:sp>
          <p:nvSpPr>
            <p:cNvPr id="60453" name="Rectangle 32"/>
            <p:cNvSpPr>
              <a:spLocks noChangeArrowheads="1"/>
            </p:cNvSpPr>
            <p:nvPr/>
          </p:nvSpPr>
          <p:spPr bwMode="auto">
            <a:xfrm>
              <a:off x="289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2</a:t>
              </a:r>
            </a:p>
          </p:txBody>
        </p:sp>
        <p:sp>
          <p:nvSpPr>
            <p:cNvPr id="60454" name="Rectangle 33"/>
            <p:cNvSpPr>
              <a:spLocks noChangeArrowheads="1"/>
            </p:cNvSpPr>
            <p:nvPr/>
          </p:nvSpPr>
          <p:spPr bwMode="auto">
            <a:xfrm>
              <a:off x="367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3</a:t>
              </a:r>
            </a:p>
          </p:txBody>
        </p:sp>
        <p:sp>
          <p:nvSpPr>
            <p:cNvPr id="60455" name="Rectangle 34"/>
            <p:cNvSpPr>
              <a:spLocks noChangeArrowheads="1"/>
            </p:cNvSpPr>
            <p:nvPr/>
          </p:nvSpPr>
          <p:spPr bwMode="auto">
            <a:xfrm>
              <a:off x="445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4</a:t>
              </a:r>
            </a:p>
          </p:txBody>
        </p:sp>
        <p:sp>
          <p:nvSpPr>
            <p:cNvPr id="60456" name="AutoShape 35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7" name="AutoShape 36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8" name="AutoShape 37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9" name="AutoShape 38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35" name="Rectangle 39"/>
          <p:cNvSpPr>
            <a:spLocks noChangeArrowheads="1"/>
          </p:cNvSpPr>
          <p:nvPr/>
        </p:nvSpPr>
        <p:spPr bwMode="auto">
          <a:xfrm>
            <a:off x="3694113" y="3821113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>
                <a:solidFill>
                  <a:srgbClr val="660000"/>
                </a:solidFill>
              </a:rPr>
              <a:t>mRNA</a:t>
            </a:r>
          </a:p>
        </p:txBody>
      </p:sp>
      <p:grpSp>
        <p:nvGrpSpPr>
          <p:cNvPr id="106536" name="Group 40"/>
          <p:cNvGrpSpPr>
            <a:grpSpLocks/>
          </p:cNvGrpSpPr>
          <p:nvPr/>
        </p:nvGrpSpPr>
        <p:grpSpPr bwMode="auto">
          <a:xfrm>
            <a:off x="4464050" y="4233863"/>
            <a:ext cx="4864100" cy="519112"/>
            <a:chOff x="1852" y="2304"/>
            <a:chExt cx="3064" cy="327"/>
          </a:xfrm>
        </p:grpSpPr>
        <p:sp>
          <p:nvSpPr>
            <p:cNvPr id="60444" name="Rectangle 41"/>
            <p:cNvSpPr>
              <a:spLocks noChangeArrowheads="1"/>
            </p:cNvSpPr>
            <p:nvPr/>
          </p:nvSpPr>
          <p:spPr bwMode="auto">
            <a:xfrm>
              <a:off x="185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1</a:t>
              </a:r>
            </a:p>
          </p:txBody>
        </p:sp>
        <p:sp>
          <p:nvSpPr>
            <p:cNvPr id="60445" name="Rectangle 42"/>
            <p:cNvSpPr>
              <a:spLocks noChangeArrowheads="1"/>
            </p:cNvSpPr>
            <p:nvPr/>
          </p:nvSpPr>
          <p:spPr bwMode="auto">
            <a:xfrm>
              <a:off x="263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2</a:t>
              </a:r>
            </a:p>
          </p:txBody>
        </p:sp>
        <p:sp>
          <p:nvSpPr>
            <p:cNvPr id="60446" name="Rectangle 43"/>
            <p:cNvSpPr>
              <a:spLocks noChangeArrowheads="1"/>
            </p:cNvSpPr>
            <p:nvPr/>
          </p:nvSpPr>
          <p:spPr bwMode="auto">
            <a:xfrm>
              <a:off x="341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3</a:t>
              </a:r>
            </a:p>
          </p:txBody>
        </p:sp>
        <p:sp>
          <p:nvSpPr>
            <p:cNvPr id="60447" name="Rectangle 44"/>
            <p:cNvSpPr>
              <a:spLocks noChangeArrowheads="1"/>
            </p:cNvSpPr>
            <p:nvPr/>
          </p:nvSpPr>
          <p:spPr bwMode="auto">
            <a:xfrm>
              <a:off x="419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4</a:t>
              </a:r>
            </a:p>
          </p:txBody>
        </p:sp>
        <p:sp>
          <p:nvSpPr>
            <p:cNvPr id="60448" name="AutoShape 45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AutoShape 46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0" name="AutoShape 47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AutoShape 48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43" name="Text Box 49"/>
          <p:cNvSpPr txBox="1">
            <a:spLocks noChangeArrowheads="1"/>
          </p:cNvSpPr>
          <p:nvPr/>
        </p:nvSpPr>
        <p:spPr bwMode="auto">
          <a:xfrm>
            <a:off x="1765301" y="6310313"/>
            <a:ext cx="24225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Slide by Kim Foglia modified</a:t>
            </a:r>
          </a:p>
        </p:txBody>
      </p:sp>
    </p:spTree>
    <p:extLst>
      <p:ext uri="{BB962C8B-B14F-4D97-AF65-F5344CB8AC3E}">
        <p14:creationId xmlns:p14="http://schemas.microsoft.com/office/powerpoint/2010/main" val="34884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 autoUpdateAnimBg="0"/>
      <p:bldP spid="106498" grpId="1" animBg="1"/>
      <p:bldP spid="106535" grpId="0" build="p" autoUpdateAnimBg="0"/>
      <p:bldP spid="106535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775076" y="3884613"/>
            <a:ext cx="5592763" cy="2286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3333752" y="3611563"/>
            <a:ext cx="1370013" cy="1517649"/>
            <a:chOff x="1140" y="2275"/>
            <a:chExt cx="863" cy="956"/>
          </a:xfrm>
        </p:grpSpPr>
        <p:sp>
          <p:nvSpPr>
            <p:cNvPr id="66616" name="Line 4"/>
            <p:cNvSpPr>
              <a:spLocks noChangeShapeType="1"/>
            </p:cNvSpPr>
            <p:nvPr/>
          </p:nvSpPr>
          <p:spPr bwMode="auto">
            <a:xfrm>
              <a:off x="1176" y="2275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7" name="AutoShape 5"/>
            <p:cNvSpPr>
              <a:spLocks noChangeArrowheads="1"/>
            </p:cNvSpPr>
            <p:nvPr/>
          </p:nvSpPr>
          <p:spPr bwMode="auto">
            <a:xfrm>
              <a:off x="1140" y="2931"/>
              <a:ext cx="863" cy="300"/>
            </a:xfrm>
            <a:prstGeom prst="roundRect">
              <a:avLst>
                <a:gd name="adj" fmla="val 16667"/>
              </a:avLst>
            </a:prstGeom>
            <a:solidFill>
              <a:srgbClr val="FF4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2200" b="1">
                  <a:solidFill>
                    <a:srgbClr val="0F116A"/>
                  </a:solidFill>
                </a:rPr>
                <a:t>operator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66564" name="Group 6"/>
          <p:cNvGrpSpPr>
            <a:grpSpLocks/>
          </p:cNvGrpSpPr>
          <p:nvPr/>
        </p:nvGrpSpPr>
        <p:grpSpPr bwMode="auto">
          <a:xfrm>
            <a:off x="1687514" y="3611563"/>
            <a:ext cx="1465263" cy="1517649"/>
            <a:chOff x="103" y="1824"/>
            <a:chExt cx="923" cy="956"/>
          </a:xfrm>
        </p:grpSpPr>
        <p:sp>
          <p:nvSpPr>
            <p:cNvPr id="66614" name="Line 7"/>
            <p:cNvSpPr>
              <a:spLocks noChangeShapeType="1"/>
            </p:cNvSpPr>
            <p:nvPr/>
          </p:nvSpPr>
          <p:spPr bwMode="auto">
            <a:xfrm>
              <a:off x="480" y="182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5" name="AutoShape 8"/>
            <p:cNvSpPr>
              <a:spLocks noChangeArrowheads="1"/>
            </p:cNvSpPr>
            <p:nvPr/>
          </p:nvSpPr>
          <p:spPr bwMode="auto">
            <a:xfrm>
              <a:off x="103" y="2480"/>
              <a:ext cx="923" cy="300"/>
            </a:xfrm>
            <a:prstGeom prst="roundRect">
              <a:avLst>
                <a:gd name="adj" fmla="val 16667"/>
              </a:avLst>
            </a:prstGeom>
            <a:solidFill>
              <a:srgbClr val="97C6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2200" b="1">
                  <a:solidFill>
                    <a:srgbClr val="0F116A"/>
                  </a:solidFill>
                </a:rPr>
                <a:t>promoter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66565" name="Rectangle 9"/>
          <p:cNvSpPr>
            <a:spLocks noChangeArrowheads="1"/>
          </p:cNvSpPr>
          <p:nvPr/>
        </p:nvSpPr>
        <p:spPr bwMode="auto">
          <a:xfrm>
            <a:off x="1676400" y="3382963"/>
            <a:ext cx="89154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66566" name="Rectangle 10"/>
          <p:cNvSpPr>
            <a:spLocks noChangeArrowheads="1"/>
          </p:cNvSpPr>
          <p:nvPr/>
        </p:nvSpPr>
        <p:spPr bwMode="auto">
          <a:xfrm>
            <a:off x="3124200" y="3382963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66567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Operon </a:t>
            </a:r>
            <a:r>
              <a:rPr lang="en-US" u="sng" smtClean="0"/>
              <a:t>model</a:t>
            </a:r>
            <a:endParaRPr lang="en-US" smtClean="0"/>
          </a:p>
        </p:txBody>
      </p:sp>
      <p:sp>
        <p:nvSpPr>
          <p:cNvPr id="66568" name="Rectangle 12"/>
          <p:cNvSpPr>
            <a:spLocks noChangeArrowheads="1"/>
          </p:cNvSpPr>
          <p:nvPr/>
        </p:nvSpPr>
        <p:spPr bwMode="auto">
          <a:xfrm>
            <a:off x="2209800" y="3382963"/>
            <a:ext cx="609600" cy="228600"/>
          </a:xfrm>
          <a:prstGeom prst="rect">
            <a:avLst/>
          </a:prstGeom>
          <a:solidFill>
            <a:srgbClr val="97C6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69" name="Rectangle 13"/>
          <p:cNvSpPr>
            <a:spLocks noChangeArrowheads="1"/>
          </p:cNvSpPr>
          <p:nvPr/>
        </p:nvSpPr>
        <p:spPr bwMode="auto">
          <a:xfrm>
            <a:off x="9753600" y="3382963"/>
            <a:ext cx="304800" cy="2286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70" name="Rectangle 14"/>
          <p:cNvSpPr>
            <a:spLocks noChangeArrowheads="1"/>
          </p:cNvSpPr>
          <p:nvPr/>
        </p:nvSpPr>
        <p:spPr bwMode="auto">
          <a:xfrm>
            <a:off x="3124200" y="3382963"/>
            <a:ext cx="304800" cy="228600"/>
          </a:xfrm>
          <a:prstGeom prst="rect">
            <a:avLst/>
          </a:prstGeom>
          <a:solidFill>
            <a:srgbClr val="FF4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66571" name="Rectangle 15"/>
          <p:cNvSpPr>
            <a:spLocks noChangeArrowheads="1"/>
          </p:cNvSpPr>
          <p:nvPr/>
        </p:nvSpPr>
        <p:spPr bwMode="auto">
          <a:xfrm>
            <a:off x="9988550" y="330676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>
                <a:solidFill>
                  <a:srgbClr val="0F116A"/>
                </a:solidFill>
              </a:rPr>
              <a:t>DNA</a:t>
            </a:r>
          </a:p>
        </p:txBody>
      </p:sp>
      <p:sp>
        <p:nvSpPr>
          <p:cNvPr id="66572" name="Rectangle 16"/>
          <p:cNvSpPr>
            <a:spLocks noChangeArrowheads="1"/>
          </p:cNvSpPr>
          <p:nvPr/>
        </p:nvSpPr>
        <p:spPr bwMode="auto">
          <a:xfrm>
            <a:off x="2124296" y="3305453"/>
            <a:ext cx="748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>
                <a:solidFill>
                  <a:srgbClr val="006604"/>
                </a:solidFill>
              </a:rPr>
              <a:t>TATA</a:t>
            </a:r>
            <a:endParaRPr lang="en-US" sz="1800" b="1">
              <a:solidFill>
                <a:srgbClr val="0F116A"/>
              </a:solidFill>
            </a:endParaRP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1524000" y="1676400"/>
            <a:ext cx="1524000" cy="990600"/>
            <a:chOff x="144" y="1440"/>
            <a:chExt cx="960" cy="624"/>
          </a:xfrm>
        </p:grpSpPr>
        <p:sp>
          <p:nvSpPr>
            <p:cNvPr id="66612" name="Oval 18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6613" name="Rectangle 19"/>
            <p:cNvSpPr>
              <a:spLocks noChangeArrowheads="1"/>
            </p:cNvSpPr>
            <p:nvPr/>
          </p:nvSpPr>
          <p:spPr bwMode="auto">
            <a:xfrm>
              <a:off x="162" y="1583"/>
              <a:ext cx="92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RNA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112660" name="AutoShape 20"/>
          <p:cNvSpPr>
            <a:spLocks noChangeArrowheads="1"/>
          </p:cNvSpPr>
          <p:nvPr/>
        </p:nvSpPr>
        <p:spPr bwMode="auto">
          <a:xfrm>
            <a:off x="2209800" y="2743200"/>
            <a:ext cx="1219200" cy="381000"/>
          </a:xfrm>
          <a:prstGeom prst="curvedUpArrow">
            <a:avLst>
              <a:gd name="adj1" fmla="val 50163"/>
              <a:gd name="adj2" fmla="val 114163"/>
              <a:gd name="adj3" fmla="val 33333"/>
            </a:avLst>
          </a:prstGeom>
          <a:solidFill>
            <a:srgbClr val="FF66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12661" name="Group 21"/>
          <p:cNvGrpSpPr>
            <a:grpSpLocks/>
          </p:cNvGrpSpPr>
          <p:nvPr/>
        </p:nvGrpSpPr>
        <p:grpSpPr bwMode="auto">
          <a:xfrm>
            <a:off x="2994026" y="3200401"/>
            <a:ext cx="1122363" cy="544513"/>
            <a:chOff x="240" y="2016"/>
            <a:chExt cx="707" cy="343"/>
          </a:xfrm>
        </p:grpSpPr>
        <p:sp>
          <p:nvSpPr>
            <p:cNvPr id="66610" name="Oval 22"/>
            <p:cNvSpPr>
              <a:spLocks noChangeArrowheads="1"/>
            </p:cNvSpPr>
            <p:nvPr/>
          </p:nvSpPr>
          <p:spPr bwMode="auto">
            <a:xfrm>
              <a:off x="281" y="2016"/>
              <a:ext cx="624" cy="3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6611" name="Rectangle 23"/>
            <p:cNvSpPr>
              <a:spLocks noChangeArrowheads="1"/>
            </p:cNvSpPr>
            <p:nvPr/>
          </p:nvSpPr>
          <p:spPr bwMode="auto">
            <a:xfrm>
              <a:off x="240" y="2081"/>
              <a:ext cx="7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000005"/>
                  </a:solidFill>
                </a:rPr>
                <a:t>repressor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66576" name="Group 24"/>
          <p:cNvGrpSpPr>
            <a:grpSpLocks/>
          </p:cNvGrpSpPr>
          <p:nvPr/>
        </p:nvGrpSpPr>
        <p:grpSpPr bwMode="auto">
          <a:xfrm>
            <a:off x="7032626" y="6073776"/>
            <a:ext cx="3470275" cy="544513"/>
            <a:chOff x="2810" y="2736"/>
            <a:chExt cx="2186" cy="343"/>
          </a:xfrm>
        </p:grpSpPr>
        <p:grpSp>
          <p:nvGrpSpPr>
            <p:cNvPr id="66606" name="Group 25"/>
            <p:cNvGrpSpPr>
              <a:grpSpLocks/>
            </p:cNvGrpSpPr>
            <p:nvPr/>
          </p:nvGrpSpPr>
          <p:grpSpPr bwMode="auto">
            <a:xfrm>
              <a:off x="2810" y="2736"/>
              <a:ext cx="707" cy="343"/>
              <a:chOff x="240" y="2016"/>
              <a:chExt cx="707" cy="343"/>
            </a:xfrm>
          </p:grpSpPr>
          <p:sp>
            <p:nvSpPr>
              <p:cNvPr id="66608" name="Oval 26"/>
              <p:cNvSpPr>
                <a:spLocks noChangeArrowheads="1"/>
              </p:cNvSpPr>
              <p:nvPr/>
            </p:nvSpPr>
            <p:spPr bwMode="auto">
              <a:xfrm>
                <a:off x="281" y="2016"/>
                <a:ext cx="624" cy="3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66609" name="Rectangle 27"/>
              <p:cNvSpPr>
                <a:spLocks noChangeArrowheads="1"/>
              </p:cNvSpPr>
              <p:nvPr/>
            </p:nvSpPr>
            <p:spPr bwMode="auto">
              <a:xfrm>
                <a:off x="240" y="2081"/>
                <a:ext cx="70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rgbClr val="000005"/>
                    </a:solidFill>
                  </a:rPr>
                  <a:t>repressor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66607" name="Text Box 28"/>
            <p:cNvSpPr txBox="1">
              <a:spLocks noChangeArrowheads="1"/>
            </p:cNvSpPr>
            <p:nvPr/>
          </p:nvSpPr>
          <p:spPr bwMode="auto">
            <a:xfrm>
              <a:off x="3564" y="2792"/>
              <a:ext cx="1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F116A"/>
                  </a:solidFill>
                </a:rPr>
                <a:t>= repressor protein</a:t>
              </a:r>
              <a:endParaRPr lang="en-US" sz="3600"/>
            </a:p>
          </p:txBody>
        </p:sp>
      </p:grpSp>
      <p:sp>
        <p:nvSpPr>
          <p:cNvPr id="66577" name="Rectangle 2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54539" y="1333500"/>
            <a:ext cx="6251575" cy="137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sz="3000" u="sng">
                <a:solidFill>
                  <a:srgbClr val="CC0000"/>
                </a:solidFill>
              </a:rPr>
              <a:t>GENE is TURNED OFF:</a:t>
            </a:r>
            <a:r>
              <a:rPr lang="en-US" sz="3000">
                <a:solidFill>
                  <a:srgbClr val="CC0000"/>
                </a:solidFill>
              </a:rPr>
              <a:t> </a:t>
            </a:r>
            <a:br>
              <a:rPr lang="en-US" sz="3000">
                <a:solidFill>
                  <a:srgbClr val="CC0000"/>
                </a:solidFill>
              </a:rPr>
            </a:br>
            <a:r>
              <a:rPr lang="en-US" sz="3000">
                <a:solidFill>
                  <a:srgbClr val="CC0000"/>
                </a:solidFill>
              </a:rPr>
              <a:t>Repressor binds to operator site</a:t>
            </a:r>
            <a:br>
              <a:rPr lang="en-US" sz="3000">
                <a:solidFill>
                  <a:srgbClr val="CC0000"/>
                </a:solidFill>
              </a:rPr>
            </a:br>
            <a:r>
              <a:rPr lang="en-US" sz="3000">
                <a:solidFill>
                  <a:srgbClr val="CC0000"/>
                </a:solidFill>
              </a:rPr>
              <a:t>Blocks RNA Polymerase</a:t>
            </a:r>
            <a:endParaRPr lang="en-US" sz="3300"/>
          </a:p>
        </p:txBody>
      </p:sp>
      <p:sp>
        <p:nvSpPr>
          <p:cNvPr id="66578" name="Rectangle 30"/>
          <p:cNvSpPr>
            <a:spLocks noChangeArrowheads="1"/>
          </p:cNvSpPr>
          <p:nvPr/>
        </p:nvSpPr>
        <p:spPr bwMode="auto">
          <a:xfrm>
            <a:off x="461645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6579" name="Rectangle 31"/>
          <p:cNvSpPr>
            <a:spLocks noChangeArrowheads="1"/>
          </p:cNvSpPr>
          <p:nvPr/>
        </p:nvSpPr>
        <p:spPr bwMode="auto">
          <a:xfrm>
            <a:off x="585470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580" name="Rectangle 32"/>
          <p:cNvSpPr>
            <a:spLocks noChangeArrowheads="1"/>
          </p:cNvSpPr>
          <p:nvPr/>
        </p:nvSpPr>
        <p:spPr bwMode="auto">
          <a:xfrm>
            <a:off x="709295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6581" name="Rectangle 33"/>
          <p:cNvSpPr>
            <a:spLocks noChangeArrowheads="1"/>
          </p:cNvSpPr>
          <p:nvPr/>
        </p:nvSpPr>
        <p:spPr bwMode="auto">
          <a:xfrm>
            <a:off x="8331200" y="3290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i="1">
                <a:solidFill>
                  <a:schemeClr val="bg1"/>
                </a:solidFill>
              </a:rPr>
              <a:t>gene</a:t>
            </a:r>
            <a:r>
              <a:rPr lang="en-US" sz="1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6582" name="Line 34"/>
          <p:cNvSpPr>
            <a:spLocks noChangeShapeType="1"/>
          </p:cNvSpPr>
          <p:nvPr/>
        </p:nvSpPr>
        <p:spPr bwMode="auto">
          <a:xfrm>
            <a:off x="56578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Line 35"/>
          <p:cNvSpPr>
            <a:spLocks noChangeShapeType="1"/>
          </p:cNvSpPr>
          <p:nvPr/>
        </p:nvSpPr>
        <p:spPr bwMode="auto">
          <a:xfrm>
            <a:off x="68961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Line 36"/>
          <p:cNvSpPr>
            <a:spLocks noChangeShapeType="1"/>
          </p:cNvSpPr>
          <p:nvPr/>
        </p:nvSpPr>
        <p:spPr bwMode="auto">
          <a:xfrm>
            <a:off x="81343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Line 37"/>
          <p:cNvSpPr>
            <a:spLocks noChangeShapeType="1"/>
          </p:cNvSpPr>
          <p:nvPr/>
        </p:nvSpPr>
        <p:spPr bwMode="auto">
          <a:xfrm>
            <a:off x="4419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6" name="Line 38"/>
          <p:cNvSpPr>
            <a:spLocks noChangeShapeType="1"/>
          </p:cNvSpPr>
          <p:nvPr/>
        </p:nvSpPr>
        <p:spPr bwMode="auto">
          <a:xfrm>
            <a:off x="9372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79" name="Group 39"/>
          <p:cNvGrpSpPr>
            <a:grpSpLocks/>
          </p:cNvGrpSpPr>
          <p:nvPr/>
        </p:nvGrpSpPr>
        <p:grpSpPr bwMode="auto">
          <a:xfrm>
            <a:off x="4800600" y="3657601"/>
            <a:ext cx="4191000" cy="519113"/>
            <a:chOff x="2064" y="2304"/>
            <a:chExt cx="2640" cy="327"/>
          </a:xfrm>
        </p:grpSpPr>
        <p:sp>
          <p:nvSpPr>
            <p:cNvPr id="66598" name="Rectangle 40"/>
            <p:cNvSpPr>
              <a:spLocks noChangeArrowheads="1"/>
            </p:cNvSpPr>
            <p:nvPr/>
          </p:nvSpPr>
          <p:spPr bwMode="auto">
            <a:xfrm>
              <a:off x="211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1</a:t>
              </a:r>
            </a:p>
          </p:txBody>
        </p:sp>
        <p:sp>
          <p:nvSpPr>
            <p:cNvPr id="66599" name="Rectangle 41"/>
            <p:cNvSpPr>
              <a:spLocks noChangeArrowheads="1"/>
            </p:cNvSpPr>
            <p:nvPr/>
          </p:nvSpPr>
          <p:spPr bwMode="auto">
            <a:xfrm>
              <a:off x="289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2</a:t>
              </a:r>
            </a:p>
          </p:txBody>
        </p:sp>
        <p:sp>
          <p:nvSpPr>
            <p:cNvPr id="66600" name="Rectangle 42"/>
            <p:cNvSpPr>
              <a:spLocks noChangeArrowheads="1"/>
            </p:cNvSpPr>
            <p:nvPr/>
          </p:nvSpPr>
          <p:spPr bwMode="auto">
            <a:xfrm>
              <a:off x="367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3</a:t>
              </a:r>
            </a:p>
          </p:txBody>
        </p:sp>
        <p:sp>
          <p:nvSpPr>
            <p:cNvPr id="66601" name="Rectangle 43"/>
            <p:cNvSpPr>
              <a:spLocks noChangeArrowheads="1"/>
            </p:cNvSpPr>
            <p:nvPr/>
          </p:nvSpPr>
          <p:spPr bwMode="auto">
            <a:xfrm>
              <a:off x="445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>
                  <a:solidFill>
                    <a:srgbClr val="660000"/>
                  </a:solidFill>
                </a:rPr>
                <a:t>4</a:t>
              </a:r>
            </a:p>
          </p:txBody>
        </p:sp>
        <p:sp>
          <p:nvSpPr>
            <p:cNvPr id="66602" name="AutoShape 44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3" name="AutoShape 45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4" name="AutoShape 46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5" name="AutoShape 47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88" name="Rectangle 48"/>
          <p:cNvSpPr>
            <a:spLocks noChangeArrowheads="1"/>
          </p:cNvSpPr>
          <p:nvPr/>
        </p:nvSpPr>
        <p:spPr bwMode="auto">
          <a:xfrm>
            <a:off x="3694113" y="3821113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>
                <a:solidFill>
                  <a:srgbClr val="660000"/>
                </a:solidFill>
              </a:rPr>
              <a:t>mRNA</a:t>
            </a:r>
          </a:p>
        </p:txBody>
      </p:sp>
      <p:grpSp>
        <p:nvGrpSpPr>
          <p:cNvPr id="112689" name="Group 49"/>
          <p:cNvGrpSpPr>
            <a:grpSpLocks/>
          </p:cNvGrpSpPr>
          <p:nvPr/>
        </p:nvGrpSpPr>
        <p:grpSpPr bwMode="auto">
          <a:xfrm>
            <a:off x="4464050" y="4233863"/>
            <a:ext cx="4864100" cy="519112"/>
            <a:chOff x="1852" y="2304"/>
            <a:chExt cx="3064" cy="327"/>
          </a:xfrm>
        </p:grpSpPr>
        <p:sp>
          <p:nvSpPr>
            <p:cNvPr id="66590" name="Rectangle 50"/>
            <p:cNvSpPr>
              <a:spLocks noChangeArrowheads="1"/>
            </p:cNvSpPr>
            <p:nvPr/>
          </p:nvSpPr>
          <p:spPr bwMode="auto">
            <a:xfrm>
              <a:off x="185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1</a:t>
              </a:r>
            </a:p>
          </p:txBody>
        </p:sp>
        <p:sp>
          <p:nvSpPr>
            <p:cNvPr id="66591" name="Rectangle 51"/>
            <p:cNvSpPr>
              <a:spLocks noChangeArrowheads="1"/>
            </p:cNvSpPr>
            <p:nvPr/>
          </p:nvSpPr>
          <p:spPr bwMode="auto">
            <a:xfrm>
              <a:off x="263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2</a:t>
              </a:r>
            </a:p>
          </p:txBody>
        </p:sp>
        <p:sp>
          <p:nvSpPr>
            <p:cNvPr id="66592" name="Rectangle 52"/>
            <p:cNvSpPr>
              <a:spLocks noChangeArrowheads="1"/>
            </p:cNvSpPr>
            <p:nvPr/>
          </p:nvSpPr>
          <p:spPr bwMode="auto">
            <a:xfrm>
              <a:off x="341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3</a:t>
              </a:r>
            </a:p>
          </p:txBody>
        </p:sp>
        <p:sp>
          <p:nvSpPr>
            <p:cNvPr id="66593" name="Rectangle 53"/>
            <p:cNvSpPr>
              <a:spLocks noChangeArrowheads="1"/>
            </p:cNvSpPr>
            <p:nvPr/>
          </p:nvSpPr>
          <p:spPr bwMode="auto">
            <a:xfrm>
              <a:off x="4192" y="240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i="1">
                  <a:solidFill>
                    <a:srgbClr val="660000"/>
                  </a:solidFill>
                </a:rPr>
                <a:t>enzyme</a:t>
              </a:r>
              <a:r>
                <a:rPr lang="en-US" sz="1800" b="1">
                  <a:solidFill>
                    <a:srgbClr val="660000"/>
                  </a:solidFill>
                </a:rPr>
                <a:t>4</a:t>
              </a:r>
            </a:p>
          </p:txBody>
        </p:sp>
        <p:sp>
          <p:nvSpPr>
            <p:cNvPr id="66594" name="AutoShape 54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5" name="AutoShape 55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6" name="AutoShape 56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7" name="AutoShape 57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82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2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4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2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2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 autoUpdateAnimBg="0"/>
      <p:bldP spid="112642" grpId="1" animBg="1"/>
      <p:bldP spid="112660" grpId="0" animBg="1"/>
      <p:bldP spid="112660" grpId="1" animBg="1"/>
      <p:bldP spid="112688" grpId="0" build="p" autoUpdateAnimBg="0"/>
      <p:bldP spid="112688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body" idx="1"/>
          </p:nvPr>
        </p:nvSpPr>
        <p:spPr>
          <a:xfrm>
            <a:off x="1811339" y="255589"/>
            <a:ext cx="9063037" cy="6302375"/>
          </a:xfrm>
        </p:spPr>
        <p:txBody>
          <a:bodyPr>
            <a:normAutofit lnSpcReduction="10000"/>
          </a:bodyPr>
          <a:lstStyle/>
          <a:p>
            <a:r>
              <a:rPr lang="en-US" sz="6000" dirty="0" smtClean="0"/>
              <a:t>REPRESSIBLE OPERONS are 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be turned off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        EX: </a:t>
            </a:r>
            <a:r>
              <a:rPr lang="en-US" i="1" dirty="0" err="1"/>
              <a:t>trp</a:t>
            </a:r>
            <a:r>
              <a:rPr lang="en-US" dirty="0"/>
              <a:t> </a:t>
            </a:r>
            <a:r>
              <a:rPr lang="en-US" dirty="0" smtClean="0"/>
              <a:t>operon--makes </a:t>
            </a:r>
            <a:r>
              <a:rPr lang="en-US" dirty="0"/>
              <a:t>enzymes used in tryptophan synthesis</a:t>
            </a:r>
          </a:p>
          <a:p>
            <a:endParaRPr lang="en-US" dirty="0"/>
          </a:p>
          <a:p>
            <a:r>
              <a:rPr lang="en-US" sz="6000" dirty="0" smtClean="0"/>
              <a:t>INDUCIBLE OPERONS are OFF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	Can be turned 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         EX: lac </a:t>
            </a:r>
            <a:r>
              <a:rPr lang="en-US" dirty="0" smtClean="0"/>
              <a:t>operon--makes </a:t>
            </a:r>
            <a:r>
              <a:rPr lang="en-US" dirty="0"/>
              <a:t>enzymes used in lactose digestion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Eukaryotic Gene Regulation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4" y="1824060"/>
            <a:ext cx="4255008" cy="29748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52" y="1408739"/>
            <a:ext cx="4564732" cy="2084929"/>
          </a:xfrm>
          <a:prstGeom prst="rect">
            <a:avLst/>
          </a:prstGeom>
        </p:spPr>
      </p:pic>
      <p:pic>
        <p:nvPicPr>
          <p:cNvPr id="1026" name="Picture 2" descr="http://static.wixstatic.com/media/983d55_bd24aa44c8f759edc8f375409e245c80.jpg_srz_304_250_85_22_0.50_1.20_0.00_jpg_sr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52" y="3841918"/>
            <a:ext cx="2895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1757</Words>
  <Application>Microsoft Office PowerPoint</Application>
  <PresentationFormat>Custom</PresentationFormat>
  <Paragraphs>532</Paragraphs>
  <Slides>50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Cells, Communication and Molecular Biology Review</vt:lpstr>
      <vt:lpstr>Types of cells</vt:lpstr>
      <vt:lpstr>Bacterial Cell=Prokaryote -have ribosomes, DNA loop + plasmid, cell wall, cell membrane, flagella or cilia</vt:lpstr>
      <vt:lpstr>Gene cloning with a plasmid</vt:lpstr>
      <vt:lpstr>Bacteria group genes together </vt:lpstr>
      <vt:lpstr>Operon model</vt:lpstr>
      <vt:lpstr>Operon model</vt:lpstr>
      <vt:lpstr>PowerPoint Presentation</vt:lpstr>
      <vt:lpstr>Eukaryotic Gene Regulation</vt:lpstr>
      <vt:lpstr>Question 1: Which of the following is true regarding spherical cells?</vt:lpstr>
      <vt:lpstr>Question 1: Which of the following is true regarding spherical cells?</vt:lpstr>
      <vt:lpstr>Limits  to Cell Size</vt:lpstr>
      <vt:lpstr>Cells gotta work to live! </vt:lpstr>
      <vt:lpstr> Question 2: Which of the following components of the cell membrane is responsible for active transport?</vt:lpstr>
      <vt:lpstr> Question 2: Which of the following components of the cell membrane is responsible for active transport?</vt:lpstr>
      <vt:lpstr>Questions 3-5</vt:lpstr>
      <vt:lpstr>Questions 3-5</vt:lpstr>
      <vt:lpstr>Cell Communication</vt:lpstr>
      <vt:lpstr>PowerPoint Presentation</vt:lpstr>
      <vt:lpstr>Cell Communication</vt:lpstr>
      <vt:lpstr>Cell Communication</vt:lpstr>
      <vt:lpstr>Cell Communication</vt:lpstr>
      <vt:lpstr>Cell Communication</vt:lpstr>
      <vt:lpstr>Cell Communication</vt:lpstr>
      <vt:lpstr>PowerPoint Presentation</vt:lpstr>
      <vt:lpstr>PowerPoint Presentation</vt:lpstr>
      <vt:lpstr>Copying DNA</vt:lpstr>
      <vt:lpstr>DNA Replication </vt:lpstr>
      <vt:lpstr>Replication: 1st step</vt:lpstr>
      <vt:lpstr>Replication: 2nd step</vt:lpstr>
      <vt:lpstr>Replication fork</vt:lpstr>
      <vt:lpstr>PowerPoint Presentation</vt:lpstr>
      <vt:lpstr>PowerPoint Presentation</vt:lpstr>
      <vt:lpstr>PowerPoint Presentation</vt:lpstr>
      <vt:lpstr>From gene to protein</vt:lpstr>
      <vt:lpstr>Protein syntheis</vt:lpstr>
      <vt:lpstr>Matching bases of DNA &amp; RNA</vt:lpstr>
      <vt:lpstr>Matching bases of DNA &amp; RNA</vt:lpstr>
      <vt:lpstr>Matching bases of DNA &amp; RNA</vt:lpstr>
      <vt:lpstr>RNA Processing</vt:lpstr>
      <vt:lpstr>mRNA codes for proteins in triplets</vt:lpstr>
      <vt:lpstr>The mRNA code</vt:lpstr>
      <vt:lpstr>How are the codons matched to amino acids?</vt:lpstr>
      <vt:lpstr>mRNA to protein = Translation</vt:lpstr>
      <vt:lpstr>Building Proteins</vt:lpstr>
      <vt:lpstr>PowerPoint Presentation</vt:lpstr>
      <vt:lpstr>Question 10: Which of the following is true of mitosis?</vt:lpstr>
      <vt:lpstr>Question 11: Which of the following is true of mitosis?</vt:lpstr>
      <vt:lpstr>QUESTION 12: A biologist counted 2,500 cells from an embryo on a microscope slide and recorded the following data.</vt:lpstr>
      <vt:lpstr>QUESTION 12: A biologist counted 2,500 cells from an embryo on a microscope slide and recorded the following data.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Review</dc:title>
  <dc:creator>Vanessa</dc:creator>
  <cp:lastModifiedBy>Kelly Riedell</cp:lastModifiedBy>
  <cp:revision>11</cp:revision>
  <dcterms:created xsi:type="dcterms:W3CDTF">2014-03-22T19:25:04Z</dcterms:created>
  <dcterms:modified xsi:type="dcterms:W3CDTF">2014-05-07T16:12:27Z</dcterms:modified>
</cp:coreProperties>
</file>