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6" r:id="rId4"/>
    <p:sldId id="273" r:id="rId5"/>
    <p:sldId id="262" r:id="rId6"/>
    <p:sldId id="263" r:id="rId7"/>
    <p:sldId id="276" r:id="rId8"/>
    <p:sldId id="270" r:id="rId9"/>
    <p:sldId id="277" r:id="rId10"/>
    <p:sldId id="271" r:id="rId11"/>
    <p:sldId id="274" r:id="rId12"/>
    <p:sldId id="264" r:id="rId13"/>
    <p:sldId id="275" r:id="rId14"/>
    <p:sldId id="278" r:id="rId15"/>
    <p:sldId id="279" r:id="rId16"/>
    <p:sldId id="265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3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5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1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3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7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5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7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8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1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7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9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8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Many antibiotics that are used to kill bacteria </a:t>
            </a:r>
            <a:r>
              <a:rPr lang="en-US" sz="3200" dirty="0" smtClean="0"/>
              <a:t>which make </a:t>
            </a:r>
            <a:r>
              <a:rPr lang="en-US" sz="3200" dirty="0"/>
              <a:t>us sick work because they interfere with the ability of bacterial ribosomes to make </a:t>
            </a:r>
            <a:r>
              <a:rPr lang="en-US" sz="3200" dirty="0" smtClean="0"/>
              <a:t>proteins.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Use </a:t>
            </a:r>
            <a:r>
              <a:rPr lang="en-US" sz="3200" dirty="0"/>
              <a:t>what you </a:t>
            </a:r>
            <a:r>
              <a:rPr lang="en-US" sz="3200" dirty="0" smtClean="0"/>
              <a:t>know about classification to </a:t>
            </a:r>
            <a:br>
              <a:rPr lang="en-US" sz="3200" dirty="0" smtClean="0"/>
            </a:br>
            <a:r>
              <a:rPr lang="en-US" sz="3200" dirty="0" smtClean="0"/>
              <a:t>EXPLAIN </a:t>
            </a:r>
            <a:r>
              <a:rPr lang="en-US" sz="3200" dirty="0"/>
              <a:t>WHY these antibiotics don’t kill </a:t>
            </a:r>
            <a:r>
              <a:rPr lang="en-US" sz="3200" dirty="0" smtClean="0"/>
              <a:t>fungi.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WHY can’t doctors use </a:t>
            </a:r>
            <a:r>
              <a:rPr lang="en-US" sz="3200" dirty="0"/>
              <a:t>medicines that affect fungal ribosomes to treat athlete’s foot fungus in </a:t>
            </a:r>
            <a:r>
              <a:rPr lang="en-US" sz="3200" dirty="0" smtClean="0"/>
              <a:t>humans</a:t>
            </a:r>
            <a:r>
              <a:rPr lang="en-US" sz="3200" dirty="0"/>
              <a:t>?</a:t>
            </a:r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554" y="1636527"/>
            <a:ext cx="1905000" cy="181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0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2" y="5843973"/>
            <a:ext cx="91381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 7: The student is able to connect and relate knowledge across  various scales, concepts, and representations in and across domains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64480" y="6607552"/>
            <a:ext cx="84816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Image from: http://bioweb.wku.edu/courses/BIOL115/wyatt/Biochem/Lipid/P-lipid.gif</a:t>
            </a:r>
            <a:endParaRPr lang="en-US" sz="1000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bioweb.wku.edu/courses/BIOL115/wyatt/Biochem/Lipid/P-lipid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9" r="74811" b="5312"/>
          <a:stretch/>
        </p:blipFill>
        <p:spPr bwMode="auto">
          <a:xfrm>
            <a:off x="276497" y="1295400"/>
            <a:ext cx="1528354" cy="35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1201" y="914400"/>
            <a:ext cx="69874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Which fatty acid tail is unsaturated?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How can you tell?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What is the relationship between unsaturated fatty acids in cell membranes and membrane fluidity in organisms that live in cold environments?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"/>
            <a:ext cx="5428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STRUCTURE ~ FUNCTION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2" y="5843973"/>
            <a:ext cx="91381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 7: The student is able to connect and relate knowledge across  various scales, concepts, and representations in and across domains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64480" y="6607552"/>
            <a:ext cx="84816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Image from: http://bioweb.wku.edu/courses/BIOL115/wyatt/Biochem/Lipid/P-lipid.gif</a:t>
            </a:r>
            <a:endParaRPr lang="en-US" sz="1000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bioweb.wku.edu/courses/BIOL115/wyatt/Biochem/Lipid/P-lipid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9" r="74811" b="5312"/>
          <a:stretch/>
        </p:blipFill>
        <p:spPr bwMode="auto">
          <a:xfrm>
            <a:off x="276497" y="1295400"/>
            <a:ext cx="1528354" cy="35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1201" y="914400"/>
            <a:ext cx="69874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Which fatty acid tail is unsaturated?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How can you tell?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What is the relationship between unsaturated fatty acids in cell membranes and membrane fluidity in organisms that live in cold environments?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"/>
            <a:ext cx="5428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STRUCTURE ~ FUNCTION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5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Draw a diagram of a typical biological membrane including the lipid bilayer and both integral and peripheral proteins. </a:t>
            </a:r>
          </a:p>
          <a:p>
            <a:endParaRPr lang="en-US" sz="3200" dirty="0"/>
          </a:p>
          <a:p>
            <a:r>
              <a:rPr lang="en-US" sz="3200" dirty="0" smtClean="0"/>
              <a:t>Label your diagram and give an example of an integral and a peripheral protein you learned about.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57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Draw a diagram of a typical biological membrane including the lipid bilayer and both integral and peripheral proteins. </a:t>
            </a:r>
          </a:p>
          <a:p>
            <a:endParaRPr lang="en-US" sz="3200" dirty="0"/>
          </a:p>
          <a:p>
            <a:r>
              <a:rPr lang="en-US" sz="3200" dirty="0" smtClean="0"/>
              <a:t>Label your diagram and give an example of an integral and a peripheral protein you learned about.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9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E</a:t>
            </a:r>
            <a:r>
              <a:rPr lang="en-US" sz="2800" dirty="0" smtClean="0">
                <a:latin typeface="Comic Sans MS" panose="030F0702030302020204" pitchFamily="66" charset="0"/>
              </a:rPr>
              <a:t>xplain why NADH makes more ATP than FADH</a:t>
            </a:r>
            <a:r>
              <a:rPr lang="en-US" sz="2800" baseline="-25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 when electrons are passed to the ETC during cellular respiration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6543328"/>
            <a:ext cx="6629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Image from: http</a:t>
            </a:r>
            <a:r>
              <a:rPr lang="en-US" sz="1100" dirty="0"/>
              <a:t>://study.com/cimages/multimages/16/Electron_Transport_Mitochondrion.png</a:t>
            </a:r>
          </a:p>
        </p:txBody>
      </p:sp>
    </p:spTree>
    <p:extLst>
      <p:ext uri="{BB962C8B-B14F-4D97-AF65-F5344CB8AC3E}">
        <p14:creationId xmlns:p14="http://schemas.microsoft.com/office/powerpoint/2010/main" val="9640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E</a:t>
            </a:r>
            <a:r>
              <a:rPr lang="en-US" sz="2800" dirty="0" smtClean="0">
                <a:latin typeface="Comic Sans MS" panose="030F0702030302020204" pitchFamily="66" charset="0"/>
              </a:rPr>
              <a:t>xplain why NADH makes more ATP than FADH</a:t>
            </a:r>
            <a:r>
              <a:rPr lang="en-US" sz="2800" baseline="-25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 when electrons are passed to the ETC during cellular respiration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NADH drops its electrons at beginning of ETC so as electrons pass down ETC 3 proton pumps move H+ ions into the intermembrane space = 3 ATP when they return through ATP synthase.</a:t>
            </a:r>
            <a:b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FADH</a:t>
            </a:r>
            <a:r>
              <a:rPr lang="en-US" sz="28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drops its electrons farther down ETC skipping the 1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proton pump so less H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moved = 2 ATP 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6543328"/>
            <a:ext cx="6629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Image from: http</a:t>
            </a:r>
            <a:r>
              <a:rPr lang="en-US" sz="1100" dirty="0"/>
              <a:t>://study.com/cimages/multimages/16/Electron_Transport_Mitochondrion.png</a:t>
            </a:r>
          </a:p>
        </p:txBody>
      </p:sp>
      <p:pic>
        <p:nvPicPr>
          <p:cNvPr id="1026" name="Picture 2" descr="http://study.com/cimages/multimages/16/Electron_Transport_Mitochondr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11154"/>
            <a:ext cx="470535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asfa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31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asfa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10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sdfgsdf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475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asfa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87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Use </a:t>
            </a:r>
            <a:r>
              <a:rPr lang="en-US" sz="2800" dirty="0"/>
              <a:t>what you </a:t>
            </a:r>
            <a:r>
              <a:rPr lang="en-US" sz="2800" dirty="0" smtClean="0"/>
              <a:t>know about classification to </a:t>
            </a:r>
            <a:br>
              <a:rPr lang="en-US" sz="2800" dirty="0" smtClean="0"/>
            </a:br>
            <a:r>
              <a:rPr lang="en-US" sz="2800" dirty="0" smtClean="0"/>
              <a:t>EXPLAIN </a:t>
            </a:r>
            <a:r>
              <a:rPr lang="en-US" sz="2800" dirty="0"/>
              <a:t>WHY these antibiotics don’t kill </a:t>
            </a:r>
            <a:r>
              <a:rPr lang="en-US" sz="2800" dirty="0" smtClean="0"/>
              <a:t>fungi.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Organisms are classified into DOMAINS by the type of ribosomal RNA they have: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     Eubacteria (DOMAIN: Bacteria)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     Fungi (DOMAIN: Eukarya)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Fungi and bacteria have different ribosomes so antibiotics that target bacterial ribosomes don’t work on Eukaryotic ribosomes.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WHY can’t doctors use </a:t>
            </a:r>
            <a:r>
              <a:rPr lang="en-US" sz="2800" dirty="0"/>
              <a:t>medicines that affect fungal ribosomes to treat athlete’s foot fungus in </a:t>
            </a:r>
            <a:r>
              <a:rPr lang="en-US" sz="2800" dirty="0" smtClean="0"/>
              <a:t>humans?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Humans and fungi are both in the same DOMAIN (Eukarya).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They have the same kind of ribosomes so medicines that target fungal ribosomes would also affect the person taking them.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614"/>
            <a:ext cx="977184" cy="93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7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Approximately 70% of the atmosphere is made up of nitrogen (N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gas, but the majority of organisms on the planet can NOT take this gas in and break it down.</a:t>
            </a:r>
          </a:p>
          <a:p>
            <a:endParaRPr lang="en-US" sz="3200" dirty="0" smtClean="0"/>
          </a:p>
          <a:p>
            <a:r>
              <a:rPr lang="en-US" sz="3200" dirty="0" smtClean="0"/>
              <a:t>1. EXPLAIN how nitrogen gas enters the food chains in ecosystems.</a:t>
            </a:r>
          </a:p>
          <a:p>
            <a:endParaRPr lang="en-US" sz="3200" dirty="0"/>
          </a:p>
          <a:p>
            <a:r>
              <a:rPr lang="en-US" sz="3200" dirty="0" smtClean="0"/>
              <a:t>2. How do humans get the nitrogen they need?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3. Give examples (3) of some molecules </a:t>
            </a:r>
            <a:br>
              <a:rPr lang="en-US" sz="3200" dirty="0" smtClean="0"/>
            </a:br>
            <a:r>
              <a:rPr lang="en-US" sz="3200" dirty="0" smtClean="0"/>
              <a:t>your body needs nitrogen to make.</a:t>
            </a:r>
            <a:endParaRPr lang="en-US" sz="3200" dirty="0"/>
          </a:p>
        </p:txBody>
      </p:sp>
      <p:pic>
        <p:nvPicPr>
          <p:cNvPr id="2050" name="Picture 2" descr="http://www.habitatkokomo.com/wordpress1/wp-content/uploads/2012/12/Earth_recyc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91000"/>
            <a:ext cx="197510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0" y="655269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Image from: http://www.habitatkokomo.com/wordpress1/recycle/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984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 EXPLAIN how nitrogen gas enters the food chains in ecosystems.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Nitrogen fixing bacteria that live symbiotically with the roots of legumes (peas, alfalfa, soybeans. . .) have enzymes to change N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gas into ammonia in soil. Other soil bacteria can change ammonia into nitrates/nitrites.  </a:t>
            </a:r>
          </a:p>
          <a:p>
            <a:endParaRPr lang="en-US" sz="2800" dirty="0"/>
          </a:p>
          <a:p>
            <a:r>
              <a:rPr lang="en-US" sz="2800" dirty="0" smtClean="0"/>
              <a:t>2. How do humans get the nitrogen they need?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Plants can take up these forms of nitrogen and use it to make their molecules (see below). Heterotrophs (like humans) get their nitrogen FROM EATING plants or other heterotrophs.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3. Give examples (3) of some molecules </a:t>
            </a:r>
            <a:br>
              <a:rPr lang="en-US" sz="2800" dirty="0" smtClean="0"/>
            </a:br>
            <a:r>
              <a:rPr lang="en-US" sz="2800" dirty="0" smtClean="0"/>
              <a:t>your body needs nitrogen to make.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Proteins (amino group), DNA &amp; RNA (nitrogen bases), ATP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habitatkokomo.com/wordpress1/wp-content/uploads/2012/12/Earth_recyc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52400"/>
            <a:ext cx="3657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39883" y="-12225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Image from: http://www.habitatkokomo.com/wordpress1/recycle/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787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Explain how coupling – ∆ G reactions to reactions that have a + ∆  G allow life to exist.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42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Hormone signal molecules interact with the surface of their cell targets in in TWO different ways,  depending on whether the hormone molecule is hydrophilic or </a:t>
            </a:r>
            <a:r>
              <a:rPr lang="en-US" sz="3200"/>
              <a:t>hydrophobic</a:t>
            </a:r>
            <a:r>
              <a:rPr lang="en-US" sz="3200" smtClean="0"/>
              <a:t>.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EXPLAIN these mechanisms and give an example of each.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74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Hormone signal molecules interact with the surface of their cell targets in in TWO different ways,  depending on whether the hormone molecule is hydrophilic or hydrophobic.</a:t>
            </a:r>
          </a:p>
          <a:p>
            <a:endParaRPr lang="en-US" sz="3200" dirty="0"/>
          </a:p>
          <a:p>
            <a:r>
              <a:rPr lang="en-US" sz="3200" dirty="0" smtClean="0"/>
              <a:t>EXPLAIN these mechanisms and give an example of each.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93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629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   An important cause of the deterioration of flavor, texture, and vitamin content of frozen fruits and vegetables during storage is the action of hydrolytic enzymes released from vacuoles of the cells.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 Blanching (a quick dip in boiling water) prior to freezing improves the keeping qualities of produce. </a:t>
            </a:r>
            <a:r>
              <a:rPr lang="en-US" altLang="en-US" dirty="0" smtClean="0"/>
              <a:t>EXPLAIN WHY </a:t>
            </a:r>
            <a:r>
              <a:rPr lang="en-US" altLang="en-US" dirty="0"/>
              <a:t>blanching </a:t>
            </a:r>
            <a:r>
              <a:rPr lang="en-US" altLang="en-US" dirty="0" smtClean="0"/>
              <a:t>works.</a:t>
            </a:r>
            <a:endParaRPr lang="en-US" altLang="en-US" dirty="0"/>
          </a:p>
        </p:txBody>
      </p:sp>
      <p:pic>
        <p:nvPicPr>
          <p:cNvPr id="3074" name="Picture 2" descr="http://ec.l.thumbs.canstockphoto.com/canstock5880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72415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446" y="6520140"/>
            <a:ext cx="60725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Image from: http://ec.l.thumbs.canstockphoto.com/canstock5880066.jpg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26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629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   </a:t>
            </a:r>
            <a:r>
              <a:rPr lang="en-US" altLang="en-US" sz="2800" dirty="0"/>
              <a:t>An important cause of the deterioration of flavor, texture, and vitamin content of frozen fruits and vegetables during storage is the action of hydrolytic enzymes released from vacuoles of the cells.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   Blanching (a quick dip in boiling water) prior to freezing improves the keeping qualities of produce. </a:t>
            </a:r>
            <a:r>
              <a:rPr lang="en-US" altLang="en-US" sz="2800" dirty="0" smtClean="0"/>
              <a:t>EXPLAIN WHY </a:t>
            </a:r>
            <a:r>
              <a:rPr lang="en-US" altLang="en-US" sz="2800" dirty="0"/>
              <a:t>blanching </a:t>
            </a:r>
            <a:r>
              <a:rPr lang="en-US" altLang="en-US" sz="2800" dirty="0" smtClean="0"/>
              <a:t>works.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Heating denatures proteins (enzymes) making them lose function so blanching makes the hydrolytic enzymes that break down the </a:t>
            </a:r>
            <a:r>
              <a:rPr lang="en-US" altLang="en-US" sz="2800" smtClean="0">
                <a:solidFill>
                  <a:srgbClr val="FF0000"/>
                </a:solidFill>
              </a:rPr>
              <a:t>foods inactive.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ec.l.thumbs.canstockphoto.com/canstock588006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4" t="23884" r="12857" b="12426"/>
          <a:stretch/>
        </p:blipFill>
        <p:spPr bwMode="auto">
          <a:xfrm>
            <a:off x="8229600" y="152400"/>
            <a:ext cx="672294" cy="56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446" y="6520140"/>
            <a:ext cx="60725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Image from: http://ec.l.thumbs.canstockphoto.com/canstock5880066.jpg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74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686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15</cp:revision>
  <dcterms:created xsi:type="dcterms:W3CDTF">2015-04-24T12:09:54Z</dcterms:created>
  <dcterms:modified xsi:type="dcterms:W3CDTF">2015-04-30T18:04:56Z</dcterms:modified>
</cp:coreProperties>
</file>