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84" r:id="rId4"/>
    <p:sldId id="262" r:id="rId5"/>
    <p:sldId id="286" r:id="rId6"/>
    <p:sldId id="264" r:id="rId7"/>
    <p:sldId id="287" r:id="rId8"/>
    <p:sldId id="265" r:id="rId9"/>
    <p:sldId id="288" r:id="rId10"/>
    <p:sldId id="266" r:id="rId11"/>
    <p:sldId id="292" r:id="rId12"/>
    <p:sldId id="294" r:id="rId13"/>
    <p:sldId id="267" r:id="rId14"/>
    <p:sldId id="293" r:id="rId15"/>
    <p:sldId id="268" r:id="rId16"/>
    <p:sldId id="291" r:id="rId17"/>
    <p:sldId id="289" r:id="rId18"/>
    <p:sldId id="269" r:id="rId19"/>
    <p:sldId id="270" r:id="rId20"/>
    <p:sldId id="272" r:id="rId21"/>
    <p:sldId id="273" r:id="rId22"/>
    <p:sldId id="295" r:id="rId23"/>
    <p:sldId id="271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EF5E-1558-4622-84B2-ED5DE8C22FC4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ED28-4F67-48BA-8BF9-B282EB5D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5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EF5E-1558-4622-84B2-ED5DE8C22FC4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ED28-4F67-48BA-8BF9-B282EB5D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0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EF5E-1558-4622-84B2-ED5DE8C22FC4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ED28-4F67-48BA-8BF9-B282EB5D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EF5E-1558-4622-84B2-ED5DE8C22FC4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ED28-4F67-48BA-8BF9-B282EB5D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5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EF5E-1558-4622-84B2-ED5DE8C22FC4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ED28-4F67-48BA-8BF9-B282EB5D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1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EF5E-1558-4622-84B2-ED5DE8C22FC4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ED28-4F67-48BA-8BF9-B282EB5D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42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EF5E-1558-4622-84B2-ED5DE8C22FC4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ED28-4F67-48BA-8BF9-B282EB5D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4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EF5E-1558-4622-84B2-ED5DE8C22FC4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ED28-4F67-48BA-8BF9-B282EB5D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7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EF5E-1558-4622-84B2-ED5DE8C22FC4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ED28-4F67-48BA-8BF9-B282EB5D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8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EF5E-1558-4622-84B2-ED5DE8C22FC4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ED28-4F67-48BA-8BF9-B282EB5D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2EF5E-1558-4622-84B2-ED5DE8C22FC4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EED28-4F67-48BA-8BF9-B282EB5D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2EF5E-1558-4622-84B2-ED5DE8C22FC4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EED28-4F67-48BA-8BF9-B282EB5D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2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43681" y="1795462"/>
            <a:ext cx="8599488" cy="46815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400" dirty="0" smtClean="0">
                <a:latin typeface="Comic Sans MS" pitchFamily="66" charset="0"/>
              </a:rPr>
              <a:t>       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400" dirty="0" smtClean="0">
                <a:latin typeface="Comic Sans MS" pitchFamily="66" charset="0"/>
              </a:rPr>
              <a:t>DRAW ME A PICTURE OF . . 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4400" dirty="0">
              <a:latin typeface="Comic Sans MS" pitchFamily="66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400" dirty="0" smtClean="0">
                <a:latin typeface="Comic Sans MS" pitchFamily="66" charset="0"/>
              </a:rPr>
              <a:t> AP BIOLOGY REVIEW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6689725" y="5218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>
              <a:latin typeface="Arial" charset="0"/>
            </a:endParaRPr>
          </a:p>
        </p:txBody>
      </p:sp>
      <p:sp>
        <p:nvSpPr>
          <p:cNvPr id="13322" name="Text Box 7"/>
          <p:cNvSpPr txBox="1">
            <a:spLocks noChangeArrowheads="1"/>
          </p:cNvSpPr>
          <p:nvPr/>
        </p:nvSpPr>
        <p:spPr bwMode="auto">
          <a:xfrm>
            <a:off x="6658652" y="6066026"/>
            <a:ext cx="219570" cy="12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>
              <a:latin typeface="Arial" charset="0"/>
            </a:endParaRPr>
          </a:p>
        </p:txBody>
      </p:sp>
      <p:pic>
        <p:nvPicPr>
          <p:cNvPr id="1331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1125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3"/>
          <p:cNvSpPr txBox="1">
            <a:spLocks noChangeArrowheads="1"/>
          </p:cNvSpPr>
          <p:nvPr/>
        </p:nvSpPr>
        <p:spPr bwMode="auto">
          <a:xfrm>
            <a:off x="150813" y="1682750"/>
            <a:ext cx="1857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3600" b="1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69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Draw a  picture of an amino acid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Show how 2 amino acids could be joined together.</a:t>
            </a: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Identify this process and the type of bond formed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196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Draw a  picture of an amino acid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Show how 2 amino acids could be joined together.</a:t>
            </a: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Identify this process and the type of bond formed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49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6689725" y="5218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>
              <a:latin typeface="Arial" charset="0"/>
            </a:endParaRPr>
          </a:p>
        </p:txBody>
      </p:sp>
      <p:grpSp>
        <p:nvGrpSpPr>
          <p:cNvPr id="32776" name="Group 8"/>
          <p:cNvGrpSpPr>
            <a:grpSpLocks/>
          </p:cNvGrpSpPr>
          <p:nvPr/>
        </p:nvGrpSpPr>
        <p:grpSpPr bwMode="auto">
          <a:xfrm>
            <a:off x="215727" y="1279131"/>
            <a:ext cx="8502650" cy="4810964"/>
            <a:chOff x="163" y="-5016"/>
            <a:chExt cx="4492" cy="8657"/>
          </a:xfrm>
        </p:grpSpPr>
        <p:sp>
          <p:nvSpPr>
            <p:cNvPr id="13321" name="Rectangle 5"/>
            <p:cNvSpPr>
              <a:spLocks noChangeArrowheads="1"/>
            </p:cNvSpPr>
            <p:nvPr/>
          </p:nvSpPr>
          <p:spPr bwMode="auto">
            <a:xfrm>
              <a:off x="163" y="-5016"/>
              <a:ext cx="4492" cy="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 sz="2400" b="1" dirty="0">
                <a:latin typeface="Comic Sans MS" pitchFamily="66" charset="0"/>
              </a:endParaRPr>
            </a:p>
          </p:txBody>
        </p:sp>
        <p:sp>
          <p:nvSpPr>
            <p:cNvPr id="13322" name="Text Box 7"/>
            <p:cNvSpPr txBox="1">
              <a:spLocks noChangeArrowheads="1"/>
            </p:cNvSpPr>
            <p:nvPr/>
          </p:nvSpPr>
          <p:spPr bwMode="auto">
            <a:xfrm>
              <a:off x="3552" y="3408"/>
              <a:ext cx="1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>
                <a:latin typeface="Arial" charset="0"/>
              </a:endParaRPr>
            </a:p>
          </p:txBody>
        </p:sp>
      </p:grpSp>
      <p:sp>
        <p:nvSpPr>
          <p:cNvPr id="13318" name="TextBox 3"/>
          <p:cNvSpPr txBox="1">
            <a:spLocks noChangeArrowheads="1"/>
          </p:cNvSpPr>
          <p:nvPr/>
        </p:nvSpPr>
        <p:spPr bwMode="auto">
          <a:xfrm>
            <a:off x="150813" y="1682750"/>
            <a:ext cx="1857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3600" b="1">
              <a:latin typeface="Comic Sans MS" pitchFamily="66" charset="0"/>
            </a:endParaRPr>
          </a:p>
        </p:txBody>
      </p:sp>
      <p:sp>
        <p:nvSpPr>
          <p:cNvPr id="13320" name="TextBox 2"/>
          <p:cNvSpPr txBox="1">
            <a:spLocks noChangeArrowheads="1"/>
          </p:cNvSpPr>
          <p:nvPr/>
        </p:nvSpPr>
        <p:spPr bwMode="auto">
          <a:xfrm>
            <a:off x="115644" y="152400"/>
            <a:ext cx="9028356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2800" b="1" dirty="0" smtClean="0">
                <a:latin typeface="Comic Sans MS" pitchFamily="66" charset="0"/>
              </a:rPr>
              <a:t>Draw a </a:t>
            </a:r>
            <a:r>
              <a:rPr lang="en-US" altLang="en-US" sz="2800" b="1" dirty="0" smtClean="0">
                <a:latin typeface="Comic Sans MS" pitchFamily="66" charset="0"/>
              </a:rPr>
              <a:t>chlorop</a:t>
            </a:r>
            <a:r>
              <a:rPr lang="en-US" altLang="en-US" sz="2800" b="1" dirty="0" smtClean="0">
                <a:latin typeface="Comic Sans MS" pitchFamily="66" charset="0"/>
              </a:rPr>
              <a:t>last</a:t>
            </a:r>
            <a:r>
              <a:rPr lang="en-US" altLang="en-US" sz="2800" b="1" dirty="0" smtClean="0">
                <a:latin typeface="Comic Sans MS" pitchFamily="66" charset="0"/>
              </a:rPr>
              <a:t/>
            </a:r>
            <a:br>
              <a:rPr lang="en-US" altLang="en-US" sz="2800" b="1" dirty="0" smtClean="0">
                <a:latin typeface="Comic Sans MS" pitchFamily="66" charset="0"/>
              </a:rPr>
            </a:br>
            <a:r>
              <a:rPr lang="en-US" altLang="en-US" sz="2800" b="1" dirty="0" smtClean="0">
                <a:latin typeface="Comic Sans MS" pitchFamily="66" charset="0"/>
              </a:rPr>
              <a:t/>
            </a:r>
            <a:br>
              <a:rPr lang="en-US" altLang="en-US" sz="2800" b="1" dirty="0" smtClean="0">
                <a:latin typeface="Comic Sans MS" pitchFamily="66" charset="0"/>
              </a:rPr>
            </a:br>
            <a:r>
              <a:rPr lang="en-US" altLang="en-US" sz="2800" b="1" dirty="0" smtClean="0">
                <a:latin typeface="Comic Sans MS" pitchFamily="66" charset="0"/>
              </a:rPr>
              <a:t>Label </a:t>
            </a:r>
            <a:r>
              <a:rPr lang="en-US" altLang="en-US" sz="2800" b="1" dirty="0">
                <a:latin typeface="Comic Sans MS" pitchFamily="66" charset="0"/>
              </a:rPr>
              <a:t>all the places &amp; </a:t>
            </a:r>
            <a:r>
              <a:rPr lang="en-US" altLang="en-US" sz="2800" b="1" dirty="0" smtClean="0">
                <a:latin typeface="Comic Sans MS" pitchFamily="66" charset="0"/>
              </a:rPr>
              <a:t>spaces.</a:t>
            </a:r>
            <a:br>
              <a:rPr lang="en-US" altLang="en-US" sz="2800" b="1" dirty="0" smtClean="0">
                <a:latin typeface="Comic Sans MS" pitchFamily="66" charset="0"/>
              </a:rPr>
            </a:br>
            <a:endParaRPr lang="en-US" altLang="en-US" sz="2800" b="1" dirty="0" smtClean="0">
              <a:latin typeface="Comic Sans MS" pitchFamily="66" charset="0"/>
            </a:endParaRPr>
          </a:p>
          <a:p>
            <a:r>
              <a:rPr lang="en-US" altLang="en-US" sz="2800" b="1" dirty="0" smtClean="0">
                <a:latin typeface="Comic Sans MS" pitchFamily="66" charset="0"/>
              </a:rPr>
              <a:t>Mark the locations of </a:t>
            </a:r>
            <a:r>
              <a:rPr lang="en-US" altLang="en-US" sz="2800" b="1" dirty="0" smtClean="0">
                <a:latin typeface="Comic Sans MS" pitchFamily="66" charset="0"/>
              </a:rPr>
              <a:t>ETC</a:t>
            </a:r>
            <a:r>
              <a:rPr lang="en-US" altLang="en-US" sz="2800" b="1" dirty="0">
                <a:latin typeface="Comic Sans MS" pitchFamily="66" charset="0"/>
              </a:rPr>
              <a:t> </a:t>
            </a:r>
            <a:r>
              <a:rPr lang="en-US" altLang="en-US" sz="2800" b="1" dirty="0" smtClean="0">
                <a:latin typeface="Comic Sans MS" pitchFamily="66" charset="0"/>
              </a:rPr>
              <a:t>and</a:t>
            </a:r>
            <a:r>
              <a:rPr lang="en-US" altLang="en-US" sz="2800" b="1" dirty="0" smtClean="0">
                <a:latin typeface="Comic Sans MS" pitchFamily="66" charset="0"/>
              </a:rPr>
              <a:t> Calvin Cycle.</a:t>
            </a:r>
          </a:p>
          <a:p>
            <a:r>
              <a:rPr lang="en-US" altLang="en-US" sz="2800" b="1" dirty="0" smtClean="0">
                <a:latin typeface="Comic Sans MS" pitchFamily="66" charset="0"/>
              </a:rPr>
              <a:t/>
            </a:r>
            <a:br>
              <a:rPr lang="en-US" altLang="en-US" sz="2800" b="1" dirty="0" smtClean="0">
                <a:latin typeface="Comic Sans MS" pitchFamily="66" charset="0"/>
              </a:rPr>
            </a:br>
            <a:r>
              <a:rPr lang="en-US" altLang="en-US" sz="2800" b="1" dirty="0" smtClean="0">
                <a:latin typeface="Comic Sans MS" pitchFamily="66" charset="0"/>
              </a:rPr>
              <a:t>Show where H</a:t>
            </a:r>
            <a:r>
              <a:rPr lang="en-US" altLang="en-US" sz="2800" b="1" baseline="30000" dirty="0" smtClean="0">
                <a:latin typeface="Comic Sans MS" pitchFamily="66" charset="0"/>
              </a:rPr>
              <a:t>+</a:t>
            </a:r>
            <a:r>
              <a:rPr lang="en-US" altLang="en-US" sz="2800" b="1" dirty="0" smtClean="0">
                <a:latin typeface="Comic Sans MS" pitchFamily="66" charset="0"/>
              </a:rPr>
              <a:t> ions build up during ETC.</a:t>
            </a:r>
          </a:p>
          <a:p>
            <a:endParaRPr lang="en-US" altLang="en-US" sz="2800" b="1" dirty="0">
              <a:latin typeface="Comic Sans MS" pitchFamily="66" charset="0"/>
            </a:endParaRPr>
          </a:p>
          <a:p>
            <a:endParaRPr lang="en-US" altLang="en-US" sz="2800" b="1" dirty="0" smtClean="0">
              <a:latin typeface="Comic Sans MS" pitchFamily="66" charset="0"/>
            </a:endParaRPr>
          </a:p>
          <a:p>
            <a:endParaRPr lang="en-US" altLang="en-US" sz="2800" b="1" dirty="0" smtClean="0">
              <a:latin typeface="Comic Sans MS" pitchFamily="66" charset="0"/>
            </a:endParaRPr>
          </a:p>
          <a:p>
            <a:endParaRPr lang="en-US" altLang="en-US" sz="2800" b="1" dirty="0">
              <a:latin typeface="Comic Sans MS" pitchFamily="66" charset="0"/>
            </a:endParaRPr>
          </a:p>
        </p:txBody>
      </p:sp>
      <p:pic>
        <p:nvPicPr>
          <p:cNvPr id="1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992137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694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Draw a diagram of a </a:t>
            </a:r>
            <a:r>
              <a:rPr lang="en-US" sz="3200" i="1" dirty="0" smtClean="0">
                <a:latin typeface="Comic Sans MS" panose="030F0702030302020204" pitchFamily="66" charset="0"/>
              </a:rPr>
              <a:t>lac</a:t>
            </a:r>
            <a:r>
              <a:rPr lang="en-US" sz="3200" dirty="0" smtClean="0">
                <a:latin typeface="Comic Sans MS" panose="030F0702030302020204" pitchFamily="66" charset="0"/>
              </a:rPr>
              <a:t> operon when lactose is </a:t>
            </a:r>
            <a:r>
              <a:rPr lang="en-US" sz="3200" u="sng" dirty="0" smtClean="0">
                <a:latin typeface="Comic Sans MS" panose="030F0702030302020204" pitchFamily="66" charset="0"/>
              </a:rPr>
              <a:t>NOT</a:t>
            </a:r>
            <a:r>
              <a:rPr lang="en-US" sz="3200" dirty="0" smtClean="0">
                <a:latin typeface="Comic Sans MS" panose="030F0702030302020204" pitchFamily="66" charset="0"/>
              </a:rPr>
              <a:t> present.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Identify the molecules in your diagram.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Explain what would cause this operon to “turn on”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7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Draw a diagram of a </a:t>
            </a:r>
            <a:r>
              <a:rPr lang="en-US" sz="2800" i="1" dirty="0" smtClean="0">
                <a:latin typeface="Comic Sans MS" panose="030F0702030302020204" pitchFamily="66" charset="0"/>
              </a:rPr>
              <a:t>lac</a:t>
            </a:r>
            <a:r>
              <a:rPr lang="en-US" sz="2800" dirty="0" smtClean="0">
                <a:latin typeface="Comic Sans MS" panose="030F0702030302020204" pitchFamily="66" charset="0"/>
              </a:rPr>
              <a:t> operon when lactose is </a:t>
            </a:r>
            <a:r>
              <a:rPr lang="en-US" sz="2800" u="sng" dirty="0" smtClean="0">
                <a:latin typeface="Comic Sans MS" panose="030F0702030302020204" pitchFamily="66" charset="0"/>
              </a:rPr>
              <a:t>NOT</a:t>
            </a:r>
            <a:r>
              <a:rPr lang="en-US" sz="2800" dirty="0" smtClean="0">
                <a:latin typeface="Comic Sans MS" panose="030F0702030302020204" pitchFamily="66" charset="0"/>
              </a:rPr>
              <a:t> present.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Identify the molecules in your diagram.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endParaRPr lang="en-US" sz="2800" dirty="0" smtClean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Explain what would cause this operon to “turn on”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857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Draw a picture of a human red blood cell placed in distilled water. 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Use arrows to show how the water will move. </a:t>
            </a:r>
          </a:p>
          <a:p>
            <a:endParaRPr lang="en-US" sz="3200">
              <a:latin typeface="Comic Sans MS" panose="030F0702030302020204" pitchFamily="66" charset="0"/>
            </a:endParaRPr>
          </a:p>
          <a:p>
            <a:r>
              <a:rPr lang="en-US" sz="3200" smtClean="0">
                <a:latin typeface="Comic Sans MS" panose="030F0702030302020204" pitchFamily="66" charset="0"/>
              </a:rPr>
              <a:t>What </a:t>
            </a:r>
            <a:r>
              <a:rPr lang="en-US" sz="3200" dirty="0" smtClean="0">
                <a:latin typeface="Comic Sans MS" panose="030F0702030302020204" pitchFamily="66" charset="0"/>
              </a:rPr>
              <a:t>vocab word describes what will happen to this cell?</a:t>
            </a:r>
          </a:p>
          <a:p>
            <a:endParaRPr lang="en-US" sz="3200" dirty="0"/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412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Draw a picture of a human red blood cell placed in distilled water. 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Use arrows to show how the water will move. 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What vocab word describes what will happen to this cell?</a:t>
            </a: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50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Draw a picture of a human red blood cell placed in distilled water. 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Use arrows to show how the water will move. 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What vocab word describes what will happen to this cell?</a:t>
            </a:r>
          </a:p>
          <a:p>
            <a:endParaRPr lang="en-US" sz="3200" dirty="0"/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00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Draw a PUNNETT SQUARE that shows the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o</a:t>
            </a:r>
            <a:r>
              <a:rPr lang="en-US" sz="3200" dirty="0" smtClean="0">
                <a:latin typeface="Comic Sans MS" panose="030F0702030302020204" pitchFamily="66" charset="0"/>
              </a:rPr>
              <a:t>ffspring of a cross between a father with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c</a:t>
            </a:r>
            <a:r>
              <a:rPr lang="en-US" sz="3200" dirty="0" smtClean="0">
                <a:latin typeface="Comic Sans MS" panose="030F0702030302020204" pitchFamily="66" charset="0"/>
              </a:rPr>
              <a:t>olorblindness and a non-colorblind mother whose father had normal vision.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Tell the possible outcomes of this cross.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D:\Z DRIVE BACKUP\My Pictures\Genetics\punnett blank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64902"/>
            <a:ext cx="26384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45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Diagram the differences between cells that are haploid, diploid,  triploid, </a:t>
            </a:r>
            <a:r>
              <a:rPr lang="en-US" sz="2800" dirty="0" err="1" smtClean="0">
                <a:latin typeface="Comic Sans MS" panose="030F0702030302020204" pitchFamily="66" charset="0"/>
              </a:rPr>
              <a:t>trisomic</a:t>
            </a:r>
            <a:r>
              <a:rPr lang="en-US" sz="2800" dirty="0" smtClean="0">
                <a:latin typeface="Comic Sans MS" panose="030F0702030302020204" pitchFamily="66" charset="0"/>
              </a:rPr>
              <a:t>, and </a:t>
            </a:r>
            <a:r>
              <a:rPr lang="en-US" sz="2800" dirty="0" err="1" smtClean="0">
                <a:latin typeface="Comic Sans MS" panose="030F0702030302020204" pitchFamily="66" charset="0"/>
              </a:rPr>
              <a:t>monosomic</a:t>
            </a:r>
            <a:r>
              <a:rPr lang="en-US" sz="28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2800" dirty="0" smtClean="0"/>
              <a:t>USE 2n=6</a:t>
            </a:r>
            <a:endParaRPr lang="en-US" sz="2800" dirty="0"/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3048000" y="1752600"/>
            <a:ext cx="22098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9631" y="1604828"/>
            <a:ext cx="22098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19800" y="1755531"/>
            <a:ext cx="22098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1559169" y="4305300"/>
            <a:ext cx="22098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95800" y="4302061"/>
            <a:ext cx="22098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Draw a diagram of a typical biological membrane including the lipid bilayer and both integral and peripheral proteins. 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Label your diagram and GIVE AN EXAMPLE of an integral and a peripheral protein you learned about.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960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008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Look at the diagram. Is this the father of this child? EXPLAIN YOUR ANSWER </a:t>
            </a:r>
          </a:p>
          <a:p>
            <a:endParaRPr lang="en-US" sz="3200" dirty="0"/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647945"/>
            <a:ext cx="5791200" cy="462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5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Draw a diagram showing the glycoproteins on the surface of a blood cell from a person with A negative blood.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WHAT KIND OF ANTIBODIES WOULD THIS PERSON MAKE?</a:t>
            </a:r>
          </a:p>
          <a:p>
            <a:endParaRPr lang="en-US" sz="3200" dirty="0"/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D:\Z DRIVE BACKUP\My Pictures\Genetics\rh cell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519" y="1981200"/>
            <a:ext cx="1747838" cy="178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5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52400" y="228600"/>
            <a:ext cx="8599488" cy="1066800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400" dirty="0" smtClean="0">
                <a:latin typeface="Comic Sans MS" pitchFamily="66" charset="0"/>
              </a:rPr>
              <a:t>           DRAW ME A PICTURE OF . . </a:t>
            </a:r>
            <a:r>
              <a:rPr lang="en-US" sz="4400" smtClean="0">
                <a:latin typeface="Comic Sans MS" pitchFamily="66" charset="0"/>
              </a:rPr>
              <a:t>. 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6689725" y="5218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>
              <a:latin typeface="Arial" charset="0"/>
            </a:endParaRPr>
          </a:p>
        </p:txBody>
      </p:sp>
      <p:grpSp>
        <p:nvGrpSpPr>
          <p:cNvPr id="32776" name="Group 8"/>
          <p:cNvGrpSpPr>
            <a:grpSpLocks/>
          </p:cNvGrpSpPr>
          <p:nvPr/>
        </p:nvGrpSpPr>
        <p:grpSpPr bwMode="auto">
          <a:xfrm>
            <a:off x="609600" y="4724400"/>
            <a:ext cx="6858000" cy="1055688"/>
            <a:chOff x="384" y="2976"/>
            <a:chExt cx="4320" cy="665"/>
          </a:xfrm>
        </p:grpSpPr>
        <p:sp>
          <p:nvSpPr>
            <p:cNvPr id="13323" name="Rectangle 5"/>
            <p:cNvSpPr>
              <a:spLocks noChangeArrowheads="1"/>
            </p:cNvSpPr>
            <p:nvPr/>
          </p:nvSpPr>
          <p:spPr bwMode="auto">
            <a:xfrm>
              <a:off x="384" y="2976"/>
              <a:ext cx="43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>
                <a:latin typeface="Arial" charset="0"/>
              </a:endParaRPr>
            </a:p>
          </p:txBody>
        </p:sp>
        <p:sp>
          <p:nvSpPr>
            <p:cNvPr id="13324" name="Text Box 7"/>
            <p:cNvSpPr txBox="1">
              <a:spLocks noChangeArrowheads="1"/>
            </p:cNvSpPr>
            <p:nvPr/>
          </p:nvSpPr>
          <p:spPr bwMode="auto">
            <a:xfrm>
              <a:off x="3552" y="3408"/>
              <a:ext cx="1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>
                <a:latin typeface="Arial" charset="0"/>
              </a:endParaRPr>
            </a:p>
          </p:txBody>
        </p:sp>
      </p:grpSp>
      <p:pic>
        <p:nvPicPr>
          <p:cNvPr id="1331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3"/>
          <p:cNvSpPr txBox="1">
            <a:spLocks noChangeArrowheads="1"/>
          </p:cNvSpPr>
          <p:nvPr/>
        </p:nvSpPr>
        <p:spPr bwMode="auto">
          <a:xfrm>
            <a:off x="150813" y="1682750"/>
            <a:ext cx="1857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3600" b="1">
              <a:latin typeface="Comic Sans MS" pitchFamily="66" charset="0"/>
            </a:endParaRPr>
          </a:p>
        </p:txBody>
      </p:sp>
      <p:pic>
        <p:nvPicPr>
          <p:cNvPr id="1331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654175"/>
            <a:ext cx="4997450" cy="374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5" y="1330325"/>
            <a:ext cx="3200400" cy="496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TextBox 3"/>
          <p:cNvSpPr txBox="1">
            <a:spLocks noChangeArrowheads="1"/>
          </p:cNvSpPr>
          <p:nvPr/>
        </p:nvSpPr>
        <p:spPr bwMode="auto">
          <a:xfrm>
            <a:off x="7232650" y="1377950"/>
            <a:ext cx="1206500" cy="2619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100"/>
              <a:t>EcoR1 + HindIII</a:t>
            </a:r>
          </a:p>
        </p:txBody>
      </p:sp>
      <p:sp>
        <p:nvSpPr>
          <p:cNvPr id="13322" name="Rectangle 4"/>
          <p:cNvSpPr>
            <a:spLocks noChangeArrowheads="1"/>
          </p:cNvSpPr>
          <p:nvPr/>
        </p:nvSpPr>
        <p:spPr bwMode="auto">
          <a:xfrm>
            <a:off x="6354763" y="1371600"/>
            <a:ext cx="669925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/>
              <a:t>HindIII</a:t>
            </a:r>
          </a:p>
        </p:txBody>
      </p:sp>
    </p:spTree>
    <p:extLst>
      <p:ext uri="{BB962C8B-B14F-4D97-AF65-F5344CB8AC3E}">
        <p14:creationId xmlns:p14="http://schemas.microsoft.com/office/powerpoint/2010/main" val="278332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9752" y="22259"/>
            <a:ext cx="8915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smtClean="0">
                <a:latin typeface="Comic Sans MS" pitchFamily="66" charset="0"/>
              </a:rPr>
              <a:t>DRAW A DIAGRAM showing the </a:t>
            </a:r>
            <a:r>
              <a:rPr lang="en-US" altLang="en-US" sz="2800" b="1" dirty="0">
                <a:latin typeface="Comic Sans MS" pitchFamily="66" charset="0"/>
              </a:rPr>
              <a:t>molecules in the thylakoid </a:t>
            </a:r>
            <a:r>
              <a:rPr lang="en-US" altLang="en-US" sz="2800" b="1" dirty="0" smtClean="0">
                <a:latin typeface="Comic Sans MS" pitchFamily="66" charset="0"/>
              </a:rPr>
              <a:t>membrane </a:t>
            </a:r>
            <a:r>
              <a:rPr lang="en-US" altLang="en-US" sz="2800" b="1" dirty="0">
                <a:latin typeface="Comic Sans MS" pitchFamily="66" charset="0"/>
              </a:rPr>
              <a:t>involved in the light </a:t>
            </a:r>
            <a:br>
              <a:rPr lang="en-US" altLang="en-US" sz="2800" b="1" dirty="0">
                <a:latin typeface="Comic Sans MS" pitchFamily="66" charset="0"/>
              </a:rPr>
            </a:br>
            <a:r>
              <a:rPr lang="en-US" altLang="en-US" sz="2800" b="1" dirty="0">
                <a:latin typeface="Comic Sans MS" pitchFamily="66" charset="0"/>
              </a:rPr>
              <a:t>reactions and label </a:t>
            </a:r>
            <a:r>
              <a:rPr lang="en-US" altLang="en-US" sz="2800" b="1" dirty="0" smtClean="0">
                <a:latin typeface="Comic Sans MS" pitchFamily="66" charset="0"/>
              </a:rPr>
              <a:t>them.</a:t>
            </a:r>
            <a:endParaRPr lang="en-US" altLang="en-US" sz="28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5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dirty="0" smtClean="0">
                <a:latin typeface="Comic Sans MS" pitchFamily="66" charset="0"/>
              </a:rPr>
              <a:t>DRAW a diagram of an </a:t>
            </a:r>
            <a:r>
              <a:rPr lang="en-US" altLang="en-US" sz="3200" b="1" dirty="0">
                <a:latin typeface="Comic Sans MS" pitchFamily="66" charset="0"/>
              </a:rPr>
              <a:t>interphase chromosome in G</a:t>
            </a:r>
            <a:r>
              <a:rPr lang="en-US" altLang="en-US" sz="3200" b="1" baseline="-25000" dirty="0">
                <a:latin typeface="Comic Sans MS" pitchFamily="66" charset="0"/>
              </a:rPr>
              <a:t>2</a:t>
            </a:r>
            <a:r>
              <a:rPr lang="en-US" altLang="en-US" sz="3200" b="1" dirty="0">
                <a:latin typeface="Comic Sans MS" pitchFamily="66" charset="0"/>
              </a:rPr>
              <a:t> </a:t>
            </a:r>
            <a:r>
              <a:rPr lang="en-US" altLang="en-US" sz="3200" b="1" dirty="0" smtClean="0">
                <a:latin typeface="Comic Sans MS" pitchFamily="66" charset="0"/>
              </a:rPr>
              <a:t>and </a:t>
            </a:r>
            <a:r>
              <a:rPr lang="en-US" altLang="en-US" sz="3200" b="1" dirty="0">
                <a:latin typeface="Comic Sans MS" pitchFamily="66" charset="0"/>
              </a:rPr>
              <a:t>label all the parts</a:t>
            </a:r>
          </a:p>
          <a:p>
            <a:endParaRPr lang="en-US" sz="3200" dirty="0"/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5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omic Sans MS" panose="030F0702030302020204" pitchFamily="66" charset="0"/>
              </a:rPr>
              <a:t>Draw a </a:t>
            </a:r>
            <a:r>
              <a:rPr lang="en-US" sz="3200" b="1" dirty="0" smtClean="0">
                <a:latin typeface="Comic Sans MS" panose="030F0702030302020204" pitchFamily="66" charset="0"/>
              </a:rPr>
              <a:t>diagram of a d</a:t>
            </a:r>
            <a:r>
              <a:rPr lang="en-US" altLang="en-US" sz="3200" b="1" dirty="0" smtClean="0">
                <a:latin typeface="Comic Sans MS" pitchFamily="66" charset="0"/>
              </a:rPr>
              <a:t>iploid </a:t>
            </a:r>
            <a:r>
              <a:rPr lang="en-US" altLang="en-US" sz="3200" b="1" dirty="0">
                <a:latin typeface="Comic Sans MS" pitchFamily="66" charset="0"/>
              </a:rPr>
              <a:t>cell with 4 chromosomes in Metaphase I of meiosis</a:t>
            </a:r>
          </a:p>
          <a:p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sz="3200" dirty="0"/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5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Draw a diagram of a typical biological membrane including the lipid bilayer and both integral and peripheral proteins. 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Label your diagram and GIVE AN EXAMPLE of an integral and a peripheral protein you learned about.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960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742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6689725" y="5218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en-US" altLang="en-US">
              <a:latin typeface="Arial" charset="0"/>
            </a:endParaRPr>
          </a:p>
        </p:txBody>
      </p:sp>
      <p:grpSp>
        <p:nvGrpSpPr>
          <p:cNvPr id="32776" name="Group 8"/>
          <p:cNvGrpSpPr>
            <a:grpSpLocks/>
          </p:cNvGrpSpPr>
          <p:nvPr/>
        </p:nvGrpSpPr>
        <p:grpSpPr bwMode="auto">
          <a:xfrm>
            <a:off x="215727" y="1279131"/>
            <a:ext cx="8502650" cy="4810964"/>
            <a:chOff x="163" y="-5016"/>
            <a:chExt cx="4492" cy="8657"/>
          </a:xfrm>
        </p:grpSpPr>
        <p:sp>
          <p:nvSpPr>
            <p:cNvPr id="13321" name="Rectangle 5"/>
            <p:cNvSpPr>
              <a:spLocks noChangeArrowheads="1"/>
            </p:cNvSpPr>
            <p:nvPr/>
          </p:nvSpPr>
          <p:spPr bwMode="auto">
            <a:xfrm>
              <a:off x="163" y="-5016"/>
              <a:ext cx="4492" cy="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 sz="2400" b="1" dirty="0">
                <a:latin typeface="Comic Sans MS" pitchFamily="66" charset="0"/>
              </a:endParaRPr>
            </a:p>
          </p:txBody>
        </p:sp>
        <p:sp>
          <p:nvSpPr>
            <p:cNvPr id="13322" name="Text Box 7"/>
            <p:cNvSpPr txBox="1">
              <a:spLocks noChangeArrowheads="1"/>
            </p:cNvSpPr>
            <p:nvPr/>
          </p:nvSpPr>
          <p:spPr bwMode="auto">
            <a:xfrm>
              <a:off x="3552" y="3408"/>
              <a:ext cx="1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>
                <a:latin typeface="Arial" charset="0"/>
              </a:endParaRPr>
            </a:p>
          </p:txBody>
        </p:sp>
      </p:grpSp>
      <p:sp>
        <p:nvSpPr>
          <p:cNvPr id="13318" name="TextBox 3"/>
          <p:cNvSpPr txBox="1">
            <a:spLocks noChangeArrowheads="1"/>
          </p:cNvSpPr>
          <p:nvPr/>
        </p:nvSpPr>
        <p:spPr bwMode="auto">
          <a:xfrm>
            <a:off x="150813" y="1682750"/>
            <a:ext cx="1857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 sz="3600" b="1">
              <a:latin typeface="Comic Sans MS" pitchFamily="66" charset="0"/>
            </a:endParaRPr>
          </a:p>
        </p:txBody>
      </p:sp>
      <p:sp>
        <p:nvSpPr>
          <p:cNvPr id="13320" name="TextBox 2"/>
          <p:cNvSpPr txBox="1">
            <a:spLocks noChangeArrowheads="1"/>
          </p:cNvSpPr>
          <p:nvPr/>
        </p:nvSpPr>
        <p:spPr bwMode="auto">
          <a:xfrm>
            <a:off x="115644" y="152400"/>
            <a:ext cx="9028356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2800" b="1" dirty="0" smtClean="0">
                <a:latin typeface="Comic Sans MS" pitchFamily="66" charset="0"/>
              </a:rPr>
              <a:t>Draw a mitochondrion.</a:t>
            </a:r>
            <a:br>
              <a:rPr lang="en-US" altLang="en-US" sz="2800" b="1" dirty="0" smtClean="0">
                <a:latin typeface="Comic Sans MS" pitchFamily="66" charset="0"/>
              </a:rPr>
            </a:br>
            <a:r>
              <a:rPr lang="en-US" altLang="en-US" sz="2800" b="1" dirty="0" smtClean="0">
                <a:latin typeface="Comic Sans MS" pitchFamily="66" charset="0"/>
              </a:rPr>
              <a:t/>
            </a:r>
            <a:br>
              <a:rPr lang="en-US" altLang="en-US" sz="2800" b="1" dirty="0" smtClean="0">
                <a:latin typeface="Comic Sans MS" pitchFamily="66" charset="0"/>
              </a:rPr>
            </a:br>
            <a:r>
              <a:rPr lang="en-US" altLang="en-US" sz="2800" b="1" dirty="0" smtClean="0">
                <a:latin typeface="Comic Sans MS" pitchFamily="66" charset="0"/>
              </a:rPr>
              <a:t>Label </a:t>
            </a:r>
            <a:r>
              <a:rPr lang="en-US" altLang="en-US" sz="2800" b="1" dirty="0">
                <a:latin typeface="Comic Sans MS" pitchFamily="66" charset="0"/>
              </a:rPr>
              <a:t>all the places &amp; </a:t>
            </a:r>
            <a:r>
              <a:rPr lang="en-US" altLang="en-US" sz="2800" b="1" dirty="0" smtClean="0">
                <a:latin typeface="Comic Sans MS" pitchFamily="66" charset="0"/>
              </a:rPr>
              <a:t>spaces.</a:t>
            </a:r>
            <a:br>
              <a:rPr lang="en-US" altLang="en-US" sz="2800" b="1" dirty="0" smtClean="0">
                <a:latin typeface="Comic Sans MS" pitchFamily="66" charset="0"/>
              </a:rPr>
            </a:br>
            <a:endParaRPr lang="en-US" altLang="en-US" sz="2800" b="1" dirty="0" smtClean="0">
              <a:latin typeface="Comic Sans MS" pitchFamily="66" charset="0"/>
            </a:endParaRPr>
          </a:p>
          <a:p>
            <a:r>
              <a:rPr lang="en-US" altLang="en-US" sz="2800" b="1" dirty="0" smtClean="0">
                <a:latin typeface="Comic Sans MS" pitchFamily="66" charset="0"/>
              </a:rPr>
              <a:t>Mark the locations of glycolysis, Krebs Cycle and ETC.</a:t>
            </a:r>
          </a:p>
          <a:p>
            <a:r>
              <a:rPr lang="en-US" altLang="en-US" sz="2800" b="1" dirty="0" smtClean="0">
                <a:latin typeface="Comic Sans MS" pitchFamily="66" charset="0"/>
              </a:rPr>
              <a:t/>
            </a:r>
            <a:br>
              <a:rPr lang="en-US" altLang="en-US" sz="2800" b="1" dirty="0" smtClean="0">
                <a:latin typeface="Comic Sans MS" pitchFamily="66" charset="0"/>
              </a:rPr>
            </a:br>
            <a:r>
              <a:rPr lang="en-US" altLang="en-US" sz="2800" b="1" dirty="0" smtClean="0">
                <a:latin typeface="Comic Sans MS" pitchFamily="66" charset="0"/>
              </a:rPr>
              <a:t>Show where H</a:t>
            </a:r>
            <a:r>
              <a:rPr lang="en-US" altLang="en-US" sz="2800" b="1" baseline="30000" dirty="0" smtClean="0">
                <a:latin typeface="Comic Sans MS" pitchFamily="66" charset="0"/>
              </a:rPr>
              <a:t>+</a:t>
            </a:r>
            <a:r>
              <a:rPr lang="en-US" altLang="en-US" sz="2800" b="1" dirty="0" smtClean="0">
                <a:latin typeface="Comic Sans MS" pitchFamily="66" charset="0"/>
              </a:rPr>
              <a:t> ions build up during ETC.</a:t>
            </a:r>
          </a:p>
          <a:p>
            <a:endParaRPr lang="en-US" altLang="en-US" sz="2800" b="1" dirty="0">
              <a:latin typeface="Comic Sans MS" pitchFamily="66" charset="0"/>
            </a:endParaRPr>
          </a:p>
          <a:p>
            <a:endParaRPr lang="en-US" altLang="en-US" sz="2800" b="1" dirty="0" smtClean="0">
              <a:latin typeface="Comic Sans MS" pitchFamily="66" charset="0"/>
            </a:endParaRPr>
          </a:p>
          <a:p>
            <a:r>
              <a:rPr lang="en-US" altLang="en-US" sz="2800" b="1" dirty="0" smtClean="0">
                <a:latin typeface="Comic Sans MS" pitchFamily="66" charset="0"/>
              </a:rPr>
              <a:t>Add some mitochondrial DNA.</a:t>
            </a:r>
          </a:p>
          <a:p>
            <a:endParaRPr lang="en-US" altLang="en-US" sz="2800" b="1" dirty="0">
              <a:latin typeface="Comic Sans MS" pitchFamily="66" charset="0"/>
            </a:endParaRPr>
          </a:p>
        </p:txBody>
      </p:sp>
      <p:pic>
        <p:nvPicPr>
          <p:cNvPr id="1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992137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244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Draw a diagram that shows a population undergoing logistic growth.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Label carrying capacity.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Identify 2 biotic and 2 abiotic factors that could impact carrying capacity in this population.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36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Draw a diagram of a food chain that includes 5 trophic levels. 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Label producers/consumers as primary, secondary, etc.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EXPLAIN the impact of a pollutant on the organisms in the different trophic levels.</a:t>
            </a:r>
            <a:br>
              <a:rPr lang="en-US" sz="3200" dirty="0" smtClean="0">
                <a:latin typeface="Comic Sans MS" panose="030F0702030302020204" pitchFamily="66" charset="0"/>
              </a:rPr>
            </a:br>
            <a:r>
              <a:rPr lang="en-US" sz="3200" dirty="0" smtClean="0">
                <a:latin typeface="Comic Sans MS" panose="030F0702030302020204" pitchFamily="66" charset="0"/>
              </a:rPr>
              <a:t>You had a vocab word for this.</a:t>
            </a: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284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Draw a diagram of a food chain that includes 5 trophic levels. 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Label producers/consumers as primary, secondary, etc.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EXPLAIN the impact of a pollutant on the organisms in the different trophic levels.</a:t>
            </a:r>
            <a:br>
              <a:rPr lang="en-US" sz="3200" dirty="0" smtClean="0">
                <a:latin typeface="Comic Sans MS" panose="030F0702030302020204" pitchFamily="66" charset="0"/>
              </a:rPr>
            </a:br>
            <a:r>
              <a:rPr lang="en-US" sz="3200" dirty="0" smtClean="0">
                <a:latin typeface="Comic Sans MS" panose="030F0702030302020204" pitchFamily="66" charset="0"/>
              </a:rPr>
              <a:t>You had a vocab word for this.</a:t>
            </a: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95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Draw a diagram showing what happens in a lake undergoing </a:t>
            </a:r>
            <a:r>
              <a:rPr lang="en-US" sz="3200" dirty="0" err="1" smtClean="0">
                <a:latin typeface="Comic Sans MS" panose="030F0702030302020204" pitchFamily="66" charset="0"/>
              </a:rPr>
              <a:t>eutrification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EXPLAIN how this is related to “Dead zones” in the Gulf of Mexico.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442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15" y="58614"/>
            <a:ext cx="90853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Draw a diagram showing what happens in a lake undergoing </a:t>
            </a:r>
            <a:r>
              <a:rPr lang="en-US" sz="3200" dirty="0" err="1" smtClean="0">
                <a:latin typeface="Comic Sans MS" panose="030F0702030302020204" pitchFamily="66" charset="0"/>
              </a:rPr>
              <a:t>eutrification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sz="3200" dirty="0" smtClean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EXPLAIN how this is related to “Dead zones” in the Gulf of Mexico.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571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17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630</Words>
  <Application>Microsoft Office PowerPoint</Application>
  <PresentationFormat>On-screen Show (4:3)</PresentationFormat>
  <Paragraphs>114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22</cp:revision>
  <dcterms:created xsi:type="dcterms:W3CDTF">2015-04-24T13:07:11Z</dcterms:created>
  <dcterms:modified xsi:type="dcterms:W3CDTF">2015-05-02T13:29:03Z</dcterms:modified>
</cp:coreProperties>
</file>