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0"/>
  </p:notes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  <p:sldId id="268" r:id="rId11"/>
    <p:sldId id="266" r:id="rId12"/>
    <p:sldId id="267" r:id="rId13"/>
    <p:sldId id="269" r:id="rId14"/>
    <p:sldId id="270" r:id="rId15"/>
    <p:sldId id="271" r:id="rId16"/>
    <p:sldId id="273" r:id="rId17"/>
    <p:sldId id="281" r:id="rId18"/>
    <p:sldId id="276" r:id="rId19"/>
    <p:sldId id="274" r:id="rId20"/>
    <p:sldId id="282" r:id="rId21"/>
    <p:sldId id="275" r:id="rId22"/>
    <p:sldId id="280" r:id="rId23"/>
    <p:sldId id="277" r:id="rId24"/>
    <p:sldId id="278" r:id="rId25"/>
    <p:sldId id="284" r:id="rId26"/>
    <p:sldId id="279" r:id="rId27"/>
    <p:sldId id="283" r:id="rId28"/>
    <p:sldId id="291" r:id="rId29"/>
    <p:sldId id="288" r:id="rId30"/>
    <p:sldId id="289" r:id="rId31"/>
    <p:sldId id="287" r:id="rId32"/>
    <p:sldId id="298" r:id="rId33"/>
    <p:sldId id="293" r:id="rId34"/>
    <p:sldId id="292" r:id="rId35"/>
    <p:sldId id="299" r:id="rId36"/>
    <p:sldId id="285" r:id="rId37"/>
    <p:sldId id="297" r:id="rId38"/>
    <p:sldId id="286" r:id="rId39"/>
    <p:sldId id="296" r:id="rId40"/>
    <p:sldId id="306" r:id="rId41"/>
    <p:sldId id="295" r:id="rId42"/>
    <p:sldId id="294" r:id="rId43"/>
    <p:sldId id="301" r:id="rId44"/>
    <p:sldId id="304" r:id="rId45"/>
    <p:sldId id="302" r:id="rId46"/>
    <p:sldId id="379" r:id="rId47"/>
    <p:sldId id="309" r:id="rId48"/>
    <p:sldId id="310" r:id="rId49"/>
    <p:sldId id="308" r:id="rId50"/>
    <p:sldId id="307" r:id="rId51"/>
    <p:sldId id="311" r:id="rId52"/>
    <p:sldId id="321" r:id="rId53"/>
    <p:sldId id="312" r:id="rId54"/>
    <p:sldId id="313" r:id="rId55"/>
    <p:sldId id="314" r:id="rId56"/>
    <p:sldId id="315" r:id="rId57"/>
    <p:sldId id="316" r:id="rId58"/>
    <p:sldId id="322" r:id="rId59"/>
    <p:sldId id="323" r:id="rId60"/>
    <p:sldId id="319" r:id="rId61"/>
    <p:sldId id="320" r:id="rId62"/>
    <p:sldId id="317" r:id="rId63"/>
    <p:sldId id="337" r:id="rId64"/>
    <p:sldId id="338" r:id="rId65"/>
    <p:sldId id="339" r:id="rId66"/>
    <p:sldId id="333" r:id="rId67"/>
    <p:sldId id="334" r:id="rId68"/>
    <p:sldId id="335" r:id="rId69"/>
    <p:sldId id="329" r:id="rId70"/>
    <p:sldId id="330" r:id="rId71"/>
    <p:sldId id="332" r:id="rId72"/>
    <p:sldId id="326" r:id="rId73"/>
    <p:sldId id="354" r:id="rId74"/>
    <p:sldId id="356" r:id="rId75"/>
    <p:sldId id="352" r:id="rId76"/>
    <p:sldId id="346" r:id="rId77"/>
    <p:sldId id="347" r:id="rId78"/>
    <p:sldId id="348" r:id="rId79"/>
    <p:sldId id="341" r:id="rId80"/>
    <p:sldId id="342" r:id="rId81"/>
    <p:sldId id="343" r:id="rId82"/>
    <p:sldId id="344" r:id="rId83"/>
    <p:sldId id="327" r:id="rId84"/>
    <p:sldId id="357" r:id="rId85"/>
    <p:sldId id="360" r:id="rId86"/>
    <p:sldId id="345" r:id="rId87"/>
    <p:sldId id="361" r:id="rId88"/>
    <p:sldId id="362" r:id="rId89"/>
    <p:sldId id="363" r:id="rId90"/>
    <p:sldId id="364" r:id="rId91"/>
    <p:sldId id="365" r:id="rId92"/>
    <p:sldId id="366" r:id="rId93"/>
    <p:sldId id="367" r:id="rId94"/>
    <p:sldId id="380" r:id="rId95"/>
    <p:sldId id="368" r:id="rId96"/>
    <p:sldId id="369" r:id="rId97"/>
    <p:sldId id="370" r:id="rId98"/>
    <p:sldId id="371" r:id="rId99"/>
    <p:sldId id="372" r:id="rId100"/>
    <p:sldId id="373" r:id="rId101"/>
    <p:sldId id="381" r:id="rId102"/>
    <p:sldId id="374" r:id="rId103"/>
    <p:sldId id="382" r:id="rId104"/>
    <p:sldId id="375" r:id="rId105"/>
    <p:sldId id="376" r:id="rId106"/>
    <p:sldId id="377" r:id="rId107"/>
    <p:sldId id="383" r:id="rId108"/>
    <p:sldId id="378" r:id="rId10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94" autoAdjust="0"/>
    <p:restoredTop sz="94291" autoAdjust="0"/>
  </p:normalViewPr>
  <p:slideViewPr>
    <p:cSldViewPr>
      <p:cViewPr varScale="1">
        <p:scale>
          <a:sx n="68" d="100"/>
          <a:sy n="68" d="100"/>
        </p:scale>
        <p:origin x="105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6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9A709-C0E4-4E78-A7B7-767339FDBCF3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F118C-7818-4D95-A956-501CE5B1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7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F118C-7818-4D95-A956-501CE5B1FC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21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F118C-7818-4D95-A956-501CE5B1FC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1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826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1856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1863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2490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3556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90407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9502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78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8798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09966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0491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92755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24851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11243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22396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38577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76068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89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87845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11282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26137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23927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37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AEDD4D1-E096-4E88-B52D-61012C1CB1C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243818" y="1570863"/>
            <a:ext cx="5648623" cy="2505123"/>
          </a:xfrm>
        </p:spPr>
        <p:txBody>
          <a:bodyPr/>
          <a:lstStyle/>
          <a:p>
            <a:r>
              <a:rPr lang="en-US" sz="72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ACEF3E-B665-4918-9BCE-7E8D63A17E50}"/>
              </a:ext>
            </a:extLst>
          </p:cNvPr>
          <p:cNvSpPr txBox="1"/>
          <p:nvPr/>
        </p:nvSpPr>
        <p:spPr>
          <a:xfrm>
            <a:off x="5105400" y="629787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AP BIOLOGY REVIEW by Kelly Riedell</a:t>
            </a:r>
          </a:p>
        </p:txBody>
      </p:sp>
    </p:spTree>
    <p:extLst>
      <p:ext uri="{BB962C8B-B14F-4D97-AF65-F5344CB8AC3E}">
        <p14:creationId xmlns:p14="http://schemas.microsoft.com/office/powerpoint/2010/main" val="746601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81579" y="2309851"/>
            <a:ext cx="6564110" cy="3072045"/>
          </a:xfrm>
        </p:spPr>
        <p:txBody>
          <a:bodyPr>
            <a:noAutofit/>
          </a:bodyPr>
          <a:lstStyle/>
          <a:p>
            <a:r>
              <a:rPr lang="en-US" sz="4400" dirty="0"/>
              <a:t>transpiration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</a:t>
            </a:r>
          </a:p>
          <a:p>
            <a:r>
              <a:rPr lang="en-US" sz="4400" dirty="0"/>
              <a:t>transcription</a:t>
            </a:r>
          </a:p>
        </p:txBody>
      </p:sp>
    </p:spTree>
    <p:extLst>
      <p:ext uri="{BB962C8B-B14F-4D97-AF65-F5344CB8AC3E}">
        <p14:creationId xmlns:p14="http://schemas.microsoft.com/office/powerpoint/2010/main" val="359784626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POSTIVE FEEDBACK 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NEGATIVE FEEDBACK</a:t>
            </a:r>
          </a:p>
        </p:txBody>
      </p:sp>
    </p:spTree>
    <p:extLst>
      <p:ext uri="{BB962C8B-B14F-4D97-AF65-F5344CB8AC3E}">
        <p14:creationId xmlns:p14="http://schemas.microsoft.com/office/powerpoint/2010/main" val="417118762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topoisomerase 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DNA polymerase</a:t>
            </a:r>
          </a:p>
        </p:txBody>
      </p:sp>
    </p:spTree>
    <p:extLst>
      <p:ext uri="{BB962C8B-B14F-4D97-AF65-F5344CB8AC3E}">
        <p14:creationId xmlns:p14="http://schemas.microsoft.com/office/powerpoint/2010/main" val="111662290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261168" y="1846737"/>
            <a:ext cx="7797722" cy="3072045"/>
          </a:xfrm>
        </p:spPr>
        <p:txBody>
          <a:bodyPr>
            <a:noAutofit/>
          </a:bodyPr>
          <a:lstStyle/>
          <a:p>
            <a:r>
              <a:rPr lang="en-US" sz="4000" dirty="0"/>
              <a:t>Punctuated equilibrium</a:t>
            </a:r>
          </a:p>
          <a:p>
            <a:r>
              <a:rPr lang="en-US" sz="4000" dirty="0"/>
              <a:t>Vs</a:t>
            </a:r>
            <a:br>
              <a:rPr lang="en-US" sz="4000" dirty="0"/>
            </a:br>
            <a:r>
              <a:rPr lang="en-US" sz="4000" dirty="0"/>
              <a:t>hardy-Weinberg equilibrium</a:t>
            </a:r>
          </a:p>
        </p:txBody>
      </p:sp>
    </p:spTree>
    <p:extLst>
      <p:ext uri="{BB962C8B-B14F-4D97-AF65-F5344CB8AC3E}">
        <p14:creationId xmlns:p14="http://schemas.microsoft.com/office/powerpoint/2010/main" val="306017863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261168" y="1846737"/>
            <a:ext cx="7797722" cy="3072045"/>
          </a:xfrm>
        </p:spPr>
        <p:txBody>
          <a:bodyPr>
            <a:noAutofit/>
          </a:bodyPr>
          <a:lstStyle/>
          <a:p>
            <a:r>
              <a:rPr lang="en-US" sz="4000" dirty="0"/>
              <a:t>Phenotypic plasticity</a:t>
            </a:r>
          </a:p>
          <a:p>
            <a:r>
              <a:rPr lang="en-US" sz="4000" dirty="0"/>
              <a:t>vs</a:t>
            </a:r>
            <a:br>
              <a:rPr lang="en-US" sz="4000" dirty="0"/>
            </a:br>
            <a:r>
              <a:rPr lang="en-US" sz="4000" dirty="0"/>
              <a:t>polygenic traits</a:t>
            </a:r>
          </a:p>
        </p:txBody>
      </p:sp>
    </p:spTree>
    <p:extLst>
      <p:ext uri="{BB962C8B-B14F-4D97-AF65-F5344CB8AC3E}">
        <p14:creationId xmlns:p14="http://schemas.microsoft.com/office/powerpoint/2010/main" val="336952615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582057" y="2356823"/>
            <a:ext cx="7171902" cy="3072045"/>
          </a:xfrm>
        </p:spPr>
        <p:txBody>
          <a:bodyPr>
            <a:noAutofit/>
          </a:bodyPr>
          <a:lstStyle/>
          <a:p>
            <a:r>
              <a:rPr lang="en-US" sz="4000" dirty="0"/>
              <a:t>SUBSTITUTION MUTATION</a:t>
            </a:r>
          </a:p>
          <a:p>
            <a:r>
              <a:rPr lang="en-US" sz="4000" dirty="0"/>
              <a:t>VS</a:t>
            </a:r>
          </a:p>
          <a:p>
            <a:r>
              <a:rPr lang="en-US" sz="4000" dirty="0"/>
              <a:t>FRAMESHIFT MUTATION</a:t>
            </a:r>
          </a:p>
        </p:txBody>
      </p:sp>
    </p:spTree>
    <p:extLst>
      <p:ext uri="{BB962C8B-B14F-4D97-AF65-F5344CB8AC3E}">
        <p14:creationId xmlns:p14="http://schemas.microsoft.com/office/powerpoint/2010/main" val="13037568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PYRIMIDINE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PURINE</a:t>
            </a:r>
          </a:p>
        </p:txBody>
      </p:sp>
    </p:spTree>
    <p:extLst>
      <p:ext uri="{BB962C8B-B14F-4D97-AF65-F5344CB8AC3E}">
        <p14:creationId xmlns:p14="http://schemas.microsoft.com/office/powerpoint/2010/main" val="169414236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SPLICEOSOMES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cyclins</a:t>
            </a:r>
          </a:p>
        </p:txBody>
      </p:sp>
    </p:spTree>
    <p:extLst>
      <p:ext uri="{BB962C8B-B14F-4D97-AF65-F5344CB8AC3E}">
        <p14:creationId xmlns:p14="http://schemas.microsoft.com/office/powerpoint/2010/main" val="336759166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Alternative splicing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Gene linkage</a:t>
            </a:r>
          </a:p>
        </p:txBody>
      </p:sp>
    </p:spTree>
    <p:extLst>
      <p:ext uri="{BB962C8B-B14F-4D97-AF65-F5344CB8AC3E}">
        <p14:creationId xmlns:p14="http://schemas.microsoft.com/office/powerpoint/2010/main" val="412168185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Invasive species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Keystone species</a:t>
            </a:r>
          </a:p>
        </p:txBody>
      </p:sp>
    </p:spTree>
    <p:extLst>
      <p:ext uri="{BB962C8B-B14F-4D97-AF65-F5344CB8AC3E}">
        <p14:creationId xmlns:p14="http://schemas.microsoft.com/office/powerpoint/2010/main" val="3404819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63072" y="917706"/>
            <a:ext cx="5648623" cy="1555000"/>
          </a:xfrm>
        </p:spPr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168112" y="1870446"/>
            <a:ext cx="6564110" cy="3709532"/>
          </a:xfrm>
        </p:spPr>
        <p:txBody>
          <a:bodyPr>
            <a:noAutofit/>
          </a:bodyPr>
          <a:lstStyle/>
          <a:p>
            <a:r>
              <a:rPr lang="en-US" sz="4400" dirty="0"/>
              <a:t>Protein structure   </a:t>
            </a:r>
          </a:p>
          <a:p>
            <a:r>
              <a:rPr lang="en-US" sz="4400" dirty="0"/>
              <a:t>tertiary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 </a:t>
            </a:r>
          </a:p>
          <a:p>
            <a:r>
              <a:rPr lang="en-US" sz="4400" dirty="0"/>
              <a:t>quaternary</a:t>
            </a:r>
          </a:p>
        </p:txBody>
      </p:sp>
    </p:spTree>
    <p:extLst>
      <p:ext uri="{BB962C8B-B14F-4D97-AF65-F5344CB8AC3E}">
        <p14:creationId xmlns:p14="http://schemas.microsoft.com/office/powerpoint/2010/main" val="982690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77226" y="2429748"/>
            <a:ext cx="6564110" cy="3072045"/>
          </a:xfrm>
        </p:spPr>
        <p:txBody>
          <a:bodyPr>
            <a:noAutofit/>
          </a:bodyPr>
          <a:lstStyle/>
          <a:p>
            <a:r>
              <a:rPr lang="en-US" sz="4400" dirty="0"/>
              <a:t>aldehyde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</a:t>
            </a:r>
          </a:p>
          <a:p>
            <a:r>
              <a:rPr lang="en-US" sz="4400" dirty="0"/>
              <a:t>ketone</a:t>
            </a:r>
          </a:p>
        </p:txBody>
      </p:sp>
    </p:spTree>
    <p:extLst>
      <p:ext uri="{BB962C8B-B14F-4D97-AF65-F5344CB8AC3E}">
        <p14:creationId xmlns:p14="http://schemas.microsoft.com/office/powerpoint/2010/main" val="3731355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07036" y="2110477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Sympatric speciation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Allopatric speciation</a:t>
            </a:r>
          </a:p>
        </p:txBody>
      </p:sp>
    </p:spTree>
    <p:extLst>
      <p:ext uri="{BB962C8B-B14F-4D97-AF65-F5344CB8AC3E}">
        <p14:creationId xmlns:p14="http://schemas.microsoft.com/office/powerpoint/2010/main" val="16459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07036" y="2110477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Amino acid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Nucleic acid</a:t>
            </a:r>
          </a:p>
        </p:txBody>
      </p:sp>
    </p:spTree>
    <p:extLst>
      <p:ext uri="{BB962C8B-B14F-4D97-AF65-F5344CB8AC3E}">
        <p14:creationId xmlns:p14="http://schemas.microsoft.com/office/powerpoint/2010/main" val="654270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07036" y="2110477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Amino acid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Nucleotide</a:t>
            </a:r>
          </a:p>
        </p:txBody>
      </p:sp>
    </p:spTree>
    <p:extLst>
      <p:ext uri="{BB962C8B-B14F-4D97-AF65-F5344CB8AC3E}">
        <p14:creationId xmlns:p14="http://schemas.microsoft.com/office/powerpoint/2010/main" val="3068781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07036" y="2110477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translation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914235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intron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exon</a:t>
            </a:r>
          </a:p>
        </p:txBody>
      </p:sp>
    </p:spTree>
    <p:extLst>
      <p:ext uri="{BB962C8B-B14F-4D97-AF65-F5344CB8AC3E}">
        <p14:creationId xmlns:p14="http://schemas.microsoft.com/office/powerpoint/2010/main" val="1202669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Metaphase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metastasis</a:t>
            </a:r>
          </a:p>
        </p:txBody>
      </p:sp>
    </p:spTree>
    <p:extLst>
      <p:ext uri="{BB962C8B-B14F-4D97-AF65-F5344CB8AC3E}">
        <p14:creationId xmlns:p14="http://schemas.microsoft.com/office/powerpoint/2010/main" val="1457845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07036" y="2110477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conjugation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2586946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77226" y="2429748"/>
            <a:ext cx="6564110" cy="3072045"/>
          </a:xfrm>
        </p:spPr>
        <p:txBody>
          <a:bodyPr>
            <a:noAutofit/>
          </a:bodyPr>
          <a:lstStyle/>
          <a:p>
            <a:r>
              <a:rPr lang="en-US" sz="4400" dirty="0"/>
              <a:t>ACETYLCHOLINE   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 </a:t>
            </a:r>
          </a:p>
          <a:p>
            <a:r>
              <a:rPr lang="en-US" sz="4400"/>
              <a:t>ACETYL CO-A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08654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operon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operator</a:t>
            </a:r>
          </a:p>
        </p:txBody>
      </p:sp>
    </p:spTree>
    <p:extLst>
      <p:ext uri="{BB962C8B-B14F-4D97-AF65-F5344CB8AC3E}">
        <p14:creationId xmlns:p14="http://schemas.microsoft.com/office/powerpoint/2010/main" val="559898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07036" y="2110477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pedigree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karyotype</a:t>
            </a:r>
          </a:p>
        </p:txBody>
      </p:sp>
    </p:spTree>
    <p:extLst>
      <p:ext uri="{BB962C8B-B14F-4D97-AF65-F5344CB8AC3E}">
        <p14:creationId xmlns:p14="http://schemas.microsoft.com/office/powerpoint/2010/main" val="1710821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Operator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promoter</a:t>
            </a:r>
          </a:p>
        </p:txBody>
      </p:sp>
    </p:spTree>
    <p:extLst>
      <p:ext uri="{BB962C8B-B14F-4D97-AF65-F5344CB8AC3E}">
        <p14:creationId xmlns:p14="http://schemas.microsoft.com/office/powerpoint/2010/main" val="2421963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nucleoid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nucleus</a:t>
            </a:r>
          </a:p>
        </p:txBody>
      </p:sp>
    </p:spTree>
    <p:extLst>
      <p:ext uri="{BB962C8B-B14F-4D97-AF65-F5344CB8AC3E}">
        <p14:creationId xmlns:p14="http://schemas.microsoft.com/office/powerpoint/2010/main" val="14141210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transformation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transduction</a:t>
            </a:r>
          </a:p>
        </p:txBody>
      </p:sp>
    </p:spTree>
    <p:extLst>
      <p:ext uri="{BB962C8B-B14F-4D97-AF65-F5344CB8AC3E}">
        <p14:creationId xmlns:p14="http://schemas.microsoft.com/office/powerpoint/2010/main" val="36957084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chromatin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chromosome</a:t>
            </a:r>
          </a:p>
        </p:txBody>
      </p:sp>
    </p:spTree>
    <p:extLst>
      <p:ext uri="{BB962C8B-B14F-4D97-AF65-F5344CB8AC3E}">
        <p14:creationId xmlns:p14="http://schemas.microsoft.com/office/powerpoint/2010/main" val="1075904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plasmid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transposon</a:t>
            </a:r>
          </a:p>
        </p:txBody>
      </p:sp>
    </p:spTree>
    <p:extLst>
      <p:ext uri="{BB962C8B-B14F-4D97-AF65-F5344CB8AC3E}">
        <p14:creationId xmlns:p14="http://schemas.microsoft.com/office/powerpoint/2010/main" val="1918798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repressor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operator</a:t>
            </a:r>
          </a:p>
        </p:txBody>
      </p:sp>
    </p:spTree>
    <p:extLst>
      <p:ext uri="{BB962C8B-B14F-4D97-AF65-F5344CB8AC3E}">
        <p14:creationId xmlns:p14="http://schemas.microsoft.com/office/powerpoint/2010/main" val="10430923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mutualism</a:t>
            </a:r>
            <a:endParaRPr lang="en-US" sz="4400" baseline="-25000" dirty="0"/>
          </a:p>
          <a:p>
            <a:r>
              <a:rPr lang="en-US" sz="4400" dirty="0"/>
              <a:t>VS</a:t>
            </a:r>
            <a:br>
              <a:rPr lang="en-US" sz="4400" dirty="0"/>
            </a:br>
            <a:r>
              <a:rPr lang="en-US" sz="4400" dirty="0"/>
              <a:t>commensalism</a:t>
            </a:r>
            <a:endParaRPr lang="en-US" sz="4400" baseline="-25000" dirty="0"/>
          </a:p>
        </p:txBody>
      </p:sp>
    </p:spTree>
    <p:extLst>
      <p:ext uri="{BB962C8B-B14F-4D97-AF65-F5344CB8AC3E}">
        <p14:creationId xmlns:p14="http://schemas.microsoft.com/office/powerpoint/2010/main" val="3314640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Nitrogen fixation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 err="1"/>
              <a:t>denitrification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7218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77226" y="2429748"/>
            <a:ext cx="6564110" cy="3072045"/>
          </a:xfrm>
        </p:spPr>
        <p:txBody>
          <a:bodyPr>
            <a:noAutofit/>
          </a:bodyPr>
          <a:lstStyle/>
          <a:p>
            <a:r>
              <a:rPr lang="en-US" sz="4400" dirty="0"/>
              <a:t>Amino acid  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</a:t>
            </a:r>
          </a:p>
          <a:p>
            <a:r>
              <a:rPr lang="en-US" sz="4400"/>
              <a:t>Amino group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506534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Calvin cycle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Krebs cycle</a:t>
            </a:r>
          </a:p>
        </p:txBody>
      </p:sp>
    </p:spTree>
    <p:extLst>
      <p:ext uri="{BB962C8B-B14F-4D97-AF65-F5344CB8AC3E}">
        <p14:creationId xmlns:p14="http://schemas.microsoft.com/office/powerpoint/2010/main" val="17586939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clone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clade</a:t>
            </a:r>
          </a:p>
        </p:txBody>
      </p:sp>
    </p:spTree>
    <p:extLst>
      <p:ext uri="{BB962C8B-B14F-4D97-AF65-F5344CB8AC3E}">
        <p14:creationId xmlns:p14="http://schemas.microsoft.com/office/powerpoint/2010/main" val="3229741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plasmolysis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cytolysis</a:t>
            </a:r>
          </a:p>
        </p:txBody>
      </p:sp>
    </p:spTree>
    <p:extLst>
      <p:ext uri="{BB962C8B-B14F-4D97-AF65-F5344CB8AC3E}">
        <p14:creationId xmlns:p14="http://schemas.microsoft.com/office/powerpoint/2010/main" val="31343942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genotype</a:t>
            </a:r>
            <a:endParaRPr lang="en-US" sz="4400" baseline="-25000" dirty="0"/>
          </a:p>
          <a:p>
            <a:r>
              <a:rPr lang="en-US" sz="4400" dirty="0"/>
              <a:t>VS</a:t>
            </a:r>
            <a:br>
              <a:rPr lang="en-US" sz="4400" dirty="0"/>
            </a:br>
            <a:r>
              <a:rPr lang="en-US" sz="4400" dirty="0"/>
              <a:t>phenotype</a:t>
            </a:r>
            <a:endParaRPr lang="en-US" sz="4400" baseline="-25000" dirty="0"/>
          </a:p>
        </p:txBody>
      </p:sp>
    </p:spTree>
    <p:extLst>
      <p:ext uri="{BB962C8B-B14F-4D97-AF65-F5344CB8AC3E}">
        <p14:creationId xmlns:p14="http://schemas.microsoft.com/office/powerpoint/2010/main" val="32496351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kinesis</a:t>
            </a:r>
            <a:endParaRPr lang="en-US" sz="4400" baseline="-25000" dirty="0"/>
          </a:p>
          <a:p>
            <a:r>
              <a:rPr lang="en-US" sz="4400" dirty="0"/>
              <a:t>VS</a:t>
            </a:r>
            <a:br>
              <a:rPr lang="en-US" sz="4400" dirty="0"/>
            </a:br>
            <a:r>
              <a:rPr lang="en-US" sz="4400" dirty="0"/>
              <a:t>taxis</a:t>
            </a:r>
            <a:endParaRPr lang="en-US" sz="4400" baseline="-25000" dirty="0"/>
          </a:p>
        </p:txBody>
      </p:sp>
    </p:spTree>
    <p:extLst>
      <p:ext uri="{BB962C8B-B14F-4D97-AF65-F5344CB8AC3E}">
        <p14:creationId xmlns:p14="http://schemas.microsoft.com/office/powerpoint/2010/main" val="12547094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err="1"/>
              <a:t>thigmotropism</a:t>
            </a:r>
            <a:endParaRPr lang="en-US" sz="4400" dirty="0"/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phototropism</a:t>
            </a:r>
          </a:p>
        </p:txBody>
      </p:sp>
    </p:spTree>
    <p:extLst>
      <p:ext uri="{BB962C8B-B14F-4D97-AF65-F5344CB8AC3E}">
        <p14:creationId xmlns:p14="http://schemas.microsoft.com/office/powerpoint/2010/main" val="14937090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Barr body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Golgi body</a:t>
            </a:r>
          </a:p>
        </p:txBody>
      </p:sp>
    </p:spTree>
    <p:extLst>
      <p:ext uri="{BB962C8B-B14F-4D97-AF65-F5344CB8AC3E}">
        <p14:creationId xmlns:p14="http://schemas.microsoft.com/office/powerpoint/2010/main" val="39641531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hypotonic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hypertonic</a:t>
            </a:r>
          </a:p>
        </p:txBody>
      </p:sp>
    </p:spTree>
    <p:extLst>
      <p:ext uri="{BB962C8B-B14F-4D97-AF65-F5344CB8AC3E}">
        <p14:creationId xmlns:p14="http://schemas.microsoft.com/office/powerpoint/2010/main" val="2144045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histone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 err="1"/>
              <a:t>Hox</a:t>
            </a:r>
            <a:r>
              <a:rPr lang="en-US" sz="4400" dirty="0"/>
              <a:t> genes</a:t>
            </a:r>
          </a:p>
        </p:txBody>
      </p:sp>
    </p:spTree>
    <p:extLst>
      <p:ext uri="{BB962C8B-B14F-4D97-AF65-F5344CB8AC3E}">
        <p14:creationId xmlns:p14="http://schemas.microsoft.com/office/powerpoint/2010/main" val="36053365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Tight junction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 err="1"/>
              <a:t>plasmodesmata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21978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77226" y="2429748"/>
            <a:ext cx="6564110" cy="3072045"/>
          </a:xfrm>
        </p:spPr>
        <p:txBody>
          <a:bodyPr>
            <a:noAutofit/>
          </a:bodyPr>
          <a:lstStyle/>
          <a:p>
            <a:r>
              <a:rPr lang="en-US" sz="4400" dirty="0"/>
              <a:t>autosome  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</a:t>
            </a:r>
          </a:p>
          <a:p>
            <a:r>
              <a:rPr lang="en-US" sz="4400"/>
              <a:t>autotroph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153337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starch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glycogen</a:t>
            </a:r>
          </a:p>
        </p:txBody>
      </p:sp>
    </p:spTree>
    <p:extLst>
      <p:ext uri="{BB962C8B-B14F-4D97-AF65-F5344CB8AC3E}">
        <p14:creationId xmlns:p14="http://schemas.microsoft.com/office/powerpoint/2010/main" val="22482248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thylakoids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cristae</a:t>
            </a:r>
          </a:p>
        </p:txBody>
      </p:sp>
    </p:spTree>
    <p:extLst>
      <p:ext uri="{BB962C8B-B14F-4D97-AF65-F5344CB8AC3E}">
        <p14:creationId xmlns:p14="http://schemas.microsoft.com/office/powerpoint/2010/main" val="13190651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98222" y="806814"/>
            <a:ext cx="5648623" cy="1397508"/>
          </a:xfrm>
        </p:spPr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108784" y="1439167"/>
            <a:ext cx="7171902" cy="3770574"/>
          </a:xfrm>
        </p:spPr>
        <p:txBody>
          <a:bodyPr>
            <a:noAutofit/>
          </a:bodyPr>
          <a:lstStyle/>
          <a:p>
            <a:r>
              <a:rPr lang="en-US" sz="4400" dirty="0"/>
              <a:t>translocation</a:t>
            </a:r>
            <a:endParaRPr lang="en-US" sz="4400" baseline="-25000" dirty="0"/>
          </a:p>
          <a:p>
            <a:r>
              <a:rPr lang="en-US" sz="4400" dirty="0"/>
              <a:t>In a plant</a:t>
            </a:r>
          </a:p>
          <a:p>
            <a:r>
              <a:rPr lang="en-US" sz="4400" dirty="0"/>
              <a:t>VS</a:t>
            </a:r>
            <a:br>
              <a:rPr lang="en-US" sz="4400" dirty="0"/>
            </a:br>
            <a:r>
              <a:rPr lang="en-US" sz="4400" dirty="0"/>
              <a:t>in a gene</a:t>
            </a:r>
            <a:endParaRPr lang="en-US" sz="4400" baseline="-25000" dirty="0"/>
          </a:p>
        </p:txBody>
      </p:sp>
    </p:spTree>
    <p:extLst>
      <p:ext uri="{BB962C8B-B14F-4D97-AF65-F5344CB8AC3E}">
        <p14:creationId xmlns:p14="http://schemas.microsoft.com/office/powerpoint/2010/main" val="33682132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alveoli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villi</a:t>
            </a:r>
          </a:p>
        </p:txBody>
      </p:sp>
    </p:spTree>
    <p:extLst>
      <p:ext uri="{BB962C8B-B14F-4D97-AF65-F5344CB8AC3E}">
        <p14:creationId xmlns:p14="http://schemas.microsoft.com/office/powerpoint/2010/main" val="32251294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Sulfhydryl group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Methyl group</a:t>
            </a:r>
          </a:p>
        </p:txBody>
      </p:sp>
    </p:spTree>
    <p:extLst>
      <p:ext uri="{BB962C8B-B14F-4D97-AF65-F5344CB8AC3E}">
        <p14:creationId xmlns:p14="http://schemas.microsoft.com/office/powerpoint/2010/main" val="30622037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 MATRIX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 err="1"/>
              <a:t>stroma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376088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 LIGAND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LIGASE</a:t>
            </a:r>
          </a:p>
        </p:txBody>
      </p:sp>
    </p:spTree>
    <p:extLst>
      <p:ext uri="{BB962C8B-B14F-4D97-AF65-F5344CB8AC3E}">
        <p14:creationId xmlns:p14="http://schemas.microsoft.com/office/powerpoint/2010/main" val="28424338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telomere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centromere</a:t>
            </a:r>
          </a:p>
        </p:txBody>
      </p:sp>
    </p:spTree>
    <p:extLst>
      <p:ext uri="{BB962C8B-B14F-4D97-AF65-F5344CB8AC3E}">
        <p14:creationId xmlns:p14="http://schemas.microsoft.com/office/powerpoint/2010/main" val="7928070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tetrad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tetrapod</a:t>
            </a:r>
          </a:p>
        </p:txBody>
      </p:sp>
    </p:spTree>
    <p:extLst>
      <p:ext uri="{BB962C8B-B14F-4D97-AF65-F5344CB8AC3E}">
        <p14:creationId xmlns:p14="http://schemas.microsoft.com/office/powerpoint/2010/main" val="39188313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zygote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XYLEM</a:t>
            </a:r>
          </a:p>
        </p:txBody>
      </p:sp>
    </p:spTree>
    <p:extLst>
      <p:ext uri="{BB962C8B-B14F-4D97-AF65-F5344CB8AC3E}">
        <p14:creationId xmlns:p14="http://schemas.microsoft.com/office/powerpoint/2010/main" val="1996357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77226" y="2429748"/>
            <a:ext cx="6564110" cy="3072045"/>
          </a:xfrm>
        </p:spPr>
        <p:txBody>
          <a:bodyPr>
            <a:noAutofit/>
          </a:bodyPr>
          <a:lstStyle/>
          <a:p>
            <a:r>
              <a:rPr lang="en-US" sz="4400" dirty="0"/>
              <a:t>BIOTIC  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</a:t>
            </a:r>
          </a:p>
          <a:p>
            <a:r>
              <a:rPr lang="en-US" sz="4400"/>
              <a:t>abiotic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636885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l-GR" sz="4400" dirty="0"/>
              <a:t>Α</a:t>
            </a:r>
            <a:r>
              <a:rPr lang="en-US" sz="4400" dirty="0" err="1"/>
              <a:t>lpha</a:t>
            </a:r>
            <a:r>
              <a:rPr lang="en-US" sz="4400" dirty="0"/>
              <a:t> glucose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Beta glucose</a:t>
            </a:r>
          </a:p>
        </p:txBody>
      </p:sp>
    </p:spTree>
    <p:extLst>
      <p:ext uri="{BB962C8B-B14F-4D97-AF65-F5344CB8AC3E}">
        <p14:creationId xmlns:p14="http://schemas.microsoft.com/office/powerpoint/2010/main" val="236356359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265455" y="1858204"/>
            <a:ext cx="7762764" cy="3072045"/>
          </a:xfrm>
        </p:spPr>
        <p:txBody>
          <a:bodyPr>
            <a:noAutofit/>
          </a:bodyPr>
          <a:lstStyle/>
          <a:p>
            <a:r>
              <a:rPr lang="en-US" sz="4000" dirty="0"/>
              <a:t>HOMOLOGOUS STRUCTURES</a:t>
            </a:r>
          </a:p>
          <a:p>
            <a:r>
              <a:rPr lang="en-US" sz="4000" dirty="0"/>
              <a:t>VS</a:t>
            </a:r>
            <a:br>
              <a:rPr lang="en-US" sz="4000" dirty="0"/>
            </a:br>
            <a:r>
              <a:rPr lang="en-US" sz="4000" dirty="0"/>
              <a:t>Analogous structures</a:t>
            </a:r>
          </a:p>
        </p:txBody>
      </p:sp>
    </p:spTree>
    <p:extLst>
      <p:ext uri="{BB962C8B-B14F-4D97-AF65-F5344CB8AC3E}">
        <p14:creationId xmlns:p14="http://schemas.microsoft.com/office/powerpoint/2010/main" val="12465770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carnivore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 err="1"/>
              <a:t>carotinoid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344002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ENDOSYMBIOTIC THEORY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endocytosis</a:t>
            </a:r>
          </a:p>
        </p:txBody>
      </p:sp>
    </p:spTree>
    <p:extLst>
      <p:ext uri="{BB962C8B-B14F-4D97-AF65-F5344CB8AC3E}">
        <p14:creationId xmlns:p14="http://schemas.microsoft.com/office/powerpoint/2010/main" val="12542318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GOLGI BODY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BARR BODY</a:t>
            </a:r>
          </a:p>
        </p:txBody>
      </p:sp>
    </p:spTree>
    <p:extLst>
      <p:ext uri="{BB962C8B-B14F-4D97-AF65-F5344CB8AC3E}">
        <p14:creationId xmlns:p14="http://schemas.microsoft.com/office/powerpoint/2010/main" val="12542318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AUXIN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AXON</a:t>
            </a:r>
          </a:p>
        </p:txBody>
      </p:sp>
    </p:spTree>
    <p:extLst>
      <p:ext uri="{BB962C8B-B14F-4D97-AF65-F5344CB8AC3E}">
        <p14:creationId xmlns:p14="http://schemas.microsoft.com/office/powerpoint/2010/main" val="12542318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B CELL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T CELL</a:t>
            </a:r>
          </a:p>
        </p:txBody>
      </p:sp>
    </p:spTree>
    <p:extLst>
      <p:ext uri="{BB962C8B-B14F-4D97-AF65-F5344CB8AC3E}">
        <p14:creationId xmlns:p14="http://schemas.microsoft.com/office/powerpoint/2010/main" val="125423187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BATESIAN MIMICRY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MULLERIAN MIMICRY</a:t>
            </a:r>
          </a:p>
        </p:txBody>
      </p:sp>
    </p:spTree>
    <p:extLst>
      <p:ext uri="{BB962C8B-B14F-4D97-AF65-F5344CB8AC3E}">
        <p14:creationId xmlns:p14="http://schemas.microsoft.com/office/powerpoint/2010/main" val="186979630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coelom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centriole</a:t>
            </a:r>
          </a:p>
        </p:txBody>
      </p:sp>
    </p:spTree>
    <p:extLst>
      <p:ext uri="{BB962C8B-B14F-4D97-AF65-F5344CB8AC3E}">
        <p14:creationId xmlns:p14="http://schemas.microsoft.com/office/powerpoint/2010/main" val="18697963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INTERMEMBRANE SPACE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Thylakoid space</a:t>
            </a:r>
          </a:p>
        </p:txBody>
      </p:sp>
    </p:spTree>
    <p:extLst>
      <p:ext uri="{BB962C8B-B14F-4D97-AF65-F5344CB8AC3E}">
        <p14:creationId xmlns:p14="http://schemas.microsoft.com/office/powerpoint/2010/main" val="4104690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63072" y="917706"/>
            <a:ext cx="5648623" cy="1555000"/>
          </a:xfrm>
        </p:spPr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168112" y="1870446"/>
            <a:ext cx="6564110" cy="3709532"/>
          </a:xfrm>
        </p:spPr>
        <p:txBody>
          <a:bodyPr>
            <a:noAutofit/>
          </a:bodyPr>
          <a:lstStyle/>
          <a:p>
            <a:r>
              <a:rPr lang="en-US" sz="4400" dirty="0"/>
              <a:t>Protein structure   </a:t>
            </a:r>
          </a:p>
          <a:p>
            <a:r>
              <a:rPr lang="en-US" sz="4400" dirty="0"/>
              <a:t>Primary 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 </a:t>
            </a:r>
          </a:p>
          <a:p>
            <a:r>
              <a:rPr lang="en-US" sz="4400" dirty="0"/>
              <a:t>secondary</a:t>
            </a:r>
          </a:p>
        </p:txBody>
      </p:sp>
    </p:spTree>
    <p:extLst>
      <p:ext uri="{BB962C8B-B14F-4D97-AF65-F5344CB8AC3E}">
        <p14:creationId xmlns:p14="http://schemas.microsoft.com/office/powerpoint/2010/main" val="39552106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Carbon fixation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Nitrogen fixation</a:t>
            </a:r>
          </a:p>
        </p:txBody>
      </p:sp>
    </p:spTree>
    <p:extLst>
      <p:ext uri="{BB962C8B-B14F-4D97-AF65-F5344CB8AC3E}">
        <p14:creationId xmlns:p14="http://schemas.microsoft.com/office/powerpoint/2010/main" val="186979630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Carbonyl group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Carboxyl group</a:t>
            </a:r>
          </a:p>
        </p:txBody>
      </p:sp>
    </p:spTree>
    <p:extLst>
      <p:ext uri="{BB962C8B-B14F-4D97-AF65-F5344CB8AC3E}">
        <p14:creationId xmlns:p14="http://schemas.microsoft.com/office/powerpoint/2010/main" val="41046904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Catabolic pathway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Anabolic pathway</a:t>
            </a:r>
          </a:p>
        </p:txBody>
      </p:sp>
    </p:spTree>
    <p:extLst>
      <p:ext uri="{BB962C8B-B14F-4D97-AF65-F5344CB8AC3E}">
        <p14:creationId xmlns:p14="http://schemas.microsoft.com/office/powerpoint/2010/main" val="410469040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414122" y="19758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err="1"/>
              <a:t>chaparonin</a:t>
            </a:r>
            <a:endParaRPr lang="en-US" sz="4400" dirty="0"/>
          </a:p>
          <a:p>
            <a:r>
              <a:rPr lang="en-US" sz="4400" dirty="0"/>
              <a:t>VS</a:t>
            </a:r>
          </a:p>
          <a:p>
            <a:r>
              <a:rPr lang="en-US" sz="4400" dirty="0" err="1"/>
              <a:t>eubiquitin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9662906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err="1"/>
              <a:t>chiasmata</a:t>
            </a:r>
            <a:endParaRPr lang="en-US" sz="4400" dirty="0"/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chitin</a:t>
            </a:r>
          </a:p>
        </p:txBody>
      </p:sp>
    </p:spTree>
    <p:extLst>
      <p:ext uri="{BB962C8B-B14F-4D97-AF65-F5344CB8AC3E}">
        <p14:creationId xmlns:p14="http://schemas.microsoft.com/office/powerpoint/2010/main" val="378010168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Disulfide bridge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Distal tubule</a:t>
            </a:r>
          </a:p>
        </p:txBody>
      </p:sp>
    </p:spTree>
    <p:extLst>
      <p:ext uri="{BB962C8B-B14F-4D97-AF65-F5344CB8AC3E}">
        <p14:creationId xmlns:p14="http://schemas.microsoft.com/office/powerpoint/2010/main" val="404467260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err="1"/>
              <a:t>cytokinin</a:t>
            </a:r>
            <a:endParaRPr lang="en-US" sz="4400" dirty="0"/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cytokinesis</a:t>
            </a:r>
          </a:p>
        </p:txBody>
      </p:sp>
    </p:spTree>
    <p:extLst>
      <p:ext uri="{BB962C8B-B14F-4D97-AF65-F5344CB8AC3E}">
        <p14:creationId xmlns:p14="http://schemas.microsoft.com/office/powerpoint/2010/main" val="36966290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246139" y="1806542"/>
            <a:ext cx="7920257" cy="3072045"/>
          </a:xfrm>
        </p:spPr>
        <p:txBody>
          <a:bodyPr>
            <a:noAutofit/>
          </a:bodyPr>
          <a:lstStyle/>
          <a:p>
            <a:r>
              <a:rPr lang="en-US" sz="4400" dirty="0"/>
              <a:t>Countercurrent flow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Cytoplasmic streaming</a:t>
            </a:r>
          </a:p>
        </p:txBody>
      </p:sp>
    </p:spTree>
    <p:extLst>
      <p:ext uri="{BB962C8B-B14F-4D97-AF65-F5344CB8AC3E}">
        <p14:creationId xmlns:p14="http://schemas.microsoft.com/office/powerpoint/2010/main" val="378010168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Coenzyme 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cofactor</a:t>
            </a:r>
          </a:p>
        </p:txBody>
      </p:sp>
    </p:spTree>
    <p:extLst>
      <p:ext uri="{BB962C8B-B14F-4D97-AF65-F5344CB8AC3E}">
        <p14:creationId xmlns:p14="http://schemas.microsoft.com/office/powerpoint/2010/main" val="404467260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KARYOTYPE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PEDIGREE</a:t>
            </a:r>
          </a:p>
        </p:txBody>
      </p:sp>
    </p:spTree>
    <p:extLst>
      <p:ext uri="{BB962C8B-B14F-4D97-AF65-F5344CB8AC3E}">
        <p14:creationId xmlns:p14="http://schemas.microsoft.com/office/powerpoint/2010/main" val="3696629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77226" y="2429748"/>
            <a:ext cx="6564110" cy="3072045"/>
          </a:xfrm>
        </p:spPr>
        <p:txBody>
          <a:bodyPr>
            <a:noAutofit/>
          </a:bodyPr>
          <a:lstStyle/>
          <a:p>
            <a:r>
              <a:rPr lang="en-US" sz="4400" dirty="0"/>
              <a:t>Lytic cycle  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</a:t>
            </a:r>
          </a:p>
          <a:p>
            <a:r>
              <a:rPr lang="en-US" sz="4400"/>
              <a:t>Lysogenic cycle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1443289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79484" y="1710502"/>
            <a:ext cx="8075617" cy="3072045"/>
          </a:xfrm>
        </p:spPr>
        <p:txBody>
          <a:bodyPr>
            <a:noAutofit/>
          </a:bodyPr>
          <a:lstStyle/>
          <a:p>
            <a:r>
              <a:rPr lang="en-US" sz="4400" dirty="0"/>
              <a:t>Competitive exclusion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Competitive inhibitor</a:t>
            </a:r>
          </a:p>
        </p:txBody>
      </p:sp>
    </p:spTree>
    <p:extLst>
      <p:ext uri="{BB962C8B-B14F-4D97-AF65-F5344CB8AC3E}">
        <p14:creationId xmlns:p14="http://schemas.microsoft.com/office/powerpoint/2010/main" val="378010168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DNA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RNA</a:t>
            </a:r>
          </a:p>
        </p:txBody>
      </p:sp>
    </p:spTree>
    <p:extLst>
      <p:ext uri="{BB962C8B-B14F-4D97-AF65-F5344CB8AC3E}">
        <p14:creationId xmlns:p14="http://schemas.microsoft.com/office/powerpoint/2010/main" val="130910334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ectoderm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 err="1"/>
              <a:t>ectotherm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8010168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Founder effect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Bottle neck effect</a:t>
            </a:r>
          </a:p>
        </p:txBody>
      </p:sp>
    </p:spTree>
    <p:extLst>
      <p:ext uri="{BB962C8B-B14F-4D97-AF65-F5344CB8AC3E}">
        <p14:creationId xmlns:p14="http://schemas.microsoft.com/office/powerpoint/2010/main" val="378010168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err="1"/>
              <a:t>Glycosidic</a:t>
            </a:r>
            <a:r>
              <a:rPr lang="en-US" sz="4400" dirty="0"/>
              <a:t> link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Peptide bond</a:t>
            </a:r>
          </a:p>
        </p:txBody>
      </p:sp>
    </p:spTree>
    <p:extLst>
      <p:ext uri="{BB962C8B-B14F-4D97-AF65-F5344CB8AC3E}">
        <p14:creationId xmlns:p14="http://schemas.microsoft.com/office/powerpoint/2010/main" val="130910334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haploid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diploid</a:t>
            </a:r>
          </a:p>
        </p:txBody>
      </p:sp>
    </p:spTree>
    <p:extLst>
      <p:ext uri="{BB962C8B-B14F-4D97-AF65-F5344CB8AC3E}">
        <p14:creationId xmlns:p14="http://schemas.microsoft.com/office/powerpoint/2010/main" val="130910334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Geometric isomer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Structural isomer</a:t>
            </a:r>
          </a:p>
        </p:txBody>
      </p:sp>
    </p:spTree>
    <p:extLst>
      <p:ext uri="{BB962C8B-B14F-4D97-AF65-F5344CB8AC3E}">
        <p14:creationId xmlns:p14="http://schemas.microsoft.com/office/powerpoint/2010/main" val="378010168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helicase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ligase</a:t>
            </a:r>
          </a:p>
        </p:txBody>
      </p:sp>
    </p:spTree>
    <p:extLst>
      <p:ext uri="{BB962C8B-B14F-4D97-AF65-F5344CB8AC3E}">
        <p14:creationId xmlns:p14="http://schemas.microsoft.com/office/powerpoint/2010/main" val="404467260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hemophilia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hemoglobin</a:t>
            </a:r>
          </a:p>
        </p:txBody>
      </p:sp>
    </p:spTree>
    <p:extLst>
      <p:ext uri="{BB962C8B-B14F-4D97-AF65-F5344CB8AC3E}">
        <p14:creationId xmlns:p14="http://schemas.microsoft.com/office/powerpoint/2010/main" val="130910334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hydrophobic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hydrophilic</a:t>
            </a:r>
          </a:p>
        </p:txBody>
      </p:sp>
    </p:spTree>
    <p:extLst>
      <p:ext uri="{BB962C8B-B14F-4D97-AF65-F5344CB8AC3E}">
        <p14:creationId xmlns:p14="http://schemas.microsoft.com/office/powerpoint/2010/main" val="3696629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77226" y="2429748"/>
            <a:ext cx="6564110" cy="3072045"/>
          </a:xfrm>
        </p:spPr>
        <p:txBody>
          <a:bodyPr>
            <a:noAutofit/>
          </a:bodyPr>
          <a:lstStyle/>
          <a:p>
            <a:r>
              <a:rPr lang="en-US" sz="4400" dirty="0"/>
              <a:t>translation  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 </a:t>
            </a:r>
          </a:p>
          <a:p>
            <a:r>
              <a:rPr lang="en-US" sz="4400" dirty="0"/>
              <a:t>transcription</a:t>
            </a:r>
          </a:p>
        </p:txBody>
      </p:sp>
    </p:spTree>
    <p:extLst>
      <p:ext uri="{BB962C8B-B14F-4D97-AF65-F5344CB8AC3E}">
        <p14:creationId xmlns:p14="http://schemas.microsoft.com/office/powerpoint/2010/main" val="286610583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297814" y="2282213"/>
            <a:ext cx="8120224" cy="3072045"/>
          </a:xfrm>
        </p:spPr>
        <p:txBody>
          <a:bodyPr>
            <a:noAutofit/>
          </a:bodyPr>
          <a:lstStyle/>
          <a:p>
            <a:r>
              <a:rPr lang="en-US" sz="4000" dirty="0"/>
              <a:t>Independent assortment</a:t>
            </a:r>
          </a:p>
          <a:p>
            <a:r>
              <a:rPr lang="en-US" sz="4000" dirty="0"/>
              <a:t>VS</a:t>
            </a:r>
          </a:p>
          <a:p>
            <a:r>
              <a:rPr lang="en-US" sz="4000" dirty="0"/>
              <a:t>Incomplete dominance</a:t>
            </a:r>
          </a:p>
        </p:txBody>
      </p:sp>
    </p:spTree>
    <p:extLst>
      <p:ext uri="{BB962C8B-B14F-4D97-AF65-F5344CB8AC3E}">
        <p14:creationId xmlns:p14="http://schemas.microsoft.com/office/powerpoint/2010/main" val="37801016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phospholipids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glycoproteins</a:t>
            </a:r>
          </a:p>
        </p:txBody>
      </p:sp>
    </p:spTree>
    <p:extLst>
      <p:ext uri="{BB962C8B-B14F-4D97-AF65-F5344CB8AC3E}">
        <p14:creationId xmlns:p14="http://schemas.microsoft.com/office/powerpoint/2010/main" val="404467260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Innate immunity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Acquired immunity</a:t>
            </a:r>
          </a:p>
        </p:txBody>
      </p:sp>
    </p:spTree>
    <p:extLst>
      <p:ext uri="{BB962C8B-B14F-4D97-AF65-F5344CB8AC3E}">
        <p14:creationId xmlns:p14="http://schemas.microsoft.com/office/powerpoint/2010/main" val="130910334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1282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isomer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isotope</a:t>
            </a:r>
          </a:p>
        </p:txBody>
      </p:sp>
    </p:spTree>
    <p:extLst>
      <p:ext uri="{BB962C8B-B14F-4D97-AF65-F5344CB8AC3E}">
        <p14:creationId xmlns:p14="http://schemas.microsoft.com/office/powerpoint/2010/main" val="404467260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nucleolus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nucleosome</a:t>
            </a:r>
          </a:p>
        </p:txBody>
      </p:sp>
    </p:spTree>
    <p:extLst>
      <p:ext uri="{BB962C8B-B14F-4D97-AF65-F5344CB8AC3E}">
        <p14:creationId xmlns:p14="http://schemas.microsoft.com/office/powerpoint/2010/main" val="369662906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amylase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amylose</a:t>
            </a:r>
          </a:p>
        </p:txBody>
      </p:sp>
    </p:spTree>
    <p:extLst>
      <p:ext uri="{BB962C8B-B14F-4D97-AF65-F5344CB8AC3E}">
        <p14:creationId xmlns:p14="http://schemas.microsoft.com/office/powerpoint/2010/main" val="130910334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CHROMATIN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CHROMOSOME</a:t>
            </a:r>
          </a:p>
        </p:txBody>
      </p:sp>
    </p:spTree>
    <p:extLst>
      <p:ext uri="{BB962C8B-B14F-4D97-AF65-F5344CB8AC3E}">
        <p14:creationId xmlns:p14="http://schemas.microsoft.com/office/powerpoint/2010/main" val="369662906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GENE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ALLELE</a:t>
            </a:r>
          </a:p>
        </p:txBody>
      </p:sp>
    </p:spTree>
    <p:extLst>
      <p:ext uri="{BB962C8B-B14F-4D97-AF65-F5344CB8AC3E}">
        <p14:creationId xmlns:p14="http://schemas.microsoft.com/office/powerpoint/2010/main" val="99316645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CENTROSOME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CENTRIOLE</a:t>
            </a:r>
          </a:p>
        </p:txBody>
      </p:sp>
    </p:spTree>
    <p:extLst>
      <p:ext uri="{BB962C8B-B14F-4D97-AF65-F5344CB8AC3E}">
        <p14:creationId xmlns:p14="http://schemas.microsoft.com/office/powerpoint/2010/main" val="389693505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CHROMATID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CHROMOSOME</a:t>
            </a:r>
          </a:p>
        </p:txBody>
      </p:sp>
    </p:spTree>
    <p:extLst>
      <p:ext uri="{BB962C8B-B14F-4D97-AF65-F5344CB8AC3E}">
        <p14:creationId xmlns:p14="http://schemas.microsoft.com/office/powerpoint/2010/main" val="3139524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</a:t>
            </a:r>
            <a:r>
              <a:rPr lang="en-US" sz="6000"/>
              <a:t>DIFFERENCE?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77226" y="2429748"/>
            <a:ext cx="6564110" cy="3072045"/>
          </a:xfrm>
        </p:spPr>
        <p:txBody>
          <a:bodyPr>
            <a:noAutofit/>
          </a:bodyPr>
          <a:lstStyle/>
          <a:p>
            <a:r>
              <a:rPr lang="en-US" sz="4400" dirty="0"/>
              <a:t>eukaryote   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 </a:t>
            </a:r>
          </a:p>
          <a:p>
            <a:r>
              <a:rPr lang="en-US" sz="4400" dirty="0"/>
              <a:t>prokaryote</a:t>
            </a:r>
          </a:p>
        </p:txBody>
      </p:sp>
    </p:spTree>
    <p:extLst>
      <p:ext uri="{BB962C8B-B14F-4D97-AF65-F5344CB8AC3E}">
        <p14:creationId xmlns:p14="http://schemas.microsoft.com/office/powerpoint/2010/main" val="243961221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NULL HYPOTHESIS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ALTERNATE HYPOTHESIS</a:t>
            </a:r>
          </a:p>
        </p:txBody>
      </p:sp>
    </p:spTree>
    <p:extLst>
      <p:ext uri="{BB962C8B-B14F-4D97-AF65-F5344CB8AC3E}">
        <p14:creationId xmlns:p14="http://schemas.microsoft.com/office/powerpoint/2010/main" val="177613271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DEPENDENT VARIABLE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INDEPENDENT VARIABLE</a:t>
            </a:r>
          </a:p>
        </p:txBody>
      </p:sp>
    </p:spTree>
    <p:extLst>
      <p:ext uri="{BB962C8B-B14F-4D97-AF65-F5344CB8AC3E}">
        <p14:creationId xmlns:p14="http://schemas.microsoft.com/office/powerpoint/2010/main" val="142202475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HYDROPHOBIC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HYDROPHILIC</a:t>
            </a:r>
          </a:p>
        </p:txBody>
      </p:sp>
    </p:spTree>
    <p:extLst>
      <p:ext uri="{BB962C8B-B14F-4D97-AF65-F5344CB8AC3E}">
        <p14:creationId xmlns:p14="http://schemas.microsoft.com/office/powerpoint/2010/main" val="232476038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CATALYST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CATALASE</a:t>
            </a:r>
          </a:p>
        </p:txBody>
      </p:sp>
    </p:spTree>
    <p:extLst>
      <p:ext uri="{BB962C8B-B14F-4D97-AF65-F5344CB8AC3E}">
        <p14:creationId xmlns:p14="http://schemas.microsoft.com/office/powerpoint/2010/main" val="406039121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primase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helicase</a:t>
            </a:r>
          </a:p>
        </p:txBody>
      </p:sp>
    </p:spTree>
    <p:extLst>
      <p:ext uri="{BB962C8B-B14F-4D97-AF65-F5344CB8AC3E}">
        <p14:creationId xmlns:p14="http://schemas.microsoft.com/office/powerpoint/2010/main" val="105663551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PUNNETT SQUARE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PEDIGREE</a:t>
            </a:r>
          </a:p>
        </p:txBody>
      </p:sp>
    </p:spTree>
    <p:extLst>
      <p:ext uri="{BB962C8B-B14F-4D97-AF65-F5344CB8AC3E}">
        <p14:creationId xmlns:p14="http://schemas.microsoft.com/office/powerpoint/2010/main" val="43123456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ACTIVE SITE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ALLOSTERIC SITE</a:t>
            </a:r>
          </a:p>
        </p:txBody>
      </p:sp>
    </p:spTree>
    <p:extLst>
      <p:ext uri="{BB962C8B-B14F-4D97-AF65-F5344CB8AC3E}">
        <p14:creationId xmlns:p14="http://schemas.microsoft.com/office/powerpoint/2010/main" val="11329006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COMPETITIVE INHIBITOR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NON-COMPETITIVE INHIBITOR</a:t>
            </a:r>
          </a:p>
        </p:txBody>
      </p:sp>
    </p:spTree>
    <p:extLst>
      <p:ext uri="{BB962C8B-B14F-4D97-AF65-F5344CB8AC3E}">
        <p14:creationId xmlns:p14="http://schemas.microsoft.com/office/powerpoint/2010/main" val="79398380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ANAPHASE I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ANAPHASE II</a:t>
            </a:r>
          </a:p>
        </p:txBody>
      </p:sp>
    </p:spTree>
    <p:extLst>
      <p:ext uri="{BB962C8B-B14F-4D97-AF65-F5344CB8AC3E}">
        <p14:creationId xmlns:p14="http://schemas.microsoft.com/office/powerpoint/2010/main" val="47872446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COVALENT BOND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HYDROGEN BOND</a:t>
            </a:r>
          </a:p>
        </p:txBody>
      </p:sp>
    </p:spTree>
    <p:extLst>
      <p:ext uri="{BB962C8B-B14F-4D97-AF65-F5344CB8AC3E}">
        <p14:creationId xmlns:p14="http://schemas.microsoft.com/office/powerpoint/2010/main" val="1075152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156</TotalTime>
  <Words>943</Words>
  <Application>Microsoft Office PowerPoint</Application>
  <PresentationFormat>On-screen Show (4:3)</PresentationFormat>
  <Paragraphs>510</Paragraphs>
  <Slides>108</Slides>
  <Notes>84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108</vt:i4>
      </vt:variant>
    </vt:vector>
  </HeadingPairs>
  <TitlesOfParts>
    <vt:vector size="114" baseType="lpstr">
      <vt:lpstr>Arial</vt:lpstr>
      <vt:lpstr>Calibri</vt:lpstr>
      <vt:lpstr>Franklin Gothic Book</vt:lpstr>
      <vt:lpstr>Franklin Gothic Medium</vt:lpstr>
      <vt:lpstr>Wingdings</vt:lpstr>
      <vt:lpstr>Angles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DIFFERENCE?</dc:title>
  <dc:creator>Kelly Riedell</dc:creator>
  <cp:lastModifiedBy>Kelly Riedell</cp:lastModifiedBy>
  <cp:revision>22</cp:revision>
  <dcterms:created xsi:type="dcterms:W3CDTF">2012-03-09T17:13:49Z</dcterms:created>
  <dcterms:modified xsi:type="dcterms:W3CDTF">2021-11-24T01:20:32Z</dcterms:modified>
</cp:coreProperties>
</file>