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521804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4724400" y="0"/>
            <a:ext cx="3012140" cy="5140547"/>
          </a:xfrm>
          <a:custGeom>
            <a:avLst/>
            <a:gdLst/>
            <a:ahLst/>
            <a:cxnLst/>
            <a:rect l="0" t="0" r="0" b="0"/>
            <a:pathLst>
              <a:path w="3012141" h="6854064" extrusionOk="0">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lIns="91425" tIns="45700" rIns="91425" bIns="45700" anchor="ctr" anchorCtr="0">
            <a:noAutofit/>
          </a:bodyPr>
          <a:lstStyle/>
          <a:p>
            <a:pPr>
              <a:spcBef>
                <a:spcPts val="0"/>
              </a:spcBef>
              <a:buNone/>
            </a:pPr>
            <a:endParaRPr/>
          </a:p>
        </p:txBody>
      </p:sp>
      <p:grpSp>
        <p:nvGrpSpPr>
          <p:cNvPr id="10" name="Shape 10"/>
          <p:cNvGrpSpPr/>
          <p:nvPr/>
        </p:nvGrpSpPr>
        <p:grpSpPr>
          <a:xfrm>
            <a:off x="4571999" y="0"/>
            <a:ext cx="4546600" cy="5143499"/>
            <a:chOff x="1447" y="0"/>
            <a:chExt cx="2863" cy="4319"/>
          </a:xfrm>
        </p:grpSpPr>
        <p:sp>
          <p:nvSpPr>
            <p:cNvPr id="11" name="Shape 11"/>
            <p:cNvSpPr/>
            <p:nvPr/>
          </p:nvSpPr>
          <p:spPr>
            <a:xfrm>
              <a:off x="1447" y="0"/>
              <a:ext cx="1885" cy="4319"/>
            </a:xfrm>
            <a:custGeom>
              <a:avLst/>
              <a:gdLst/>
              <a:ahLst/>
              <a:cxnLst/>
              <a:rect l="0" t="0" r="0" b="0"/>
              <a:pathLst>
                <a:path w="1886" h="4320" extrusionOk="0">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lIns="91425" tIns="45700" rIns="91425" bIns="45700" anchor="t" anchorCtr="0">
              <a:noAutofit/>
            </a:bodyPr>
            <a:lstStyle/>
            <a:p>
              <a:pPr>
                <a:spcBef>
                  <a:spcPts val="0"/>
                </a:spcBef>
                <a:buNone/>
              </a:pPr>
              <a:endParaRPr/>
            </a:p>
          </p:txBody>
        </p:sp>
        <p:sp>
          <p:nvSpPr>
            <p:cNvPr id="12" name="Shape 12"/>
            <p:cNvSpPr/>
            <p:nvPr/>
          </p:nvSpPr>
          <p:spPr>
            <a:xfrm>
              <a:off x="1559" y="0"/>
              <a:ext cx="1978" cy="4319"/>
            </a:xfrm>
            <a:custGeom>
              <a:avLst/>
              <a:gdLst/>
              <a:ahLst/>
              <a:cxnLst/>
              <a:rect l="0" t="0" r="0" b="0"/>
              <a:pathLst>
                <a:path w="1979" h="4320" extrusionOk="0">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2090" y="0"/>
              <a:ext cx="1805" cy="4319"/>
            </a:xfrm>
            <a:custGeom>
              <a:avLst/>
              <a:gdLst/>
              <a:ahLst/>
              <a:cxnLst/>
              <a:rect l="0" t="0" r="0" b="0"/>
              <a:pathLst>
                <a:path w="1806" h="4320" extrusionOk="0">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2463" y="0"/>
              <a:ext cx="1847" cy="4319"/>
            </a:xfrm>
            <a:custGeom>
              <a:avLst/>
              <a:gdLst/>
              <a:ahLst/>
              <a:cxnLst/>
              <a:rect l="0" t="0" r="0" b="0"/>
              <a:pathLst>
                <a:path w="1848" h="4320" extrusionOk="0">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lIns="91425" tIns="45700" rIns="91425" bIns="45700" anchor="t" anchorCtr="0">
              <a:noAutofit/>
            </a:bodyPr>
            <a:lstStyle/>
            <a:p>
              <a:pPr>
                <a:spcBef>
                  <a:spcPts val="0"/>
                </a:spcBef>
                <a:buNone/>
              </a:pPr>
              <a:endParaRPr/>
            </a:p>
          </p:txBody>
        </p:sp>
      </p:grpSp>
      <p:sp>
        <p:nvSpPr>
          <p:cNvPr id="15" name="Shape 15"/>
          <p:cNvSpPr txBox="1">
            <a:spLocks noGrp="1"/>
          </p:cNvSpPr>
          <p:nvPr>
            <p:ph type="ctrTitle"/>
          </p:nvPr>
        </p:nvSpPr>
        <p:spPr>
          <a:xfrm>
            <a:off x="685800" y="746438"/>
            <a:ext cx="5258700" cy="1158600"/>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6" name="Shape 16"/>
          <p:cNvSpPr txBox="1">
            <a:spLocks noGrp="1"/>
          </p:cNvSpPr>
          <p:nvPr>
            <p:ph type="subTitle" idx="1"/>
          </p:nvPr>
        </p:nvSpPr>
        <p:spPr>
          <a:xfrm>
            <a:off x="685800" y="1986416"/>
            <a:ext cx="5258700" cy="772800"/>
          </a:xfrm>
          <a:prstGeom prst="rect">
            <a:avLst/>
          </a:prstGeom>
        </p:spPr>
        <p:txBody>
          <a:bodyPr lIns="91425" tIns="91425" rIns="91425" b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b="1">
                <a:solidFill>
                  <a:schemeClr val="dk1"/>
                </a:solidFill>
              </a:defRPr>
            </a:lvl1pPr>
          </a:lstStyle>
          <a:p>
            <a:endParaRPr/>
          </a:p>
        </p:txBody>
      </p:sp>
      <p:sp>
        <p:nvSpPr>
          <p:cNvPr id="31" name="Shape 31"/>
          <p:cNvSpPr/>
          <p:nvPr/>
        </p:nvSpPr>
        <p:spPr>
          <a:xfrm rot="10800000">
            <a:off x="7938258" y="0"/>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rot="5400000">
            <a:off x="1807794" y="-1807795"/>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1753577"/>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umm.edu/~/media/ADAM/Images/en/18008.ashx" TargetMode="External"/><Relationship Id="rId13" Type="http://schemas.openxmlformats.org/officeDocument/2006/relationships/hyperlink" Target="http://www.ijm.fr/uploads/RTEmagicC_fig3_p2629536-01.gif" TargetMode="External"/><Relationship Id="rId18" Type="http://schemas.openxmlformats.org/officeDocument/2006/relationships/hyperlink" Target="http://www.alz.org/downloads/facts_figures_2012.pdf" TargetMode="External"/><Relationship Id="rId3" Type="http://schemas.openxmlformats.org/officeDocument/2006/relationships/hyperlink" Target="http://medicalterms.info/img/uploads/anatomy/central-nervous-system.jpg" TargetMode="External"/><Relationship Id="rId7" Type="http://schemas.openxmlformats.org/officeDocument/2006/relationships/hyperlink" Target="http://medicalterms.info/img/uploads/anatomy/human-brain-anatomy.jpg" TargetMode="External"/><Relationship Id="rId12" Type="http://schemas.openxmlformats.org/officeDocument/2006/relationships/hyperlink" Target="http://cobbersonthebrain.areavoices.com/files/2014/10/MW-BW298_alzhei_MG_20140310130225.jpg" TargetMode="External"/><Relationship Id="rId17" Type="http://schemas.openxmlformats.org/officeDocument/2006/relationships/hyperlink" Target="http://www.mayoclinic.org/diseases-conditions/alzheimers-disease/basics/symptoms/con-20023871" TargetMode="External"/><Relationship Id="rId2" Type="http://schemas.openxmlformats.org/officeDocument/2006/relationships/notesSlide" Target="../notesSlides/notesSlide18.xml"/><Relationship Id="rId16" Type="http://schemas.openxmlformats.org/officeDocument/2006/relationships/hyperlink" Target="http://www.healthcommunities.com/parkinsons-disease/incidence-prevalence.shtml" TargetMode="External"/><Relationship Id="rId1" Type="http://schemas.openxmlformats.org/officeDocument/2006/relationships/slideLayout" Target="../slideLayouts/slideLayout2.xml"/><Relationship Id="rId6" Type="http://schemas.openxmlformats.org/officeDocument/2006/relationships/hyperlink" Target="https://62e528761d0685343e1c-f3d1b99a743ffa4142d9d7f1978d9686.ssl.cf2.rackcdn.com/files/18622/width668/mvgb48qx-1355357719.jpg" TargetMode="External"/><Relationship Id="rId11" Type="http://schemas.openxmlformats.org/officeDocument/2006/relationships/hyperlink" Target="http://s1.reutersmedia.net/resources/r/?m=02&amp;d=20120404&amp;t=2&amp;i=590879023&amp;w=580&amp;fh=&amp;fw=&amp;ll=&amp;pl=&amp;r=CBRE83317M200" TargetMode="External"/><Relationship Id="rId5" Type="http://schemas.openxmlformats.org/officeDocument/2006/relationships/hyperlink" Target="http://2.bp.blogspot.com/-PAh7x6U9ZpM/TrmoZU4VVkI/AAAAAAAACV0/Yqrd-ImLYPs/s320/brain.png" TargetMode="External"/><Relationship Id="rId15" Type="http://schemas.openxmlformats.org/officeDocument/2006/relationships/hyperlink" Target="http://en.wikipedia.org/wiki/Excitatory_postsynaptic_potential" TargetMode="External"/><Relationship Id="rId10" Type="http://schemas.openxmlformats.org/officeDocument/2006/relationships/hyperlink" Target="https://www.integrativepsychiatry.net/_uploaded_files/neurotransmitter.jpg" TargetMode="External"/><Relationship Id="rId4" Type="http://schemas.openxmlformats.org/officeDocument/2006/relationships/hyperlink" Target="http://medicalterms.info/img/uploads/anatomy/peripheral-nervous-system.jpg" TargetMode="External"/><Relationship Id="rId9" Type="http://schemas.openxmlformats.org/officeDocument/2006/relationships/hyperlink" Target="http://leavingbio.net/the%20nervous%20system_files/the%20nervous%20system.htm" TargetMode="External"/><Relationship Id="rId14" Type="http://schemas.openxmlformats.org/officeDocument/2006/relationships/hyperlink" Target="http://www.healthline.com/human-body-maps/nervous-system/mal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ctrTitle"/>
          </p:nvPr>
        </p:nvSpPr>
        <p:spPr>
          <a:xfrm>
            <a:off x="685800" y="746438"/>
            <a:ext cx="5258700" cy="1158600"/>
          </a:xfrm>
          <a:prstGeom prst="rect">
            <a:avLst/>
          </a:prstGeom>
        </p:spPr>
        <p:txBody>
          <a:bodyPr lIns="91425" tIns="91425" rIns="91425" bIns="91425" anchor="b" anchorCtr="0">
            <a:noAutofit/>
          </a:bodyPr>
          <a:lstStyle/>
          <a:p>
            <a:pPr>
              <a:spcBef>
                <a:spcPts val="0"/>
              </a:spcBef>
              <a:buNone/>
            </a:pPr>
            <a:r>
              <a:rPr lang="en"/>
              <a:t>Nervous System</a:t>
            </a:r>
          </a:p>
        </p:txBody>
      </p:sp>
      <p:sp>
        <p:nvSpPr>
          <p:cNvPr id="37" name="Shape 37"/>
          <p:cNvSpPr txBox="1">
            <a:spLocks noGrp="1"/>
          </p:cNvSpPr>
          <p:nvPr>
            <p:ph type="subTitle" idx="1"/>
          </p:nvPr>
        </p:nvSpPr>
        <p:spPr>
          <a:xfrm>
            <a:off x="685800" y="1986416"/>
            <a:ext cx="5258700" cy="772800"/>
          </a:xfrm>
          <a:prstGeom prst="rect">
            <a:avLst/>
          </a:prstGeom>
        </p:spPr>
        <p:txBody>
          <a:bodyPr lIns="91425" tIns="91425" rIns="91425" bIns="91425" anchor="t" anchorCtr="0">
            <a:noAutofit/>
          </a:bodyPr>
          <a:lstStyle/>
          <a:p>
            <a:pPr>
              <a:spcBef>
                <a:spcPts val="0"/>
              </a:spcBef>
              <a:buNone/>
            </a:pPr>
            <a:r>
              <a:rPr lang="en"/>
              <a:t>Hara Mubashar</a:t>
            </a:r>
          </a:p>
        </p:txBody>
      </p:sp>
      <p:pic>
        <p:nvPicPr>
          <p:cNvPr id="4098" name="Picture 2" descr="http://www.ijm.fr/uploads/RTEmagicC_fig3_p2629536-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05086"/>
            <a:ext cx="2133600"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 - Brain Stem </a:t>
            </a:r>
            <a:r>
              <a:rPr lang="en" sz="1200"/>
              <a:t>(connects cerebrum to spinal cord)</a:t>
            </a:r>
          </a:p>
        </p:txBody>
      </p:sp>
      <p:sp>
        <p:nvSpPr>
          <p:cNvPr id="105" name="Shape 105"/>
          <p:cNvSpPr txBox="1">
            <a:spLocks noGrp="1"/>
          </p:cNvSpPr>
          <p:nvPr>
            <p:ph type="body" idx="1"/>
          </p:nvPr>
        </p:nvSpPr>
        <p:spPr>
          <a:xfrm>
            <a:off x="457200" y="1200150"/>
            <a:ext cx="4603199" cy="3725699"/>
          </a:xfrm>
          <a:prstGeom prst="rect">
            <a:avLst/>
          </a:prstGeom>
        </p:spPr>
        <p:txBody>
          <a:bodyPr lIns="91425" tIns="91425" rIns="91425" bIns="91425" anchor="t" anchorCtr="0">
            <a:noAutofit/>
          </a:bodyPr>
          <a:lstStyle/>
          <a:p>
            <a:pPr rtl="0">
              <a:spcBef>
                <a:spcPts val="0"/>
              </a:spcBef>
              <a:buNone/>
            </a:pPr>
            <a:r>
              <a:rPr lang="en" sz="1800"/>
              <a:t>Midbrain: </a:t>
            </a:r>
            <a:r>
              <a:rPr lang="en" sz="1400"/>
              <a:t>contains visual and auditory “tracking” reflex centers</a:t>
            </a:r>
            <a:r>
              <a:rPr lang="en" sz="1800"/>
              <a:t> </a:t>
            </a:r>
          </a:p>
          <a:p>
            <a:pPr rtl="0">
              <a:spcBef>
                <a:spcPts val="0"/>
              </a:spcBef>
              <a:buNone/>
            </a:pPr>
            <a:r>
              <a:rPr lang="en" sz="1800"/>
              <a:t>Pons: </a:t>
            </a:r>
            <a:r>
              <a:rPr lang="en" sz="1400"/>
              <a:t>relay stations for impulses going from medulla oblongata to cerebrum, and cerebrum to cerebellum</a:t>
            </a:r>
          </a:p>
          <a:p>
            <a:pPr rtl="0">
              <a:spcBef>
                <a:spcPts val="0"/>
              </a:spcBef>
              <a:buNone/>
            </a:pPr>
            <a:r>
              <a:rPr lang="en" sz="1800"/>
              <a:t>Medulla Oblongata: </a:t>
            </a:r>
            <a:r>
              <a:rPr lang="en" sz="1400"/>
              <a:t>crosses over sensory and motor impulses, so left cerebral hemisphere controls right half of body and vice versa; control center of vital functions (i.e. heart rate, blood pressure, breathing)</a:t>
            </a:r>
          </a:p>
          <a:p>
            <a:pPr>
              <a:spcBef>
                <a:spcPts val="0"/>
              </a:spcBef>
              <a:buNone/>
            </a:pPr>
            <a:r>
              <a:rPr lang="en" sz="1800"/>
              <a:t>Reticular Formation: </a:t>
            </a:r>
            <a:r>
              <a:rPr lang="en" sz="1400"/>
              <a:t>complex network scattered throughout the brain stem; stimulates cerebral cortex into wakefulness, decreased activity leads to sleep, ceased activity leads to coma</a:t>
            </a:r>
          </a:p>
        </p:txBody>
      </p:sp>
      <p:pic>
        <p:nvPicPr>
          <p:cNvPr id="106" name="Shape 106"/>
          <p:cNvPicPr preferRelativeResize="0"/>
          <p:nvPr/>
        </p:nvPicPr>
        <p:blipFill>
          <a:blip r:embed="rId3">
            <a:alphaModFix/>
          </a:blip>
          <a:stretch>
            <a:fillRect/>
          </a:stretch>
        </p:blipFill>
        <p:spPr>
          <a:xfrm>
            <a:off x="5060448" y="1200150"/>
            <a:ext cx="3626350" cy="1858499"/>
          </a:xfrm>
          <a:prstGeom prst="rect">
            <a:avLst/>
          </a:prstGeom>
          <a:noFill/>
          <a:ln>
            <a:noFill/>
          </a:ln>
        </p:spPr>
      </p:pic>
      <p:pic>
        <p:nvPicPr>
          <p:cNvPr id="107" name="Shape 107"/>
          <p:cNvPicPr preferRelativeResize="0"/>
          <p:nvPr/>
        </p:nvPicPr>
        <p:blipFill>
          <a:blip r:embed="rId4">
            <a:alphaModFix/>
          </a:blip>
          <a:stretch>
            <a:fillRect/>
          </a:stretch>
        </p:blipFill>
        <p:spPr>
          <a:xfrm>
            <a:off x="5060450" y="3263350"/>
            <a:ext cx="3626350" cy="150718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 - Cerebellum</a:t>
            </a:r>
          </a:p>
        </p:txBody>
      </p:sp>
      <p:sp>
        <p:nvSpPr>
          <p:cNvPr id="113" name="Shape 113"/>
          <p:cNvSpPr txBox="1">
            <a:spLocks noGrp="1"/>
          </p:cNvSpPr>
          <p:nvPr>
            <p:ph type="body" idx="1"/>
          </p:nvPr>
        </p:nvSpPr>
        <p:spPr>
          <a:xfrm>
            <a:off x="457200" y="1200150"/>
            <a:ext cx="5609099" cy="3725699"/>
          </a:xfrm>
          <a:prstGeom prst="rect">
            <a:avLst/>
          </a:prstGeom>
        </p:spPr>
        <p:txBody>
          <a:bodyPr lIns="91425" tIns="91425" rIns="91425" bIns="91425" anchor="t" anchorCtr="0">
            <a:noAutofit/>
          </a:bodyPr>
          <a:lstStyle/>
          <a:p>
            <a:pPr>
              <a:spcBef>
                <a:spcPts val="0"/>
              </a:spcBef>
              <a:buNone/>
            </a:pPr>
            <a:r>
              <a:rPr lang="en" sz="1800"/>
              <a:t>Cerebellum: </a:t>
            </a:r>
            <a:r>
              <a:rPr lang="en" sz="1400"/>
              <a:t>“little brain” integrates sensory information on body position and coordinates body movements, posture, balance, coordination, and speech, injury leads to loss of muscular coordination and balance</a:t>
            </a:r>
          </a:p>
        </p:txBody>
      </p:sp>
      <p:pic>
        <p:nvPicPr>
          <p:cNvPr id="114" name="Shape 114"/>
          <p:cNvPicPr preferRelativeResize="0"/>
          <p:nvPr/>
        </p:nvPicPr>
        <p:blipFill>
          <a:blip r:embed="rId3">
            <a:alphaModFix/>
          </a:blip>
          <a:stretch>
            <a:fillRect/>
          </a:stretch>
        </p:blipFill>
        <p:spPr>
          <a:xfrm>
            <a:off x="6066300" y="1529025"/>
            <a:ext cx="2832149" cy="2540675"/>
          </a:xfrm>
          <a:prstGeom prst="rect">
            <a:avLst/>
          </a:prstGeom>
          <a:noFill/>
          <a:ln>
            <a:noFill/>
          </a:ln>
        </p:spPr>
      </p:pic>
      <p:pic>
        <p:nvPicPr>
          <p:cNvPr id="115" name="Shape 115"/>
          <p:cNvPicPr preferRelativeResize="0"/>
          <p:nvPr/>
        </p:nvPicPr>
        <p:blipFill>
          <a:blip r:embed="rId4">
            <a:alphaModFix/>
          </a:blip>
          <a:stretch>
            <a:fillRect/>
          </a:stretch>
        </p:blipFill>
        <p:spPr>
          <a:xfrm>
            <a:off x="1491750" y="2336850"/>
            <a:ext cx="3381650" cy="27053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56275" y="194725"/>
            <a:ext cx="9195299" cy="857400"/>
          </a:xfrm>
          <a:prstGeom prst="rect">
            <a:avLst/>
          </a:prstGeom>
        </p:spPr>
        <p:txBody>
          <a:bodyPr lIns="91425" tIns="91425" rIns="91425" bIns="91425" anchor="b" anchorCtr="0">
            <a:noAutofit/>
          </a:bodyPr>
          <a:lstStyle/>
          <a:p>
            <a:pPr algn="ctr">
              <a:spcBef>
                <a:spcPts val="0"/>
              </a:spcBef>
              <a:buNone/>
            </a:pPr>
            <a:r>
              <a:rPr lang="en"/>
              <a:t>Nerve Impulse Traveling Through Neuron</a:t>
            </a:r>
          </a:p>
        </p:txBody>
      </p:sp>
      <p:sp>
        <p:nvSpPr>
          <p:cNvPr id="121" name="Shape 121"/>
          <p:cNvSpPr txBox="1">
            <a:spLocks noGrp="1"/>
          </p:cNvSpPr>
          <p:nvPr>
            <p:ph type="body" idx="1"/>
          </p:nvPr>
        </p:nvSpPr>
        <p:spPr>
          <a:xfrm>
            <a:off x="457125" y="919637"/>
            <a:ext cx="4287300" cy="3785699"/>
          </a:xfrm>
          <a:prstGeom prst="rect">
            <a:avLst/>
          </a:prstGeom>
        </p:spPr>
        <p:txBody>
          <a:bodyPr lIns="91425" tIns="91425" rIns="91425" bIns="91425" anchor="t" anchorCtr="0">
            <a:noAutofit/>
          </a:bodyPr>
          <a:lstStyle/>
          <a:p>
            <a:pPr rtl="0">
              <a:spcBef>
                <a:spcPts val="0"/>
              </a:spcBef>
              <a:buNone/>
            </a:pPr>
            <a:r>
              <a:rPr lang="en" sz="1400"/>
              <a:t>When a neuron isn't stimulated, it has no impulse to carry and its membrane is polarized, meaning that the electrical charge outside is positive and the electrical charge inside is negative. The outside of the cell contains excess Na+ (Sodium) ions while the inside of the cells contains excess K+ (Potassium) ions. When the neuron is inactive and polarized, it is said to be at its resting potential. It remains like this until a stimulus comes along. </a:t>
            </a:r>
          </a:p>
          <a:p>
            <a:pPr rtl="0">
              <a:spcBef>
                <a:spcPts val="0"/>
              </a:spcBef>
              <a:buNone/>
            </a:pPr>
            <a:r>
              <a:rPr lang="en" sz="1400"/>
              <a:t>When a stimulus comes along, sodium ions move inside the membrane and the ion channels let the Na+ in, making the inside of the cell more positive. As this is happening, the neuron goes from being polarized to being depolarized (because the inside is becoming less negative), and reaches a positive membrane potential because there are comparably less negative ions. </a:t>
            </a:r>
          </a:p>
          <a:p>
            <a:pPr rtl="0">
              <a:spcBef>
                <a:spcPts val="0"/>
              </a:spcBef>
              <a:buNone/>
            </a:pPr>
            <a:endParaRPr sz="1400"/>
          </a:p>
          <a:p>
            <a:pPr rtl="0">
              <a:spcBef>
                <a:spcPts val="0"/>
              </a:spcBef>
              <a:buNone/>
            </a:pPr>
            <a:endParaRPr sz="1400"/>
          </a:p>
          <a:p>
            <a:pPr rtl="0">
              <a:spcBef>
                <a:spcPts val="0"/>
              </a:spcBef>
              <a:buNone/>
            </a:pPr>
            <a:endParaRPr sz="1400"/>
          </a:p>
          <a:p>
            <a:pPr rtl="0">
              <a:spcBef>
                <a:spcPts val="0"/>
              </a:spcBef>
              <a:buNone/>
            </a:pPr>
            <a:endParaRPr/>
          </a:p>
          <a:p>
            <a:pPr>
              <a:spcBef>
                <a:spcPts val="0"/>
              </a:spcBef>
              <a:buNone/>
            </a:pPr>
            <a:endParaRPr/>
          </a:p>
        </p:txBody>
      </p:sp>
      <p:pic>
        <p:nvPicPr>
          <p:cNvPr id="122" name="Shape 122"/>
          <p:cNvPicPr preferRelativeResize="0"/>
          <p:nvPr/>
        </p:nvPicPr>
        <p:blipFill>
          <a:blip r:embed="rId3">
            <a:alphaModFix/>
          </a:blip>
          <a:stretch>
            <a:fillRect/>
          </a:stretch>
        </p:blipFill>
        <p:spPr>
          <a:xfrm>
            <a:off x="4744425" y="1530083"/>
            <a:ext cx="4123500" cy="2564817"/>
          </a:xfrm>
          <a:prstGeom prst="rect">
            <a:avLst/>
          </a:prstGeom>
          <a:noFill/>
          <a:ln>
            <a:noFill/>
          </a:ln>
        </p:spPr>
      </p:pic>
      <p:pic>
        <p:nvPicPr>
          <p:cNvPr id="1026" name="Picture 2" descr="Animated Neur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50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0" y="205975"/>
            <a:ext cx="9144000" cy="857400"/>
          </a:xfrm>
          <a:prstGeom prst="rect">
            <a:avLst/>
          </a:prstGeom>
        </p:spPr>
        <p:txBody>
          <a:bodyPr lIns="91425" tIns="91425" rIns="91425" bIns="91425" anchor="b" anchorCtr="0">
            <a:noAutofit/>
          </a:bodyPr>
          <a:lstStyle/>
          <a:p>
            <a:pPr algn="ctr" rtl="0">
              <a:spcBef>
                <a:spcPts val="0"/>
              </a:spcBef>
              <a:buNone/>
            </a:pPr>
            <a:r>
              <a:rPr lang="en"/>
              <a:t>Nerve Impulse Traveling Through Neuron</a:t>
            </a:r>
          </a:p>
        </p:txBody>
      </p:sp>
      <p:sp>
        <p:nvSpPr>
          <p:cNvPr id="129" name="Shape 129"/>
          <p:cNvSpPr txBox="1">
            <a:spLocks noGrp="1"/>
          </p:cNvSpPr>
          <p:nvPr>
            <p:ph type="body" idx="1"/>
          </p:nvPr>
        </p:nvSpPr>
        <p:spPr>
          <a:xfrm>
            <a:off x="445950" y="1121350"/>
            <a:ext cx="5552999" cy="3725699"/>
          </a:xfrm>
          <a:prstGeom prst="rect">
            <a:avLst/>
          </a:prstGeom>
        </p:spPr>
        <p:txBody>
          <a:bodyPr lIns="91425" tIns="91425" rIns="91425" bIns="91425" anchor="t" anchorCtr="0">
            <a:noAutofit/>
          </a:bodyPr>
          <a:lstStyle/>
          <a:p>
            <a:pPr rtl="0">
              <a:spcBef>
                <a:spcPts val="0"/>
              </a:spcBef>
              <a:buNone/>
            </a:pPr>
            <a:r>
              <a:rPr lang="en" sz="1400" dirty="0"/>
              <a:t>Each neuron has a threshold level- the point at which there's no holding back, where radical changes are going to start to occur. After the stimulus goes above the threshold level, more ion channels open and more Na+ come into the cell, causing a complete depolarization of the neuron. This creates an action potential, which is the change in electrical potential associated with the passage of an impulse along the membrane of a muscle cell or nerve cell.</a:t>
            </a:r>
          </a:p>
          <a:p>
            <a:pPr rtl="0">
              <a:spcBef>
                <a:spcPts val="0"/>
              </a:spcBef>
              <a:buNone/>
            </a:pPr>
            <a:r>
              <a:rPr lang="en" sz="1400" dirty="0"/>
              <a:t>A refractory period puts everything back to normal- potassium returns inside, sodium returns outside (through the Na+/K+ pumps). The neuron is returned back to normal in a polarized state, staying in the resting potential until another impulse comes along.</a:t>
            </a:r>
          </a:p>
          <a:p>
            <a:pPr>
              <a:spcBef>
                <a:spcPts val="0"/>
              </a:spcBef>
              <a:buNone/>
            </a:pPr>
            <a:endParaRPr sz="1400" dirty="0"/>
          </a:p>
        </p:txBody>
      </p:sp>
      <p:pic>
        <p:nvPicPr>
          <p:cNvPr id="131" name="Shape 131"/>
          <p:cNvPicPr preferRelativeResize="0"/>
          <p:nvPr/>
        </p:nvPicPr>
        <p:blipFill>
          <a:blip r:embed="rId3">
            <a:alphaModFix/>
          </a:blip>
          <a:stretch>
            <a:fillRect/>
          </a:stretch>
        </p:blipFill>
        <p:spPr>
          <a:xfrm>
            <a:off x="6263800" y="1314371"/>
            <a:ext cx="2515024" cy="1401228"/>
          </a:xfrm>
          <a:prstGeom prst="rect">
            <a:avLst/>
          </a:prstGeom>
          <a:noFill/>
          <a:ln>
            <a:noFill/>
          </a:ln>
        </p:spPr>
      </p:pic>
      <p:pic>
        <p:nvPicPr>
          <p:cNvPr id="2050" name="Picture 2" descr="http://leavingbio.net/the%20nervous%20system_files/THE%20NERVOUS%20SYSTEM_files/image01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88213" y="2876550"/>
            <a:ext cx="2505407" cy="1145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Role of Neurotransmitters</a:t>
            </a:r>
          </a:p>
        </p:txBody>
      </p:sp>
      <p:sp>
        <p:nvSpPr>
          <p:cNvPr id="137" name="Shape 137"/>
          <p:cNvSpPr txBox="1">
            <a:spLocks noGrp="1"/>
          </p:cNvSpPr>
          <p:nvPr>
            <p:ph type="body" idx="1"/>
          </p:nvPr>
        </p:nvSpPr>
        <p:spPr>
          <a:xfrm>
            <a:off x="457200" y="1200150"/>
            <a:ext cx="8229600" cy="1467300"/>
          </a:xfrm>
          <a:prstGeom prst="rect">
            <a:avLst/>
          </a:prstGeom>
        </p:spPr>
        <p:txBody>
          <a:bodyPr lIns="91425" tIns="91425" rIns="91425" bIns="91425" anchor="t" anchorCtr="0">
            <a:noAutofit/>
          </a:bodyPr>
          <a:lstStyle/>
          <a:p>
            <a:pPr rtl="0">
              <a:spcBef>
                <a:spcPts val="0"/>
              </a:spcBef>
              <a:buNone/>
            </a:pPr>
            <a:r>
              <a:rPr lang="en" sz="1400"/>
              <a:t>Neurotransmitters are released once the message is carried across the axon through vesicles or bunl transport, meaning active transport. Once released, neurotransmitters travel across the synaptic cleft and binds to the receptors on the postsynaptic cell. If excitatory signals are greater than the inhibiting signals which are received by the postsynaptic cell, another impulse is generated and the message continues down its path, therefore influencing the next neuron, and if it continues, the next neuron, and so on.</a:t>
            </a:r>
          </a:p>
          <a:p>
            <a:pPr>
              <a:spcBef>
                <a:spcPts val="0"/>
              </a:spcBef>
              <a:buNone/>
            </a:pPr>
            <a:endParaRPr sz="1400"/>
          </a:p>
        </p:txBody>
      </p:sp>
      <p:pic>
        <p:nvPicPr>
          <p:cNvPr id="138" name="Shape 138"/>
          <p:cNvPicPr preferRelativeResize="0"/>
          <p:nvPr/>
        </p:nvPicPr>
        <p:blipFill>
          <a:blip r:embed="rId3">
            <a:alphaModFix/>
          </a:blip>
          <a:stretch>
            <a:fillRect/>
          </a:stretch>
        </p:blipFill>
        <p:spPr>
          <a:xfrm>
            <a:off x="6861375" y="2545150"/>
            <a:ext cx="1962500" cy="2486550"/>
          </a:xfrm>
          <a:prstGeom prst="rect">
            <a:avLst/>
          </a:prstGeom>
          <a:noFill/>
          <a:ln>
            <a:noFill/>
          </a:ln>
        </p:spPr>
      </p:pic>
      <p:sp>
        <p:nvSpPr>
          <p:cNvPr id="139" name="Shape 139"/>
          <p:cNvSpPr txBox="1">
            <a:spLocks noGrp="1"/>
          </p:cNvSpPr>
          <p:nvPr>
            <p:ph type="body" idx="2"/>
          </p:nvPr>
        </p:nvSpPr>
        <p:spPr>
          <a:xfrm>
            <a:off x="457200" y="2667450"/>
            <a:ext cx="6505200" cy="2106900"/>
          </a:xfrm>
          <a:prstGeom prst="rect">
            <a:avLst/>
          </a:prstGeom>
        </p:spPr>
        <p:txBody>
          <a:bodyPr lIns="91425" tIns="91425" rIns="91425" bIns="91425" anchor="t" anchorCtr="0">
            <a:noAutofit/>
          </a:bodyPr>
          <a:lstStyle/>
          <a:p>
            <a:pPr rtl="0">
              <a:spcBef>
                <a:spcPts val="0"/>
              </a:spcBef>
              <a:buNone/>
            </a:pPr>
            <a:r>
              <a:rPr lang="en" sz="1400"/>
              <a:t>EPSP and IPSP: </a:t>
            </a:r>
          </a:p>
          <a:p>
            <a:pPr lvl="0" rtl="0">
              <a:spcBef>
                <a:spcPts val="0"/>
              </a:spcBef>
              <a:buNone/>
            </a:pPr>
            <a:r>
              <a:rPr lang="en" sz="1400"/>
              <a:t>EPSP (Excitatory Postsynaptic Potential) is a temporary depolarization of postsynaptic membrane potential caused by the flow of positively charged ions into the postsynaptic cell as a result of opening of ligand-gated ion channels. This is the </a:t>
            </a:r>
            <a:r>
              <a:rPr lang="en" sz="1400" i="1"/>
              <a:t>opposite </a:t>
            </a:r>
            <a:r>
              <a:rPr lang="en" sz="1400"/>
              <a:t>of IPSP (Inhibitory Postsynaptic Potentials) because they usually result from the flow of negative ions into the cell or positive ions out of the cell.</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Disorders: Parkinson’s Disease</a:t>
            </a:r>
          </a:p>
        </p:txBody>
      </p:sp>
      <p:sp>
        <p:nvSpPr>
          <p:cNvPr id="145" name="Shape 1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Parkinson’s Disease:</a:t>
            </a:r>
            <a:r>
              <a:rPr lang="en"/>
              <a:t> </a:t>
            </a:r>
            <a:r>
              <a:rPr lang="en" sz="1400"/>
              <a:t>inadequate synthesis of dopamine by nerves stimulating the thalamus, which directs sensory information and motor information to and from the cerebral cortex; impulses get mixed up, misdirected; most often affects elderly</a:t>
            </a:r>
          </a:p>
          <a:p>
            <a:pPr rtl="0">
              <a:spcBef>
                <a:spcPts val="0"/>
              </a:spcBef>
              <a:buNone/>
            </a:pPr>
            <a:r>
              <a:rPr lang="en" sz="1800"/>
              <a:t>Signs and Symptoms: </a:t>
            </a:r>
            <a:r>
              <a:rPr lang="en" sz="1200"/>
              <a:t>Tremors are the most well-known symptom of Parkinson’s disease and often occur in the hands, fingers, forearms, feet, mouth, or chin. Typically, tremors take place when the limbs are at rest as opposed to when you’re moving. </a:t>
            </a:r>
          </a:p>
          <a:p>
            <a:pPr rtl="0">
              <a:spcBef>
                <a:spcPts val="0"/>
              </a:spcBef>
              <a:buNone/>
            </a:pPr>
            <a:r>
              <a:rPr lang="en" sz="1200"/>
              <a:t>Slow movement (Bradykinesia) – manifests as a slowness in voluntary movement such as standing up, walking, and sitting down. This happens because of delayed transmission signals from the brain to the muscles. This may lead to difficulty initiating walking, but in more severe cases can cause “freezing episodes” once you’ve begun walking. </a:t>
            </a:r>
          </a:p>
          <a:p>
            <a:pPr rtl="0">
              <a:spcBef>
                <a:spcPts val="0"/>
              </a:spcBef>
              <a:buNone/>
            </a:pPr>
            <a:r>
              <a:rPr lang="en" sz="1200"/>
              <a:t>Rigidity – otherwise known as muscle stiffness, affects the limbs and trunk and often produces muscle pain that increases during movement. </a:t>
            </a:r>
          </a:p>
          <a:p>
            <a:pPr>
              <a:spcBef>
                <a:spcPts val="0"/>
              </a:spcBef>
              <a:buNone/>
            </a:pPr>
            <a:r>
              <a:rPr lang="en" sz="1200"/>
              <a:t>Poor balance – happens because of the loss of reflexes that help posture. This causes unsteady balance, which can often lead to falls, as well as poor coordination.</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a:t>Disorders: Parkinson’s Disease</a:t>
            </a:r>
          </a:p>
        </p:txBody>
      </p:sp>
      <p:sp>
        <p:nvSpPr>
          <p:cNvPr id="151" name="Shape 1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800"/>
              <a:t>Prevalence:</a:t>
            </a:r>
            <a:r>
              <a:rPr lang="en"/>
              <a:t> </a:t>
            </a:r>
            <a:r>
              <a:rPr lang="en" sz="1400"/>
              <a:t>According to the Parkinson's Disease Foundation, Parkinson's disease affects about 1 million people in the United States and more than 4 million people worldwide. About 60,000 people are diagnosed each year in the United States. Symptoms of Parkinson's disease can appear at any age, but the average age of onset is 60.</a:t>
            </a:r>
          </a:p>
          <a:p>
            <a:pPr lvl="0" rtl="0">
              <a:spcBef>
                <a:spcPts val="0"/>
              </a:spcBef>
              <a:buNone/>
            </a:pPr>
            <a:r>
              <a:rPr lang="en" sz="1800"/>
              <a:t>Treatment Options: </a:t>
            </a:r>
            <a:r>
              <a:rPr lang="en" sz="1400"/>
              <a:t>Deep Brain Stimulation (DBS). This form of surgery involves placing a wire into the brain connected to a pacemaker-type device implanted just below the skin in the chest. DBS may help to reduce the severity of muscle rigidity, tremors, and slowness of movements. It can also help stabilize medication fluctuations. </a:t>
            </a:r>
          </a:p>
        </p:txBody>
      </p:sp>
      <p:pic>
        <p:nvPicPr>
          <p:cNvPr id="152" name="Shape 152"/>
          <p:cNvPicPr preferRelativeResize="0"/>
          <p:nvPr/>
        </p:nvPicPr>
        <p:blipFill>
          <a:blip r:embed="rId3">
            <a:alphaModFix/>
          </a:blip>
          <a:stretch>
            <a:fillRect/>
          </a:stretch>
        </p:blipFill>
        <p:spPr>
          <a:xfrm>
            <a:off x="6387625" y="3286225"/>
            <a:ext cx="2188624" cy="173144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9550"/>
            <a:ext cx="8229600" cy="857400"/>
          </a:xfrm>
          <a:prstGeom prst="rect">
            <a:avLst/>
          </a:prstGeom>
        </p:spPr>
        <p:txBody>
          <a:bodyPr lIns="91425" tIns="91425" rIns="91425" bIns="91425" anchor="b" anchorCtr="0">
            <a:noAutofit/>
          </a:bodyPr>
          <a:lstStyle/>
          <a:p>
            <a:pPr lvl="0" algn="ctr" rtl="0">
              <a:spcBef>
                <a:spcPts val="0"/>
              </a:spcBef>
              <a:buNone/>
            </a:pPr>
            <a:r>
              <a:rPr lang="en" dirty="0"/>
              <a:t>Disorders: Alzheimer’s Disease</a:t>
            </a:r>
          </a:p>
        </p:txBody>
      </p:sp>
      <p:sp>
        <p:nvSpPr>
          <p:cNvPr id="158" name="Shape 158"/>
          <p:cNvSpPr txBox="1">
            <a:spLocks noGrp="1"/>
          </p:cNvSpPr>
          <p:nvPr>
            <p:ph type="body" idx="1"/>
          </p:nvPr>
        </p:nvSpPr>
        <p:spPr>
          <a:xfrm>
            <a:off x="685800" y="895350"/>
            <a:ext cx="5715000" cy="3725699"/>
          </a:xfrm>
          <a:prstGeom prst="rect">
            <a:avLst/>
          </a:prstGeom>
        </p:spPr>
        <p:txBody>
          <a:bodyPr lIns="91425" tIns="91425" rIns="91425" bIns="91425" anchor="t" anchorCtr="0">
            <a:noAutofit/>
          </a:bodyPr>
          <a:lstStyle/>
          <a:p>
            <a:pPr lvl="0" rtl="0">
              <a:spcBef>
                <a:spcPts val="0"/>
              </a:spcBef>
              <a:buNone/>
            </a:pPr>
            <a:r>
              <a:rPr lang="en" sz="1800" dirty="0"/>
              <a:t>Alzheimer’s Disease:</a:t>
            </a:r>
            <a:r>
              <a:rPr lang="en" dirty="0"/>
              <a:t> </a:t>
            </a:r>
            <a:r>
              <a:rPr lang="en" sz="1400" dirty="0"/>
              <a:t>In Alzheimer's disease, the brain cells themselves degenerate and die, causing a steady decline in memory and mental function. It is the most common cause of dementia.</a:t>
            </a:r>
          </a:p>
          <a:p>
            <a:pPr rtl="0">
              <a:spcBef>
                <a:spcPts val="0"/>
              </a:spcBef>
              <a:buNone/>
            </a:pPr>
            <a:r>
              <a:rPr lang="en" sz="1800" dirty="0"/>
              <a:t>Signs and Symptoms: </a:t>
            </a:r>
            <a:r>
              <a:rPr lang="en" sz="1400" dirty="0"/>
              <a:t>Occasional memory lapses, trouble with speaking and writing, difficulty in reasoning and making judgments and decisions, changes in personality or behavior</a:t>
            </a:r>
          </a:p>
          <a:p>
            <a:pPr rtl="0">
              <a:spcBef>
                <a:spcPts val="0"/>
              </a:spcBef>
              <a:buNone/>
            </a:pPr>
            <a:r>
              <a:rPr lang="en" sz="1800" dirty="0"/>
              <a:t>Prevalence: </a:t>
            </a:r>
            <a:r>
              <a:rPr lang="en" sz="1400" dirty="0"/>
              <a:t>A small percentage of Alzheimer's disease cases, probably less than 1 percent, is caused by three known genetic mutations. These mutations involve the gene for the amyloid precursor protein and the genes for the presenilin 1 and presenilin 2 proteins. The highest risk of death from Alzheimer’s is in people age 65 or older.</a:t>
            </a:r>
          </a:p>
          <a:p>
            <a:pPr rtl="0">
              <a:spcBef>
                <a:spcPts val="0"/>
              </a:spcBef>
              <a:buNone/>
            </a:pPr>
            <a:r>
              <a:rPr lang="en" sz="1800" dirty="0"/>
              <a:t>Treatment Options: </a:t>
            </a:r>
            <a:r>
              <a:rPr lang="en" sz="1400" dirty="0"/>
              <a:t>NO CURE. But there are paths towards prevention- physical activity, cognitive stimulation, social engagement and a healthy diet. Many of the same factors that decrease risk of heart attacks decrease risk of Alzheimer’s. </a:t>
            </a:r>
          </a:p>
          <a:p>
            <a:pPr rtl="0">
              <a:spcBef>
                <a:spcPts val="0"/>
              </a:spcBef>
              <a:buNone/>
            </a:pPr>
            <a:endParaRPr sz="1400" dirty="0"/>
          </a:p>
          <a:p>
            <a:pPr lvl="0" rtl="0">
              <a:spcBef>
                <a:spcPts val="0"/>
              </a:spcBef>
              <a:buNone/>
            </a:pPr>
            <a:endParaRPr sz="1400" dirty="0"/>
          </a:p>
        </p:txBody>
      </p:sp>
      <p:pic>
        <p:nvPicPr>
          <p:cNvPr id="3074" name="Picture 2" descr="http://cobbersonthebrain.areavoices.com/files/2014/10/MW-BW298_alzhei_MG_20140310130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352549"/>
            <a:ext cx="2667000" cy="1865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Source Citation</a:t>
            </a:r>
          </a:p>
        </p:txBody>
      </p:sp>
      <p:sp>
        <p:nvSpPr>
          <p:cNvPr id="164" name="Shape 164"/>
          <p:cNvSpPr txBox="1">
            <a:spLocks noGrp="1"/>
          </p:cNvSpPr>
          <p:nvPr>
            <p:ph type="body" idx="1"/>
          </p:nvPr>
        </p:nvSpPr>
        <p:spPr>
          <a:xfrm>
            <a:off x="457200" y="1200150"/>
            <a:ext cx="3133199" cy="3725699"/>
          </a:xfrm>
          <a:prstGeom prst="rect">
            <a:avLst/>
          </a:prstGeom>
        </p:spPr>
        <p:txBody>
          <a:bodyPr lIns="91425" tIns="91425" rIns="91425" bIns="91425" anchor="t" anchorCtr="0">
            <a:noAutofit/>
          </a:bodyPr>
          <a:lstStyle/>
          <a:p>
            <a:pPr rtl="0">
              <a:spcBef>
                <a:spcPts val="0"/>
              </a:spcBef>
              <a:buNone/>
            </a:pPr>
            <a:r>
              <a:rPr lang="en" dirty="0"/>
              <a:t>Imagery</a:t>
            </a:r>
          </a:p>
          <a:p>
            <a:pPr rtl="0">
              <a:spcBef>
                <a:spcPts val="0"/>
              </a:spcBef>
              <a:buNone/>
            </a:pPr>
            <a:r>
              <a:rPr lang="en" sz="800" u="sng" dirty="0">
                <a:solidFill>
                  <a:schemeClr val="hlink"/>
                </a:solidFill>
                <a:hlinkClick r:id="rId3"/>
              </a:rPr>
              <a:t>http://medicalterms.info/img/uploads/anatomy/central-nervous-system.jpg</a:t>
            </a:r>
          </a:p>
          <a:p>
            <a:pPr rtl="0">
              <a:spcBef>
                <a:spcPts val="0"/>
              </a:spcBef>
              <a:buNone/>
            </a:pPr>
            <a:r>
              <a:rPr lang="en" sz="800" u="sng" dirty="0">
                <a:solidFill>
                  <a:schemeClr val="hlink"/>
                </a:solidFill>
                <a:hlinkClick r:id="rId4"/>
              </a:rPr>
              <a:t>http://medicalterms.info/img/uploads/anatomy/peripheral-nervous-system.jpg</a:t>
            </a:r>
          </a:p>
          <a:p>
            <a:pPr rtl="0">
              <a:spcBef>
                <a:spcPts val="0"/>
              </a:spcBef>
              <a:buNone/>
            </a:pPr>
            <a:r>
              <a:rPr lang="en" sz="800" u="sng" dirty="0">
                <a:solidFill>
                  <a:schemeClr val="hlink"/>
                </a:solidFill>
                <a:hlinkClick r:id="rId5"/>
              </a:rPr>
              <a:t>http://2.bp.blogspot.com/-PAh7x6U9ZpM/TrmoZU4VVkI/AAAAAAAACV0/Yqrd-ImLYPs/s320/brain.png</a:t>
            </a:r>
          </a:p>
          <a:p>
            <a:pPr rtl="0">
              <a:spcBef>
                <a:spcPts val="0"/>
              </a:spcBef>
              <a:buNone/>
            </a:pPr>
            <a:r>
              <a:rPr lang="en" sz="800" u="sng" dirty="0">
                <a:solidFill>
                  <a:schemeClr val="hlink"/>
                </a:solidFill>
                <a:hlinkClick r:id="rId6"/>
              </a:rPr>
              <a:t>https://62e528761d0685343e1c-f3d1b99a743ffa4142d9d7f1978d9686.ssl.cf2.rackcdn.com/files/18622/width668/mvgb48qx-1355357719.jpg</a:t>
            </a:r>
          </a:p>
          <a:p>
            <a:pPr rtl="0">
              <a:spcBef>
                <a:spcPts val="0"/>
              </a:spcBef>
              <a:buNone/>
            </a:pPr>
            <a:r>
              <a:rPr lang="en" sz="800" u="sng" dirty="0">
                <a:solidFill>
                  <a:schemeClr val="hlink"/>
                </a:solidFill>
                <a:hlinkClick r:id="rId7"/>
              </a:rPr>
              <a:t>http://medicalterms.info/img/uploads/anatomy/human-brain-anatomy.jpg</a:t>
            </a:r>
          </a:p>
          <a:p>
            <a:pPr rtl="0">
              <a:spcBef>
                <a:spcPts val="0"/>
              </a:spcBef>
              <a:buNone/>
            </a:pPr>
            <a:r>
              <a:rPr lang="en" sz="800" u="sng" dirty="0">
                <a:solidFill>
                  <a:schemeClr val="hlink"/>
                </a:solidFill>
                <a:hlinkClick r:id="rId8"/>
              </a:rPr>
              <a:t>http://umm.edu/~/media/ADAM/Images/en/18008.ashx</a:t>
            </a:r>
          </a:p>
          <a:p>
            <a:pPr rtl="0">
              <a:spcBef>
                <a:spcPts val="0"/>
              </a:spcBef>
              <a:buNone/>
            </a:pPr>
            <a:r>
              <a:rPr lang="en" sz="800" u="sng" dirty="0">
                <a:solidFill>
                  <a:schemeClr val="hlink"/>
                </a:solidFill>
                <a:hlinkClick r:id="rId9"/>
              </a:rPr>
              <a:t>http://leavingbio.net/the%20nervous%20system_files/the%20nervous%20system.htm</a:t>
            </a:r>
          </a:p>
          <a:p>
            <a:pPr rtl="0">
              <a:spcBef>
                <a:spcPts val="0"/>
              </a:spcBef>
              <a:buNone/>
            </a:pPr>
            <a:r>
              <a:rPr lang="en" sz="800" u="sng" dirty="0">
                <a:solidFill>
                  <a:schemeClr val="hlink"/>
                </a:solidFill>
                <a:hlinkClick r:id="rId10"/>
              </a:rPr>
              <a:t>https://www.integrativepsychiatry.net/_uploaded_files/neurotransmitter.jpg</a:t>
            </a:r>
          </a:p>
          <a:p>
            <a:pPr rtl="0">
              <a:spcBef>
                <a:spcPts val="0"/>
              </a:spcBef>
              <a:buNone/>
            </a:pPr>
            <a:r>
              <a:rPr lang="en" sz="800" u="sng" dirty="0">
                <a:solidFill>
                  <a:schemeClr val="hlink"/>
                </a:solidFill>
                <a:hlinkClick r:id="rId11"/>
              </a:rPr>
              <a:t>http://s1.reutersmedia.net/resources/r/?m=02&amp;d=20120404&amp;t=2&amp;i=590879023&amp;w=580&amp;fh=&amp;fw=&amp;ll=&amp;pl=&amp;r=CBRE83317M200</a:t>
            </a:r>
          </a:p>
          <a:p>
            <a:r>
              <a:rPr lang="en-US" sz="800" dirty="0">
                <a:hlinkClick r:id="rId12"/>
              </a:rPr>
              <a:t>http://</a:t>
            </a:r>
            <a:r>
              <a:rPr lang="en-US" sz="800" dirty="0" smtClean="0">
                <a:hlinkClick r:id="rId12"/>
              </a:rPr>
              <a:t>cobbersonthebrain.areavoices.com/files/2014/10/MW-BW298_alzhei_MG_20140310130225.jpg</a:t>
            </a:r>
            <a:endParaRPr lang="en-US" sz="800" dirty="0" smtClean="0"/>
          </a:p>
          <a:p>
            <a:r>
              <a:rPr lang="en-US" sz="800" dirty="0">
                <a:hlinkClick r:id="rId13"/>
              </a:rPr>
              <a:t>http://</a:t>
            </a:r>
            <a:r>
              <a:rPr lang="en-US" sz="800" dirty="0" smtClean="0">
                <a:hlinkClick r:id="rId13"/>
              </a:rPr>
              <a:t>www.ijm.fr/uploads/RTEmagicC_fig3_p2629536-01.gif</a:t>
            </a:r>
            <a:endParaRPr lang="en-US" sz="800" dirty="0" smtClean="0"/>
          </a:p>
          <a:p>
            <a:endParaRPr sz="800" dirty="0"/>
          </a:p>
          <a:p>
            <a:pPr rtl="0">
              <a:spcBef>
                <a:spcPts val="0"/>
              </a:spcBef>
              <a:buNone/>
            </a:pPr>
            <a:endParaRPr sz="600" dirty="0"/>
          </a:p>
          <a:p>
            <a:pPr>
              <a:spcBef>
                <a:spcPts val="0"/>
              </a:spcBef>
              <a:buNone/>
            </a:pPr>
            <a:endParaRPr sz="600" dirty="0"/>
          </a:p>
        </p:txBody>
      </p:sp>
      <p:sp>
        <p:nvSpPr>
          <p:cNvPr id="165" name="Shape 165"/>
          <p:cNvSpPr txBox="1">
            <a:spLocks noGrp="1"/>
          </p:cNvSpPr>
          <p:nvPr>
            <p:ph type="body" idx="2"/>
          </p:nvPr>
        </p:nvSpPr>
        <p:spPr>
          <a:xfrm>
            <a:off x="5381675" y="1251250"/>
            <a:ext cx="3133199" cy="3725699"/>
          </a:xfrm>
          <a:prstGeom prst="rect">
            <a:avLst/>
          </a:prstGeom>
        </p:spPr>
        <p:txBody>
          <a:bodyPr lIns="91425" tIns="91425" rIns="91425" bIns="91425" anchor="t" anchorCtr="0">
            <a:noAutofit/>
          </a:bodyPr>
          <a:lstStyle/>
          <a:p>
            <a:pPr rtl="0">
              <a:spcBef>
                <a:spcPts val="0"/>
              </a:spcBef>
              <a:buNone/>
            </a:pPr>
            <a:r>
              <a:rPr lang="en"/>
              <a:t>Information</a:t>
            </a:r>
          </a:p>
          <a:p>
            <a:pPr rtl="0">
              <a:spcBef>
                <a:spcPts val="0"/>
              </a:spcBef>
              <a:buNone/>
            </a:pPr>
            <a:r>
              <a:rPr lang="en" sz="800" u="sng">
                <a:solidFill>
                  <a:schemeClr val="hlink"/>
                </a:solidFill>
                <a:hlinkClick r:id="rId14"/>
              </a:rPr>
              <a:t>http://www.healthline.com/human-body-maps/nervous-system/male</a:t>
            </a:r>
          </a:p>
          <a:p>
            <a:pPr rtl="0">
              <a:spcBef>
                <a:spcPts val="0"/>
              </a:spcBef>
              <a:buNone/>
            </a:pPr>
            <a:r>
              <a:rPr lang="en" sz="800" u="sng">
                <a:solidFill>
                  <a:schemeClr val="hlink"/>
                </a:solidFill>
                <a:hlinkClick r:id="rId9"/>
              </a:rPr>
              <a:t>http://leavingbio.net/the%20nervous%20system_files/the%20nervous%20system.htm</a:t>
            </a:r>
          </a:p>
          <a:p>
            <a:pPr rtl="0">
              <a:spcBef>
                <a:spcPts val="0"/>
              </a:spcBef>
              <a:buNone/>
            </a:pPr>
            <a:r>
              <a:rPr lang="en" sz="800" u="sng">
                <a:solidFill>
                  <a:schemeClr val="hlink"/>
                </a:solidFill>
                <a:hlinkClick r:id="rId15"/>
              </a:rPr>
              <a:t>http://en.wikipedia.org/wiki/Excitatory_postsynaptic_potential</a:t>
            </a:r>
          </a:p>
          <a:p>
            <a:pPr rtl="0">
              <a:spcBef>
                <a:spcPts val="0"/>
              </a:spcBef>
              <a:buNone/>
            </a:pPr>
            <a:r>
              <a:rPr lang="en" sz="800" u="sng">
                <a:solidFill>
                  <a:schemeClr val="hlink"/>
                </a:solidFill>
                <a:hlinkClick r:id="rId16"/>
              </a:rPr>
              <a:t>http://www.healthcommunities.com/parkinsons-disease/incidence-prevalence.shtml</a:t>
            </a:r>
          </a:p>
          <a:p>
            <a:pPr rtl="0">
              <a:spcBef>
                <a:spcPts val="0"/>
              </a:spcBef>
              <a:buNone/>
            </a:pPr>
            <a:r>
              <a:rPr lang="en" sz="800" u="sng">
                <a:solidFill>
                  <a:schemeClr val="hlink"/>
                </a:solidFill>
                <a:hlinkClick r:id="rId17"/>
              </a:rPr>
              <a:t>http://www.mayoclinic.org/diseases-conditions/alzheimers-disease/basics/symptoms/con-20023871</a:t>
            </a:r>
          </a:p>
          <a:p>
            <a:pPr rtl="0">
              <a:spcBef>
                <a:spcPts val="0"/>
              </a:spcBef>
              <a:buNone/>
            </a:pPr>
            <a:r>
              <a:rPr lang="en" sz="800" u="sng">
                <a:solidFill>
                  <a:schemeClr val="hlink"/>
                </a:solidFill>
                <a:hlinkClick r:id="rId18"/>
              </a:rPr>
              <a:t>http://www.alz.org/downloads/facts_figures_2012.pdf</a:t>
            </a:r>
          </a:p>
          <a:p>
            <a:pPr rtl="0">
              <a:spcBef>
                <a:spcPts val="0"/>
              </a:spcBef>
              <a:buNone/>
            </a:pPr>
            <a:r>
              <a:rPr lang="en" sz="800"/>
              <a:t>Human Anatomy Notes, Teacher: Mr. Caldwell</a:t>
            </a:r>
          </a:p>
          <a:p>
            <a:pPr rtl="0">
              <a:spcBef>
                <a:spcPts val="0"/>
              </a:spcBef>
              <a:buNone/>
            </a:pPr>
            <a:endParaRPr sz="800"/>
          </a:p>
          <a:p>
            <a:pPr lvl="0" rtl="0">
              <a:spcBef>
                <a:spcPts val="0"/>
              </a:spcBef>
              <a:buNone/>
            </a:pPr>
            <a:endParaRPr sz="600"/>
          </a:p>
          <a:p>
            <a:pPr lvl="0" rtl="0">
              <a:spcBef>
                <a:spcPts val="0"/>
              </a:spcBef>
              <a:buNone/>
            </a:pPr>
            <a:endParaRPr sz="600"/>
          </a:p>
          <a:p>
            <a:pPr lvl="0" rtl="0">
              <a:spcBef>
                <a:spcPts val="0"/>
              </a:spcBef>
              <a:buNone/>
            </a:pPr>
            <a:endParaRPr sz="6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Nervous System</a:t>
            </a:r>
          </a:p>
        </p:txBody>
      </p:sp>
      <p:sp>
        <p:nvSpPr>
          <p:cNvPr id="43" name="Shape 43"/>
          <p:cNvSpPr txBox="1">
            <a:spLocks noGrp="1"/>
          </p:cNvSpPr>
          <p:nvPr>
            <p:ph type="body" idx="1"/>
          </p:nvPr>
        </p:nvSpPr>
        <p:spPr>
          <a:xfrm>
            <a:off x="457200" y="1200150"/>
            <a:ext cx="8229600" cy="3725699"/>
          </a:xfrm>
          <a:prstGeom prst="rect">
            <a:avLst/>
          </a:prstGeom>
          <a:ln>
            <a:noFill/>
          </a:ln>
        </p:spPr>
        <p:txBody>
          <a:bodyPr lIns="91425" tIns="91425" rIns="91425" bIns="91425" anchor="t" anchorCtr="0">
            <a:noAutofit/>
          </a:bodyPr>
          <a:lstStyle/>
          <a:p>
            <a:pPr rtl="0">
              <a:spcBef>
                <a:spcPts val="0"/>
              </a:spcBef>
              <a:buNone/>
            </a:pPr>
            <a:r>
              <a:rPr lang="en"/>
              <a:t>Nervous System: the network of nerve cells and fibers that</a:t>
            </a:r>
            <a:r>
              <a:rPr lang="en">
                <a:solidFill>
                  <a:srgbClr val="6D9EEB"/>
                </a:solidFill>
              </a:rPr>
              <a:t> </a:t>
            </a:r>
            <a:r>
              <a:rPr lang="en">
                <a:solidFill>
                  <a:srgbClr val="980000"/>
                </a:solidFill>
              </a:rPr>
              <a:t>transmits nerve impulses between parts of the body and operates the body’s essential functions like breathing and digestion</a:t>
            </a:r>
          </a:p>
          <a:p>
            <a:pPr rtl="0">
              <a:spcBef>
                <a:spcPts val="0"/>
              </a:spcBef>
              <a:buNone/>
            </a:pPr>
            <a:endParaRPr>
              <a:solidFill>
                <a:srgbClr val="FF0000"/>
              </a:solidFill>
            </a:endParaRPr>
          </a:p>
          <a:p>
            <a:pPr lvl="0" rtl="0">
              <a:spcBef>
                <a:spcPts val="0"/>
              </a:spcBef>
              <a:buNone/>
            </a:pPr>
            <a:r>
              <a:rPr lang="en" sz="1200">
                <a:solidFill>
                  <a:srgbClr val="980000"/>
                </a:solidFill>
              </a:rPr>
              <a:t>* function</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292625" y="205975"/>
            <a:ext cx="8733899" cy="857400"/>
          </a:xfrm>
          <a:prstGeom prst="rect">
            <a:avLst/>
          </a:prstGeom>
        </p:spPr>
        <p:txBody>
          <a:bodyPr lIns="91425" tIns="91425" rIns="91425" bIns="91425" anchor="b" anchorCtr="0">
            <a:noAutofit/>
          </a:bodyPr>
          <a:lstStyle/>
          <a:p>
            <a:pPr>
              <a:spcBef>
                <a:spcPts val="0"/>
              </a:spcBef>
              <a:buNone/>
            </a:pPr>
            <a:r>
              <a:rPr lang="en"/>
              <a:t>Two Major Parts of the Nervous System</a:t>
            </a:r>
          </a:p>
        </p:txBody>
      </p:sp>
      <p:sp>
        <p:nvSpPr>
          <p:cNvPr id="49" name="Shape 49"/>
          <p:cNvSpPr txBox="1">
            <a:spLocks noGrp="1"/>
          </p:cNvSpPr>
          <p:nvPr>
            <p:ph type="body" idx="1"/>
          </p:nvPr>
        </p:nvSpPr>
        <p:spPr>
          <a:xfrm>
            <a:off x="0" y="1200150"/>
            <a:ext cx="4387499" cy="3725699"/>
          </a:xfrm>
          <a:prstGeom prst="rect">
            <a:avLst/>
          </a:prstGeom>
        </p:spPr>
        <p:txBody>
          <a:bodyPr lIns="91425" tIns="91425" rIns="91425" bIns="91425" anchor="t" anchorCtr="0">
            <a:noAutofit/>
          </a:bodyPr>
          <a:lstStyle/>
          <a:p>
            <a:pPr algn="ctr" rtl="0">
              <a:spcBef>
                <a:spcPts val="0"/>
              </a:spcBef>
              <a:buNone/>
            </a:pPr>
            <a:r>
              <a:rPr lang="en" sz="2400" u="sng"/>
              <a:t>Central Nervous System</a:t>
            </a:r>
          </a:p>
          <a:p>
            <a:pPr>
              <a:spcBef>
                <a:spcPts val="0"/>
              </a:spcBef>
              <a:buNone/>
            </a:pPr>
            <a:r>
              <a:rPr lang="en" sz="1600"/>
              <a:t>The central nervous system consists of the brain and the spinal cord. It coordinates the activity of all parts of the body, acting as the primary control center. </a:t>
            </a:r>
          </a:p>
        </p:txBody>
      </p:sp>
      <p:sp>
        <p:nvSpPr>
          <p:cNvPr id="50" name="Shape 50"/>
          <p:cNvSpPr txBox="1">
            <a:spLocks noGrp="1"/>
          </p:cNvSpPr>
          <p:nvPr>
            <p:ph type="body" idx="2"/>
          </p:nvPr>
        </p:nvSpPr>
        <p:spPr>
          <a:xfrm>
            <a:off x="4551900" y="1200150"/>
            <a:ext cx="4592099" cy="3725699"/>
          </a:xfrm>
          <a:prstGeom prst="rect">
            <a:avLst/>
          </a:prstGeom>
        </p:spPr>
        <p:txBody>
          <a:bodyPr lIns="91425" tIns="91425" rIns="91425" bIns="91425" anchor="t" anchorCtr="0">
            <a:noAutofit/>
          </a:bodyPr>
          <a:lstStyle/>
          <a:p>
            <a:pPr algn="ctr" rtl="0">
              <a:spcBef>
                <a:spcPts val="0"/>
              </a:spcBef>
              <a:buNone/>
            </a:pPr>
            <a:r>
              <a:rPr lang="en" sz="2400" u="sng"/>
              <a:t>Peripheral Nervous System</a:t>
            </a:r>
          </a:p>
          <a:p>
            <a:pPr lvl="0" rtl="0">
              <a:spcBef>
                <a:spcPts val="0"/>
              </a:spcBef>
              <a:buNone/>
            </a:pPr>
            <a:r>
              <a:rPr lang="en" sz="1600"/>
              <a:t>The peripheral nervous system is the portion of the nervous system outside of the central nervous system. It consists of the cranial nerves and the spinal nerves and connects the rest of the body to the central nervous system. </a:t>
            </a:r>
          </a:p>
        </p:txBody>
      </p:sp>
      <p:pic>
        <p:nvPicPr>
          <p:cNvPr id="51" name="Shape 51"/>
          <p:cNvPicPr preferRelativeResize="0"/>
          <p:nvPr/>
        </p:nvPicPr>
        <p:blipFill>
          <a:blip r:embed="rId3">
            <a:alphaModFix/>
          </a:blip>
          <a:stretch>
            <a:fillRect/>
          </a:stretch>
        </p:blipFill>
        <p:spPr>
          <a:xfrm>
            <a:off x="97762" y="3346650"/>
            <a:ext cx="2166125" cy="1732900"/>
          </a:xfrm>
          <a:prstGeom prst="rect">
            <a:avLst/>
          </a:prstGeom>
          <a:noFill/>
          <a:ln>
            <a:noFill/>
          </a:ln>
        </p:spPr>
      </p:pic>
      <p:pic>
        <p:nvPicPr>
          <p:cNvPr id="52" name="Shape 52"/>
          <p:cNvPicPr preferRelativeResize="0"/>
          <p:nvPr/>
        </p:nvPicPr>
        <p:blipFill>
          <a:blip r:embed="rId4">
            <a:alphaModFix/>
          </a:blip>
          <a:stretch>
            <a:fillRect/>
          </a:stretch>
        </p:blipFill>
        <p:spPr>
          <a:xfrm>
            <a:off x="7254325" y="3218750"/>
            <a:ext cx="1772200" cy="1860800"/>
          </a:xfrm>
          <a:prstGeom prst="rect">
            <a:avLst/>
          </a:prstGeom>
          <a:noFill/>
          <a:ln>
            <a:noFill/>
          </a:ln>
        </p:spPr>
      </p:pic>
      <p:sp>
        <p:nvSpPr>
          <p:cNvPr id="53" name="Shape 53"/>
          <p:cNvSpPr txBox="1"/>
          <p:nvPr/>
        </p:nvSpPr>
        <p:spPr>
          <a:xfrm>
            <a:off x="2704775" y="3346650"/>
            <a:ext cx="3909600" cy="1069499"/>
          </a:xfrm>
          <a:prstGeom prst="rect">
            <a:avLst/>
          </a:prstGeom>
          <a:noFill/>
          <a:ln>
            <a:noFill/>
          </a:ln>
        </p:spPr>
        <p:txBody>
          <a:bodyPr lIns="91425" tIns="91425" rIns="91425" bIns="91425" anchor="t" anchorCtr="0">
            <a:noAutofit/>
          </a:bodyPr>
          <a:lstStyle/>
          <a:p>
            <a:pPr>
              <a:spcBef>
                <a:spcPts val="0"/>
              </a:spcBef>
              <a:buNone/>
            </a:pPr>
            <a:r>
              <a:rPr lang="en" i="1">
                <a:solidFill>
                  <a:srgbClr val="555555"/>
                </a:solidFill>
              </a:rPr>
              <a:t>Both systems work together to gather the information from the body and its surrounding environment to process the information gathered and then dispatch instructions to the rest of the body, making it respond.</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4"/>
            <a:ext cx="8229600" cy="1065900"/>
          </a:xfrm>
          <a:prstGeom prst="rect">
            <a:avLst/>
          </a:prstGeom>
        </p:spPr>
        <p:txBody>
          <a:bodyPr lIns="91425" tIns="91425" rIns="91425" bIns="91425" anchor="b" anchorCtr="0">
            <a:noAutofit/>
          </a:bodyPr>
          <a:lstStyle/>
          <a:p>
            <a:pPr algn="ctr">
              <a:spcBef>
                <a:spcPts val="0"/>
              </a:spcBef>
              <a:buNone/>
            </a:pPr>
            <a:r>
              <a:rPr lang="en"/>
              <a:t>Interactions Between Two Neurons (Neurotransmission)</a:t>
            </a:r>
          </a:p>
        </p:txBody>
      </p:sp>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60" name="Shape 60"/>
          <p:cNvPicPr preferRelativeResize="0"/>
          <p:nvPr/>
        </p:nvPicPr>
        <p:blipFill>
          <a:blip r:embed="rId3">
            <a:alphaModFix/>
          </a:blip>
          <a:stretch>
            <a:fillRect/>
          </a:stretch>
        </p:blipFill>
        <p:spPr>
          <a:xfrm>
            <a:off x="175825" y="1200150"/>
            <a:ext cx="4281125" cy="2643474"/>
          </a:xfrm>
          <a:prstGeom prst="rect">
            <a:avLst/>
          </a:prstGeom>
          <a:noFill/>
          <a:ln>
            <a:noFill/>
          </a:ln>
        </p:spPr>
      </p:pic>
      <p:pic>
        <p:nvPicPr>
          <p:cNvPr id="61" name="Shape 61"/>
          <p:cNvPicPr preferRelativeResize="0"/>
          <p:nvPr/>
        </p:nvPicPr>
        <p:blipFill rotWithShape="1">
          <a:blip r:embed="rId4">
            <a:alphaModFix/>
          </a:blip>
          <a:srcRect l="-2396" t="-2490"/>
          <a:stretch/>
        </p:blipFill>
        <p:spPr>
          <a:xfrm>
            <a:off x="4469125" y="1586950"/>
            <a:ext cx="4354724" cy="3161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Simple Reflex Arc</a:t>
            </a:r>
          </a:p>
        </p:txBody>
      </p:sp>
      <p:sp>
        <p:nvSpPr>
          <p:cNvPr id="67" name="Shape 67"/>
          <p:cNvSpPr txBox="1">
            <a:spLocks noGrp="1"/>
          </p:cNvSpPr>
          <p:nvPr>
            <p:ph type="body" idx="1"/>
          </p:nvPr>
        </p:nvSpPr>
        <p:spPr>
          <a:xfrm>
            <a:off x="581000" y="986300"/>
            <a:ext cx="3549600" cy="2176199"/>
          </a:xfrm>
          <a:prstGeom prst="rect">
            <a:avLst/>
          </a:prstGeom>
        </p:spPr>
        <p:txBody>
          <a:bodyPr lIns="91425" tIns="91425" rIns="91425" bIns="91425" anchor="t" anchorCtr="0">
            <a:noAutofit/>
          </a:bodyPr>
          <a:lstStyle/>
          <a:p>
            <a:pPr>
              <a:spcBef>
                <a:spcPts val="0"/>
              </a:spcBef>
              <a:buNone/>
            </a:pPr>
            <a:r>
              <a:rPr lang="en" sz="2300"/>
              <a:t>When the tip of a finger touches a hot stove, sensory nerve fibre carry impulse from finger to the central nervous system, causing motor nerve fibre to carry impulses to the muscle (for contracting, lifting, moving away, etc.)</a:t>
            </a:r>
          </a:p>
        </p:txBody>
      </p:sp>
      <p:pic>
        <p:nvPicPr>
          <p:cNvPr id="68" name="Shape 68"/>
          <p:cNvPicPr preferRelativeResize="0"/>
          <p:nvPr/>
        </p:nvPicPr>
        <p:blipFill>
          <a:blip r:embed="rId3">
            <a:alphaModFix/>
          </a:blip>
          <a:stretch>
            <a:fillRect/>
          </a:stretch>
        </p:blipFill>
        <p:spPr>
          <a:xfrm>
            <a:off x="4783650" y="233750"/>
            <a:ext cx="3903150" cy="46759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a:t>
            </a:r>
          </a:p>
        </p:txBody>
      </p:sp>
      <p:sp>
        <p:nvSpPr>
          <p:cNvPr id="74" name="Shape 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75" name="Shape 75"/>
          <p:cNvPicPr preferRelativeResize="0"/>
          <p:nvPr/>
        </p:nvPicPr>
        <p:blipFill>
          <a:blip r:embed="rId3">
            <a:alphaModFix/>
          </a:blip>
          <a:stretch>
            <a:fillRect/>
          </a:stretch>
        </p:blipFill>
        <p:spPr>
          <a:xfrm>
            <a:off x="457200" y="1141450"/>
            <a:ext cx="2660425" cy="2035049"/>
          </a:xfrm>
          <a:prstGeom prst="rect">
            <a:avLst/>
          </a:prstGeom>
          <a:noFill/>
          <a:ln>
            <a:noFill/>
          </a:ln>
        </p:spPr>
      </p:pic>
      <p:pic>
        <p:nvPicPr>
          <p:cNvPr id="76" name="Shape 76"/>
          <p:cNvPicPr preferRelativeResize="0"/>
          <p:nvPr/>
        </p:nvPicPr>
        <p:blipFill>
          <a:blip r:embed="rId4">
            <a:alphaModFix/>
          </a:blip>
          <a:stretch>
            <a:fillRect/>
          </a:stretch>
        </p:blipFill>
        <p:spPr>
          <a:xfrm>
            <a:off x="457200" y="3293500"/>
            <a:ext cx="2660425" cy="1612984"/>
          </a:xfrm>
          <a:prstGeom prst="rect">
            <a:avLst/>
          </a:prstGeom>
          <a:noFill/>
          <a:ln>
            <a:noFill/>
          </a:ln>
        </p:spPr>
      </p:pic>
      <p:pic>
        <p:nvPicPr>
          <p:cNvPr id="77" name="Shape 77"/>
          <p:cNvPicPr preferRelativeResize="0"/>
          <p:nvPr/>
        </p:nvPicPr>
        <p:blipFill>
          <a:blip r:embed="rId5">
            <a:alphaModFix/>
          </a:blip>
          <a:stretch>
            <a:fillRect/>
          </a:stretch>
        </p:blipFill>
        <p:spPr>
          <a:xfrm>
            <a:off x="3876475" y="1063375"/>
            <a:ext cx="4810322" cy="38430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 - The Major Parts  </a:t>
            </a:r>
          </a:p>
        </p:txBody>
      </p:sp>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Trebuchet MS"/>
              <a:buChar char="❖"/>
            </a:pPr>
            <a:r>
              <a:rPr lang="en"/>
              <a:t>Cerebral Hemispheres</a:t>
            </a:r>
          </a:p>
          <a:p>
            <a:pPr lvl="0" rtl="0">
              <a:spcBef>
                <a:spcPts val="0"/>
              </a:spcBef>
              <a:buNone/>
            </a:pPr>
            <a:endParaRPr sz="700"/>
          </a:p>
          <a:p>
            <a:pPr marL="457200" lvl="0" indent="-419100" rtl="0">
              <a:spcBef>
                <a:spcPts val="0"/>
              </a:spcBef>
              <a:buClr>
                <a:schemeClr val="dk2"/>
              </a:buClr>
              <a:buSzPct val="100000"/>
              <a:buFont typeface="Trebuchet MS"/>
              <a:buChar char="❖"/>
            </a:pPr>
            <a:r>
              <a:rPr lang="en"/>
              <a:t>Diencephalon</a:t>
            </a:r>
          </a:p>
          <a:p>
            <a:pPr lvl="0" rtl="0">
              <a:spcBef>
                <a:spcPts val="0"/>
              </a:spcBef>
              <a:buNone/>
            </a:pPr>
            <a:endParaRPr sz="700"/>
          </a:p>
          <a:p>
            <a:pPr marL="457200" lvl="0" indent="-419100" rtl="0">
              <a:spcBef>
                <a:spcPts val="0"/>
              </a:spcBef>
              <a:buClr>
                <a:schemeClr val="dk2"/>
              </a:buClr>
              <a:buSzPct val="100000"/>
              <a:buFont typeface="Trebuchet MS"/>
              <a:buChar char="❖"/>
            </a:pPr>
            <a:r>
              <a:rPr lang="en"/>
              <a:t>Brain Stem</a:t>
            </a:r>
          </a:p>
          <a:p>
            <a:pPr lvl="0" rtl="0">
              <a:spcBef>
                <a:spcPts val="0"/>
              </a:spcBef>
              <a:buNone/>
            </a:pPr>
            <a:endParaRPr sz="700"/>
          </a:p>
          <a:p>
            <a:pPr marL="457200" lvl="0" indent="-419100">
              <a:spcBef>
                <a:spcPts val="0"/>
              </a:spcBef>
              <a:buClr>
                <a:schemeClr val="dk2"/>
              </a:buClr>
              <a:buSzPct val="100000"/>
              <a:buFont typeface="Trebuchet MS"/>
              <a:buChar char="❖"/>
            </a:pPr>
            <a:r>
              <a:rPr lang="en"/>
              <a:t>Cerebellum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 - Cerebral Hemispheres </a:t>
            </a:r>
          </a:p>
        </p:txBody>
      </p:sp>
      <p:sp>
        <p:nvSpPr>
          <p:cNvPr id="89" name="Shape 89"/>
          <p:cNvSpPr txBox="1">
            <a:spLocks noGrp="1"/>
          </p:cNvSpPr>
          <p:nvPr>
            <p:ph type="body" idx="1"/>
          </p:nvPr>
        </p:nvSpPr>
        <p:spPr>
          <a:xfrm>
            <a:off x="457200" y="984600"/>
            <a:ext cx="4810199" cy="3725699"/>
          </a:xfrm>
          <a:prstGeom prst="rect">
            <a:avLst/>
          </a:prstGeom>
        </p:spPr>
        <p:txBody>
          <a:bodyPr lIns="91425" tIns="91425" rIns="91425" bIns="91425" anchor="t" anchorCtr="0">
            <a:noAutofit/>
          </a:bodyPr>
          <a:lstStyle/>
          <a:p>
            <a:pPr rtl="0">
              <a:spcBef>
                <a:spcPts val="0"/>
              </a:spcBef>
              <a:buNone/>
            </a:pPr>
            <a:r>
              <a:rPr lang="en" sz="1800" u="sng"/>
              <a:t>Frontal Lobe:</a:t>
            </a:r>
            <a:r>
              <a:rPr lang="en" sz="2400"/>
              <a:t> </a:t>
            </a:r>
            <a:r>
              <a:rPr lang="en" sz="1400"/>
              <a:t>associated with reasoning, motor skills, higher level cognition, and expressive language; damage to the frontal lobe can lead to changes in sexual habits, socialization, and attention as well as increased risk-taking.</a:t>
            </a:r>
          </a:p>
          <a:p>
            <a:pPr rtl="0">
              <a:spcBef>
                <a:spcPts val="0"/>
              </a:spcBef>
              <a:buNone/>
            </a:pPr>
            <a:r>
              <a:rPr lang="en" sz="1800" u="sng"/>
              <a:t>Parietal Lobe:</a:t>
            </a:r>
            <a:r>
              <a:rPr lang="en" sz="1800"/>
              <a:t> </a:t>
            </a:r>
            <a:r>
              <a:rPr lang="en" sz="1400"/>
              <a:t>associated with processing tactile sensory information such as pressure, touch, and pain; damage to the parietal lobe can result in problems with verbal memory, an impaired ability to control eye gaze and problems with language.</a:t>
            </a:r>
          </a:p>
          <a:p>
            <a:pPr rtl="0">
              <a:spcBef>
                <a:spcPts val="0"/>
              </a:spcBef>
              <a:buNone/>
            </a:pPr>
            <a:r>
              <a:rPr lang="en" sz="1800" u="sng"/>
              <a:t>Temporal Lobe: </a:t>
            </a:r>
            <a:r>
              <a:rPr lang="en" sz="1400"/>
              <a:t>the location of the primary auditory cortex, which is important for interpreting sounds and the language we hear. The hippocampus is also located in the temporal lobe, which is why this portion of the brain is also heavily associated with the formation of memories.</a:t>
            </a:r>
          </a:p>
          <a:p>
            <a:pPr rtl="0">
              <a:spcBef>
                <a:spcPts val="0"/>
              </a:spcBef>
              <a:buNone/>
            </a:pPr>
            <a:endParaRPr sz="1800"/>
          </a:p>
          <a:p>
            <a:pPr rtl="0">
              <a:spcBef>
                <a:spcPts val="0"/>
              </a:spcBef>
              <a:buNone/>
            </a:pPr>
            <a:endParaRPr sz="1800"/>
          </a:p>
          <a:p>
            <a:pPr>
              <a:spcBef>
                <a:spcPts val="0"/>
              </a:spcBef>
              <a:buNone/>
            </a:pPr>
            <a:endParaRPr sz="1800"/>
          </a:p>
        </p:txBody>
      </p:sp>
      <p:pic>
        <p:nvPicPr>
          <p:cNvPr id="90" name="Shape 90"/>
          <p:cNvPicPr preferRelativeResize="0"/>
          <p:nvPr/>
        </p:nvPicPr>
        <p:blipFill>
          <a:blip r:embed="rId3">
            <a:alphaModFix/>
          </a:blip>
          <a:stretch>
            <a:fillRect/>
          </a:stretch>
        </p:blipFill>
        <p:spPr>
          <a:xfrm>
            <a:off x="5847400" y="1063375"/>
            <a:ext cx="2526275" cy="2148375"/>
          </a:xfrm>
          <a:prstGeom prst="rect">
            <a:avLst/>
          </a:prstGeom>
          <a:noFill/>
          <a:ln>
            <a:noFill/>
          </a:ln>
        </p:spPr>
      </p:pic>
      <p:sp>
        <p:nvSpPr>
          <p:cNvPr id="91" name="Shape 91"/>
          <p:cNvSpPr txBox="1"/>
          <p:nvPr/>
        </p:nvSpPr>
        <p:spPr>
          <a:xfrm>
            <a:off x="5368600" y="3477775"/>
            <a:ext cx="3725399" cy="1451999"/>
          </a:xfrm>
          <a:prstGeom prst="rect">
            <a:avLst/>
          </a:prstGeom>
          <a:noFill/>
          <a:ln>
            <a:noFill/>
          </a:ln>
        </p:spPr>
        <p:txBody>
          <a:bodyPr lIns="91425" tIns="91425" rIns="91425" bIns="91425" anchor="t" anchorCtr="0">
            <a:noAutofit/>
          </a:bodyPr>
          <a:lstStyle/>
          <a:p>
            <a:pPr>
              <a:spcBef>
                <a:spcPts val="0"/>
              </a:spcBef>
              <a:buNone/>
            </a:pPr>
            <a:r>
              <a:rPr lang="en" sz="1800" u="sng">
                <a:solidFill>
                  <a:schemeClr val="dk2"/>
                </a:solidFill>
                <a:latin typeface="Trebuchet MS"/>
                <a:ea typeface="Trebuchet MS"/>
                <a:cs typeface="Trebuchet MS"/>
                <a:sym typeface="Trebuchet MS"/>
              </a:rPr>
              <a:t>Occipital Lobe:</a:t>
            </a:r>
            <a:r>
              <a:rPr lang="en">
                <a:solidFill>
                  <a:schemeClr val="dk2"/>
                </a:solidFill>
                <a:latin typeface="Trebuchet MS"/>
                <a:ea typeface="Trebuchet MS"/>
                <a:cs typeface="Trebuchet MS"/>
                <a:sym typeface="Trebuchet MS"/>
              </a:rPr>
              <a:t> associated with interpreting visual stimuli and information; damage to this lobe can cause visual problems such as difficulty recognizing objects, an inability to identify colors, and trouble recognizing words.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The Brain - Diencephalon </a:t>
            </a:r>
          </a:p>
        </p:txBody>
      </p:sp>
      <p:sp>
        <p:nvSpPr>
          <p:cNvPr id="97" name="Shape 97"/>
          <p:cNvSpPr txBox="1">
            <a:spLocks noGrp="1"/>
          </p:cNvSpPr>
          <p:nvPr>
            <p:ph type="body" idx="1"/>
          </p:nvPr>
        </p:nvSpPr>
        <p:spPr>
          <a:xfrm>
            <a:off x="457200" y="1063375"/>
            <a:ext cx="4629900" cy="2581499"/>
          </a:xfrm>
          <a:prstGeom prst="rect">
            <a:avLst/>
          </a:prstGeom>
        </p:spPr>
        <p:txBody>
          <a:bodyPr lIns="91425" tIns="91425" rIns="91425" bIns="91425" anchor="t" anchorCtr="0">
            <a:noAutofit/>
          </a:bodyPr>
          <a:lstStyle/>
          <a:p>
            <a:pPr rtl="0">
              <a:spcBef>
                <a:spcPts val="0"/>
              </a:spcBef>
              <a:buNone/>
            </a:pPr>
            <a:r>
              <a:rPr lang="en" sz="1800"/>
              <a:t>Functions: </a:t>
            </a:r>
          </a:p>
          <a:p>
            <a:pPr marL="457200" lvl="0" indent="-317500" rtl="0">
              <a:spcBef>
                <a:spcPts val="0"/>
              </a:spcBef>
              <a:buClr>
                <a:schemeClr val="dk2"/>
              </a:buClr>
              <a:buSzPct val="100000"/>
              <a:buFont typeface="Trebuchet MS"/>
              <a:buChar char="❖"/>
            </a:pPr>
            <a:r>
              <a:rPr lang="en" sz="1400"/>
              <a:t>Directing Sense Impulses Throughout the Body </a:t>
            </a:r>
          </a:p>
          <a:p>
            <a:pPr marL="457200" lvl="0" indent="-317500" rtl="0">
              <a:spcBef>
                <a:spcPts val="0"/>
              </a:spcBef>
              <a:buClr>
                <a:schemeClr val="dk2"/>
              </a:buClr>
              <a:buSzPct val="100000"/>
              <a:buFont typeface="Trebuchet MS"/>
              <a:buChar char="❖"/>
            </a:pPr>
            <a:r>
              <a:rPr lang="en" sz="1400"/>
              <a:t>Autonomic Function Control Endocrine Function Control </a:t>
            </a:r>
          </a:p>
          <a:p>
            <a:pPr marL="457200" lvl="0" indent="-317500" rtl="0">
              <a:spcBef>
                <a:spcPts val="0"/>
              </a:spcBef>
              <a:buClr>
                <a:schemeClr val="dk2"/>
              </a:buClr>
              <a:buSzPct val="100000"/>
              <a:buFont typeface="Trebuchet MS"/>
              <a:buChar char="❖"/>
            </a:pPr>
            <a:r>
              <a:rPr lang="en" sz="1400"/>
              <a:t>Motor Function Control </a:t>
            </a:r>
          </a:p>
          <a:p>
            <a:pPr marL="457200" lvl="0" indent="-317500" rtl="0">
              <a:spcBef>
                <a:spcPts val="0"/>
              </a:spcBef>
              <a:buClr>
                <a:schemeClr val="dk2"/>
              </a:buClr>
              <a:buSzPct val="100000"/>
              <a:buFont typeface="Trebuchet MS"/>
              <a:buChar char="❖"/>
            </a:pPr>
            <a:r>
              <a:rPr lang="en" sz="1400"/>
              <a:t>Homeostasis</a:t>
            </a:r>
          </a:p>
          <a:p>
            <a:pPr marL="457200" lvl="0" indent="-317500">
              <a:spcBef>
                <a:spcPts val="0"/>
              </a:spcBef>
              <a:buClr>
                <a:schemeClr val="dk2"/>
              </a:buClr>
              <a:buSzPct val="100000"/>
              <a:buFont typeface="Trebuchet MS"/>
              <a:buChar char="❖"/>
            </a:pPr>
            <a:r>
              <a:rPr lang="en" sz="1400"/>
              <a:t>Hearing, Vision, Smell, Taste, Touch Perception</a:t>
            </a:r>
          </a:p>
        </p:txBody>
      </p:sp>
      <p:pic>
        <p:nvPicPr>
          <p:cNvPr id="98" name="Shape 98"/>
          <p:cNvPicPr preferRelativeResize="0"/>
          <p:nvPr/>
        </p:nvPicPr>
        <p:blipFill>
          <a:blip r:embed="rId3">
            <a:alphaModFix/>
          </a:blip>
          <a:stretch>
            <a:fillRect/>
          </a:stretch>
        </p:blipFill>
        <p:spPr>
          <a:xfrm>
            <a:off x="5476000" y="1063375"/>
            <a:ext cx="3159174" cy="2369374"/>
          </a:xfrm>
          <a:prstGeom prst="rect">
            <a:avLst/>
          </a:prstGeom>
          <a:noFill/>
          <a:ln>
            <a:noFill/>
          </a:ln>
        </p:spPr>
      </p:pic>
      <p:sp>
        <p:nvSpPr>
          <p:cNvPr id="99" name="Shape 99"/>
          <p:cNvSpPr txBox="1">
            <a:spLocks noGrp="1"/>
          </p:cNvSpPr>
          <p:nvPr>
            <p:ph type="body" idx="2"/>
          </p:nvPr>
        </p:nvSpPr>
        <p:spPr>
          <a:xfrm>
            <a:off x="902225" y="3432750"/>
            <a:ext cx="7190099" cy="1654500"/>
          </a:xfrm>
          <a:prstGeom prst="rect">
            <a:avLst/>
          </a:prstGeom>
        </p:spPr>
        <p:txBody>
          <a:bodyPr lIns="91425" tIns="91425" rIns="91425" bIns="91425" anchor="t" anchorCtr="0">
            <a:noAutofit/>
          </a:bodyPr>
          <a:lstStyle/>
          <a:p>
            <a:pPr lvl="0" rtl="0">
              <a:spcBef>
                <a:spcPts val="0"/>
              </a:spcBef>
              <a:buNone/>
            </a:pPr>
            <a:r>
              <a:rPr lang="en" sz="1800"/>
              <a:t>Thalamus: </a:t>
            </a:r>
            <a:r>
              <a:rPr lang="en" sz="1400"/>
              <a:t>Channels sensory impulses into cerebral cortex for interpretation and motor impulses from cerebral cortex to brain stem</a:t>
            </a:r>
          </a:p>
          <a:p>
            <a:pPr lvl="0" rtl="0">
              <a:spcBef>
                <a:spcPts val="0"/>
              </a:spcBef>
              <a:buNone/>
            </a:pPr>
            <a:r>
              <a:rPr lang="en" sz="1800"/>
              <a:t>Hypothalamus: </a:t>
            </a:r>
            <a:r>
              <a:rPr lang="en" sz="1400"/>
              <a:t>Links nervous and endocrine systems by commanding the pituitary gland so indirectly regulates metabolic functions </a:t>
            </a:r>
          </a:p>
        </p:txBody>
      </p:sp>
    </p:spTree>
  </p:cSld>
  <p:clrMapOvr>
    <a:masterClrMapping/>
  </p:clrMapOvr>
  <p:transition spd="slow">
    <p:cut/>
  </p:transition>
</p:sld>
</file>

<file path=ppt/theme/theme1.xml><?xml version="1.0" encoding="utf-8"?>
<a:theme xmlns:a="http://schemas.openxmlformats.org/drawingml/2006/main"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1659</Words>
  <Application>Microsoft Office PowerPoint</Application>
  <PresentationFormat>On-screen Show (16:9)</PresentationFormat>
  <Paragraphs>97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western</vt:lpstr>
      <vt:lpstr>Nervous System</vt:lpstr>
      <vt:lpstr>Nervous System</vt:lpstr>
      <vt:lpstr>Two Major Parts of the Nervous System</vt:lpstr>
      <vt:lpstr>Interactions Between Two Neurons (Neurotransmission)</vt:lpstr>
      <vt:lpstr>Simple Reflex Arc</vt:lpstr>
      <vt:lpstr>The Brain</vt:lpstr>
      <vt:lpstr>The Brain - The Major Parts  </vt:lpstr>
      <vt:lpstr>The Brain - Cerebral Hemispheres </vt:lpstr>
      <vt:lpstr>The Brain - Diencephalon </vt:lpstr>
      <vt:lpstr>The Brain - Brain Stem (connects cerebrum to spinal cord)</vt:lpstr>
      <vt:lpstr>The Brain - Cerebellum</vt:lpstr>
      <vt:lpstr>Nerve Impulse Traveling Through Neuron</vt:lpstr>
      <vt:lpstr>Nerve Impulse Traveling Through Neuron</vt:lpstr>
      <vt:lpstr>Role of Neurotransmitters</vt:lpstr>
      <vt:lpstr>Disorders: Parkinson’s Disease</vt:lpstr>
      <vt:lpstr>Disorders: Parkinson’s Disease</vt:lpstr>
      <vt:lpstr>Disorders: Alzheimer’s Disease</vt:lpstr>
      <vt:lpstr>Source Citation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Nervous System</dc:title>
  <dc:creator>Hara Mubashar</dc:creator>
  <cp:lastModifiedBy>Hara Mubashar</cp:lastModifiedBy>
  <cp:revision>1</cp:revision>
  <dcterms:modified xsi:type="dcterms:W3CDTF">2014-10-17T13:07:07Z</dcterms:modified>
</cp:coreProperties>
</file>