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75" r:id="rId9"/>
    <p:sldId id="265" r:id="rId10"/>
    <p:sldId id="266" r:id="rId11"/>
    <p:sldId id="267" r:id="rId12"/>
    <p:sldId id="268" r:id="rId13"/>
    <p:sldId id="282" r:id="rId14"/>
    <p:sldId id="269" r:id="rId15"/>
    <p:sldId id="270" r:id="rId16"/>
    <p:sldId id="278" r:id="rId17"/>
    <p:sldId id="279" r:id="rId18"/>
    <p:sldId id="280" r:id="rId19"/>
    <p:sldId id="281" r:id="rId20"/>
    <p:sldId id="2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937" autoAdjust="0"/>
  </p:normalViewPr>
  <p:slideViewPr>
    <p:cSldViewPr snapToGrid="0">
      <p:cViewPr varScale="1">
        <p:scale>
          <a:sx n="108" d="100"/>
          <a:sy n="108" d="100"/>
        </p:scale>
        <p:origin x="66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FF70FE-8845-4244-979D-F442F43DF27A}"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DDE70-5D73-42CB-96DC-20B9E73341AA}" type="slidenum">
              <a:rPr lang="en-US" smtClean="0"/>
              <a:t>‹#›</a:t>
            </a:fld>
            <a:endParaRPr lang="en-US"/>
          </a:p>
        </p:txBody>
      </p:sp>
    </p:spTree>
    <p:extLst>
      <p:ext uri="{BB962C8B-B14F-4D97-AF65-F5344CB8AC3E}">
        <p14:creationId xmlns:p14="http://schemas.microsoft.com/office/powerpoint/2010/main" val="32168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FF70FE-8845-4244-979D-F442F43DF27A}"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DDE70-5D73-42CB-96DC-20B9E73341AA}" type="slidenum">
              <a:rPr lang="en-US" smtClean="0"/>
              <a:t>‹#›</a:t>
            </a:fld>
            <a:endParaRPr lang="en-US"/>
          </a:p>
        </p:txBody>
      </p:sp>
    </p:spTree>
    <p:extLst>
      <p:ext uri="{BB962C8B-B14F-4D97-AF65-F5344CB8AC3E}">
        <p14:creationId xmlns:p14="http://schemas.microsoft.com/office/powerpoint/2010/main" val="66558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FF70FE-8845-4244-979D-F442F43DF27A}"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DDE70-5D73-42CB-96DC-20B9E73341AA}" type="slidenum">
              <a:rPr lang="en-US" smtClean="0"/>
              <a:t>‹#›</a:t>
            </a:fld>
            <a:endParaRPr lang="en-US"/>
          </a:p>
        </p:txBody>
      </p:sp>
    </p:spTree>
    <p:extLst>
      <p:ext uri="{BB962C8B-B14F-4D97-AF65-F5344CB8AC3E}">
        <p14:creationId xmlns:p14="http://schemas.microsoft.com/office/powerpoint/2010/main" val="2719050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FF70FE-8845-4244-979D-F442F43DF27A}"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DDE70-5D73-42CB-96DC-20B9E73341AA}" type="slidenum">
              <a:rPr lang="en-US" smtClean="0"/>
              <a:t>‹#›</a:t>
            </a:fld>
            <a:endParaRPr lang="en-US"/>
          </a:p>
        </p:txBody>
      </p:sp>
    </p:spTree>
    <p:extLst>
      <p:ext uri="{BB962C8B-B14F-4D97-AF65-F5344CB8AC3E}">
        <p14:creationId xmlns:p14="http://schemas.microsoft.com/office/powerpoint/2010/main" val="4124044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FF70FE-8845-4244-979D-F442F43DF27A}"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DDE70-5D73-42CB-96DC-20B9E73341AA}" type="slidenum">
              <a:rPr lang="en-US" smtClean="0"/>
              <a:t>‹#›</a:t>
            </a:fld>
            <a:endParaRPr lang="en-US"/>
          </a:p>
        </p:txBody>
      </p:sp>
    </p:spTree>
    <p:extLst>
      <p:ext uri="{BB962C8B-B14F-4D97-AF65-F5344CB8AC3E}">
        <p14:creationId xmlns:p14="http://schemas.microsoft.com/office/powerpoint/2010/main" val="229019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FF70FE-8845-4244-979D-F442F43DF27A}"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1DDE70-5D73-42CB-96DC-20B9E73341AA}" type="slidenum">
              <a:rPr lang="en-US" smtClean="0"/>
              <a:t>‹#›</a:t>
            </a:fld>
            <a:endParaRPr lang="en-US"/>
          </a:p>
        </p:txBody>
      </p:sp>
    </p:spTree>
    <p:extLst>
      <p:ext uri="{BB962C8B-B14F-4D97-AF65-F5344CB8AC3E}">
        <p14:creationId xmlns:p14="http://schemas.microsoft.com/office/powerpoint/2010/main" val="1157061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FF70FE-8845-4244-979D-F442F43DF27A}" type="datetimeFigureOut">
              <a:rPr lang="en-US" smtClean="0"/>
              <a:t>10/15/2015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1DDE70-5D73-42CB-96DC-20B9E73341AA}" type="slidenum">
              <a:rPr lang="en-US" smtClean="0"/>
              <a:t>‹#›</a:t>
            </a:fld>
            <a:endParaRPr lang="en-US"/>
          </a:p>
        </p:txBody>
      </p:sp>
    </p:spTree>
    <p:extLst>
      <p:ext uri="{BB962C8B-B14F-4D97-AF65-F5344CB8AC3E}">
        <p14:creationId xmlns:p14="http://schemas.microsoft.com/office/powerpoint/2010/main" val="184462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FF70FE-8845-4244-979D-F442F43DF27A}" type="datetimeFigureOut">
              <a:rPr lang="en-US" smtClean="0"/>
              <a:t>10/15/2015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1DDE70-5D73-42CB-96DC-20B9E73341AA}" type="slidenum">
              <a:rPr lang="en-US" smtClean="0"/>
              <a:t>‹#›</a:t>
            </a:fld>
            <a:endParaRPr lang="en-US"/>
          </a:p>
        </p:txBody>
      </p:sp>
    </p:spTree>
    <p:extLst>
      <p:ext uri="{BB962C8B-B14F-4D97-AF65-F5344CB8AC3E}">
        <p14:creationId xmlns:p14="http://schemas.microsoft.com/office/powerpoint/2010/main" val="241062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F70FE-8845-4244-979D-F442F43DF27A}" type="datetimeFigureOut">
              <a:rPr lang="en-US" smtClean="0"/>
              <a:t>10/15/2015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1DDE70-5D73-42CB-96DC-20B9E73341AA}" type="slidenum">
              <a:rPr lang="en-US" smtClean="0"/>
              <a:t>‹#›</a:t>
            </a:fld>
            <a:endParaRPr lang="en-US"/>
          </a:p>
        </p:txBody>
      </p:sp>
    </p:spTree>
    <p:extLst>
      <p:ext uri="{BB962C8B-B14F-4D97-AF65-F5344CB8AC3E}">
        <p14:creationId xmlns:p14="http://schemas.microsoft.com/office/powerpoint/2010/main" val="36389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FF70FE-8845-4244-979D-F442F43DF27A}"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1DDE70-5D73-42CB-96DC-20B9E73341AA}" type="slidenum">
              <a:rPr lang="en-US" smtClean="0"/>
              <a:t>‹#›</a:t>
            </a:fld>
            <a:endParaRPr lang="en-US"/>
          </a:p>
        </p:txBody>
      </p:sp>
    </p:spTree>
    <p:extLst>
      <p:ext uri="{BB962C8B-B14F-4D97-AF65-F5344CB8AC3E}">
        <p14:creationId xmlns:p14="http://schemas.microsoft.com/office/powerpoint/2010/main" val="574087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FF70FE-8845-4244-979D-F442F43DF27A}"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1DDE70-5D73-42CB-96DC-20B9E73341AA}" type="slidenum">
              <a:rPr lang="en-US" smtClean="0"/>
              <a:t>‹#›</a:t>
            </a:fld>
            <a:endParaRPr lang="en-US"/>
          </a:p>
        </p:txBody>
      </p:sp>
    </p:spTree>
    <p:extLst>
      <p:ext uri="{BB962C8B-B14F-4D97-AF65-F5344CB8AC3E}">
        <p14:creationId xmlns:p14="http://schemas.microsoft.com/office/powerpoint/2010/main" val="1621753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F70FE-8845-4244-979D-F442F43DF27A}" type="datetimeFigureOut">
              <a:rPr lang="en-US" smtClean="0"/>
              <a:t>10/15/2015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DDE70-5D73-42CB-96DC-20B9E73341AA}" type="slidenum">
              <a:rPr lang="en-US" smtClean="0"/>
              <a:t>‹#›</a:t>
            </a:fld>
            <a:endParaRPr lang="en-US"/>
          </a:p>
        </p:txBody>
      </p:sp>
    </p:spTree>
    <p:extLst>
      <p:ext uri="{BB962C8B-B14F-4D97-AF65-F5344CB8AC3E}">
        <p14:creationId xmlns:p14="http://schemas.microsoft.com/office/powerpoint/2010/main" val="1433466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mayoclinic.org/diseases-conditions/epilepsy/home/ovc-20117206" TargetMode="External"/><Relationship Id="rId13" Type="http://schemas.openxmlformats.org/officeDocument/2006/relationships/hyperlink" Target="https://www.nlm.nih.gov/medlineplus/ency/imagepages/18011.htm" TargetMode="External"/><Relationship Id="rId3" Type="http://schemas.openxmlformats.org/officeDocument/2006/relationships/hyperlink" Target="http://www.medicinenet.com/script/main/art.asp?articlekey=2667" TargetMode="External"/><Relationship Id="rId7" Type="http://schemas.openxmlformats.org/officeDocument/2006/relationships/hyperlink" Target="http://www.webmd.com/epilepsy/" TargetMode="External"/><Relationship Id="rId12" Type="http://schemas.openxmlformats.org/officeDocument/2006/relationships/hyperlink" Target="https://faculty.washington.edu/chudler/synapse.html" TargetMode="External"/><Relationship Id="rId17" Type="http://schemas.openxmlformats.org/officeDocument/2006/relationships/hyperlink" Target="http://neuroscience.uth.tmc.edu/s3/chapter05.html" TargetMode="External"/><Relationship Id="rId2" Type="http://schemas.openxmlformats.org/officeDocument/2006/relationships/hyperlink" Target="http://www.livescience.com/22665-nervous-system.html" TargetMode="External"/><Relationship Id="rId16" Type="http://schemas.openxmlformats.org/officeDocument/2006/relationships/hyperlink" Target="http://www.innerbody.com/image_nerv01/nerv46.html" TargetMode="External"/><Relationship Id="rId1" Type="http://schemas.openxmlformats.org/officeDocument/2006/relationships/slideLayout" Target="../slideLayouts/slideLayout2.xml"/><Relationship Id="rId6" Type="http://schemas.openxmlformats.org/officeDocument/2006/relationships/hyperlink" Target="https://www.boundless.com/physiology/textbooks/boundless-anatomy-and-physiology-textbook/the-peripheral-nervous-system-pns-13/reflexes-136/components-of-a-reflex-arc-727-2295/" TargetMode="External"/><Relationship Id="rId11" Type="http://schemas.openxmlformats.org/officeDocument/2006/relationships/hyperlink" Target="http://nawrot.psych.ndsu.nodak.edu/courses/465projects08/schizophrenia/neurotransmitters.htm" TargetMode="External"/><Relationship Id="rId5" Type="http://schemas.openxmlformats.org/officeDocument/2006/relationships/hyperlink" Target="http://www.ninds.nih.gov/disorders/amyotrophiclateralsclerosis/detail_ALS.htm" TargetMode="External"/><Relationship Id="rId15" Type="http://schemas.openxmlformats.org/officeDocument/2006/relationships/hyperlink" Target="http://biology.about.com/od/anatomy/p/diencephalon.htm" TargetMode="External"/><Relationship Id="rId10" Type="http://schemas.openxmlformats.org/officeDocument/2006/relationships/hyperlink" Target="https://www.neurogistics.com/TheScience/WhatareNeurotransmi09CE.asp" TargetMode="External"/><Relationship Id="rId4" Type="http://schemas.openxmlformats.org/officeDocument/2006/relationships/hyperlink" Target="https://www.nichd.nih.gov/health/topics/neuro/conditioninfo/Pages/parts.aspx" TargetMode="External"/><Relationship Id="rId9" Type="http://schemas.openxmlformats.org/officeDocument/2006/relationships/hyperlink" Target="http://courses.washington.edu/psych333/handouts/coursepack/ch05-Signalling_in_neurons.pdf" TargetMode="External"/><Relationship Id="rId14" Type="http://schemas.openxmlformats.org/officeDocument/2006/relationships/hyperlink" Target="https://www.boundless.com/psychology/textbooks/boundless-psychology-textbook/biological-foundations-of-psychology-3/structure-and-function-of-the-brain-35/cerebral-hemispheres-and-lobes-of-the-brain-153-12688/"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0638"/>
            <a:ext cx="12192000" cy="6878637"/>
          </a:xfrm>
          <a:prstGeom prst="rect">
            <a:avLst/>
          </a:prstGeom>
        </p:spPr>
      </p:pic>
      <p:sp>
        <p:nvSpPr>
          <p:cNvPr id="2" name="Title 1"/>
          <p:cNvSpPr>
            <a:spLocks noGrp="1"/>
          </p:cNvSpPr>
          <p:nvPr>
            <p:ph type="ctrTitle"/>
          </p:nvPr>
        </p:nvSpPr>
        <p:spPr>
          <a:xfrm>
            <a:off x="1524000" y="983112"/>
            <a:ext cx="9144000" cy="1508124"/>
          </a:xfrm>
        </p:spPr>
        <p:txBody>
          <a:bodyPr>
            <a:noAutofit/>
          </a:bodyPr>
          <a:lstStyle/>
          <a:p>
            <a:r>
              <a:rPr lang="en-US" sz="9600" b="1" dirty="0" smtClean="0"/>
              <a:t>Nervous System</a:t>
            </a:r>
            <a:endParaRPr lang="en-US" sz="9600" b="1" dirty="0"/>
          </a:p>
        </p:txBody>
      </p:sp>
      <p:sp>
        <p:nvSpPr>
          <p:cNvPr id="3" name="Subtitle 2"/>
          <p:cNvSpPr>
            <a:spLocks noGrp="1"/>
          </p:cNvSpPr>
          <p:nvPr>
            <p:ph type="subTitle" idx="1"/>
          </p:nvPr>
        </p:nvSpPr>
        <p:spPr>
          <a:xfrm>
            <a:off x="1524000" y="5572505"/>
            <a:ext cx="9144000" cy="686627"/>
          </a:xfrm>
        </p:spPr>
        <p:txBody>
          <a:bodyPr>
            <a:normAutofit/>
          </a:bodyPr>
          <a:lstStyle/>
          <a:p>
            <a:r>
              <a:rPr lang="en-US" sz="3600" dirty="0" smtClean="0"/>
              <a:t>By: Jenny Jin</a:t>
            </a:r>
            <a:endParaRPr lang="en-US" sz="3600" dirty="0"/>
          </a:p>
        </p:txBody>
      </p:sp>
      <p:sp>
        <p:nvSpPr>
          <p:cNvPr id="5" name="TextBox 4"/>
          <p:cNvSpPr txBox="1"/>
          <p:nvPr/>
        </p:nvSpPr>
        <p:spPr>
          <a:xfrm>
            <a:off x="197707" y="6096900"/>
            <a:ext cx="4036541" cy="461665"/>
          </a:xfrm>
          <a:prstGeom prst="rect">
            <a:avLst/>
          </a:prstGeom>
          <a:noFill/>
        </p:spPr>
        <p:txBody>
          <a:bodyPr wrap="square" rtlCol="0">
            <a:spAutoFit/>
          </a:bodyPr>
          <a:lstStyle/>
          <a:p>
            <a:r>
              <a:rPr lang="en-US" sz="1200" dirty="0"/>
              <a:t>http://i.livescience.com/images/i/000/024/292/iFF/neurons-120208.jpg?1328727600</a:t>
            </a:r>
          </a:p>
        </p:txBody>
      </p:sp>
    </p:spTree>
    <p:extLst>
      <p:ext uri="{BB962C8B-B14F-4D97-AF65-F5344CB8AC3E}">
        <p14:creationId xmlns:p14="http://schemas.microsoft.com/office/powerpoint/2010/main" val="3699941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stem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67667"/>
            <a:ext cx="5202241" cy="4157925"/>
          </a:xfrm>
        </p:spPr>
      </p:pic>
      <p:sp>
        <p:nvSpPr>
          <p:cNvPr id="5" name="TextBox 4"/>
          <p:cNvSpPr txBox="1"/>
          <p:nvPr/>
        </p:nvSpPr>
        <p:spPr>
          <a:xfrm>
            <a:off x="3439320" y="4953740"/>
            <a:ext cx="1269506" cy="307777"/>
          </a:xfrm>
          <a:prstGeom prst="rect">
            <a:avLst/>
          </a:prstGeom>
          <a:noFill/>
        </p:spPr>
        <p:txBody>
          <a:bodyPr wrap="square" rtlCol="0">
            <a:spAutoFit/>
          </a:bodyPr>
          <a:lstStyle/>
          <a:p>
            <a:r>
              <a:rPr lang="en-US" sz="1400" dirty="0" smtClean="0"/>
              <a:t>By: Jenny Jin</a:t>
            </a:r>
            <a:endParaRPr lang="en-US" sz="1400" dirty="0"/>
          </a:p>
        </p:txBody>
      </p:sp>
      <p:sp>
        <p:nvSpPr>
          <p:cNvPr id="6" name="TextBox 5"/>
          <p:cNvSpPr txBox="1"/>
          <p:nvPr/>
        </p:nvSpPr>
        <p:spPr>
          <a:xfrm>
            <a:off x="6040441" y="1368973"/>
            <a:ext cx="5649157" cy="53553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brain stem is one of the most basic regions </a:t>
            </a:r>
            <a:r>
              <a:rPr lang="en-US" dirty="0"/>
              <a:t>of the human brain, yet it is one of the most vital regions for our body’s survival. It forms the connection between the brain and the spinal cord, maintains vital control of the heart and lungs, and coordinates many important reflexes</a:t>
            </a:r>
            <a:r>
              <a:rPr lang="en-US" dirty="0" smtClean="0"/>
              <a:t>.</a:t>
            </a:r>
          </a:p>
          <a:p>
            <a:pPr marL="285750" indent="-285750">
              <a:buFont typeface="Arial" panose="020B0604020202020204" pitchFamily="34" charset="0"/>
              <a:buChar char="•"/>
            </a:pPr>
            <a:r>
              <a:rPr lang="en-US" dirty="0" smtClean="0"/>
              <a:t>Midbrain: a </a:t>
            </a:r>
            <a:r>
              <a:rPr lang="en-US" dirty="0"/>
              <a:t>vital aspect of our neural 'information superhighway,' which transfers visual and auditory input to the brain and motor </a:t>
            </a:r>
            <a:r>
              <a:rPr lang="en-US" dirty="0" smtClean="0"/>
              <a:t>information </a:t>
            </a:r>
            <a:r>
              <a:rPr lang="en-US" dirty="0"/>
              <a:t>from the </a:t>
            </a:r>
            <a:r>
              <a:rPr lang="en-US" dirty="0" smtClean="0"/>
              <a:t>brain</a:t>
            </a:r>
          </a:p>
          <a:p>
            <a:pPr marL="285750" indent="-285750">
              <a:buFont typeface="Arial" panose="020B0604020202020204" pitchFamily="34" charset="0"/>
              <a:buChar char="•"/>
            </a:pPr>
            <a:r>
              <a:rPr lang="en-US" dirty="0" smtClean="0"/>
              <a:t>Pons: responsible </a:t>
            </a:r>
            <a:r>
              <a:rPr lang="en-US" dirty="0"/>
              <a:t>for feeling in the </a:t>
            </a:r>
            <a:r>
              <a:rPr lang="en-US" dirty="0" smtClean="0"/>
              <a:t>face, controls </a:t>
            </a:r>
            <a:r>
              <a:rPr lang="en-US" dirty="0"/>
              <a:t>the muscles that are responsible for biting, chewing, and </a:t>
            </a:r>
            <a:r>
              <a:rPr lang="en-US" dirty="0" smtClean="0"/>
              <a:t>swallowing, allows </a:t>
            </a:r>
            <a:r>
              <a:rPr lang="en-US" dirty="0"/>
              <a:t>the eyes to look from side to </a:t>
            </a:r>
            <a:r>
              <a:rPr lang="en-US" dirty="0" smtClean="0"/>
              <a:t>side, controls </a:t>
            </a:r>
            <a:r>
              <a:rPr lang="en-US" dirty="0"/>
              <a:t>facial </a:t>
            </a:r>
            <a:r>
              <a:rPr lang="en-US" dirty="0" smtClean="0"/>
              <a:t>expressions, allows </a:t>
            </a:r>
            <a:r>
              <a:rPr lang="en-US" dirty="0"/>
              <a:t>sound to move from the ear to the </a:t>
            </a:r>
            <a:r>
              <a:rPr lang="en-US" dirty="0" smtClean="0"/>
              <a:t>brain</a:t>
            </a:r>
          </a:p>
          <a:p>
            <a:pPr marL="285750" indent="-285750">
              <a:buFont typeface="Arial" panose="020B0604020202020204" pitchFamily="34" charset="0"/>
              <a:buChar char="•"/>
            </a:pPr>
            <a:r>
              <a:rPr lang="en-US" dirty="0" smtClean="0"/>
              <a:t>Medulla: helps </a:t>
            </a:r>
            <a:r>
              <a:rPr lang="en-US" dirty="0"/>
              <a:t>regulate breathing, heart and blood vessel function, digestion, sneezing, and swallowing. This part of the brain is a center for respiration and circulation. </a:t>
            </a:r>
            <a:endParaRPr lang="en-US" dirty="0"/>
          </a:p>
        </p:txBody>
      </p:sp>
    </p:spTree>
    <p:extLst>
      <p:ext uri="{BB962C8B-B14F-4D97-AF65-F5344CB8AC3E}">
        <p14:creationId xmlns:p14="http://schemas.microsoft.com/office/powerpoint/2010/main" val="715317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Cerebellum</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0702" r="21585"/>
          <a:stretch/>
        </p:blipFill>
        <p:spPr>
          <a:xfrm>
            <a:off x="838200" y="1568173"/>
            <a:ext cx="4891596" cy="3607509"/>
          </a:xfrm>
        </p:spPr>
      </p:pic>
      <p:sp>
        <p:nvSpPr>
          <p:cNvPr id="6" name="TextBox 5"/>
          <p:cNvSpPr txBox="1"/>
          <p:nvPr/>
        </p:nvSpPr>
        <p:spPr>
          <a:xfrm>
            <a:off x="6347535" y="2263806"/>
            <a:ext cx="4705165"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cerebellum </a:t>
            </a:r>
            <a:r>
              <a:rPr lang="en-US" dirty="0"/>
              <a:t>modifies the motor commands of the descending pathways to make movements more adaptive and accurate</a:t>
            </a:r>
            <a:r>
              <a:rPr lang="en-US" dirty="0" smtClean="0"/>
              <a:t>.</a:t>
            </a:r>
          </a:p>
          <a:p>
            <a:pPr marL="285750" indent="-285750">
              <a:buFont typeface="Arial" panose="020B0604020202020204" pitchFamily="34" charset="0"/>
              <a:buChar char="•"/>
            </a:pPr>
            <a:r>
              <a:rPr lang="en-US" dirty="0" smtClean="0"/>
              <a:t>Maintains balance and posture</a:t>
            </a:r>
          </a:p>
          <a:p>
            <a:pPr marL="285750" indent="-285750">
              <a:buFont typeface="Arial" panose="020B0604020202020204" pitchFamily="34" charset="0"/>
              <a:buChar char="•"/>
            </a:pPr>
            <a:r>
              <a:rPr lang="en-US" dirty="0" smtClean="0"/>
              <a:t>Coordinates voluntary movements</a:t>
            </a:r>
          </a:p>
          <a:p>
            <a:pPr marL="285750" indent="-285750">
              <a:buFont typeface="Arial" panose="020B0604020202020204" pitchFamily="34" charset="0"/>
              <a:buChar char="•"/>
            </a:pPr>
            <a:r>
              <a:rPr lang="en-US" dirty="0" smtClean="0"/>
              <a:t>Facilitates motor learning and cognitive functions through trial-and-error</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825405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Nerve Impulse Travels</a:t>
            </a:r>
            <a:endParaRPr lang="en-US" dirty="0"/>
          </a:p>
        </p:txBody>
      </p:sp>
      <p:sp>
        <p:nvSpPr>
          <p:cNvPr id="3" name="Content Placeholder 2"/>
          <p:cNvSpPr>
            <a:spLocks noGrp="1"/>
          </p:cNvSpPr>
          <p:nvPr>
            <p:ph idx="1"/>
          </p:nvPr>
        </p:nvSpPr>
        <p:spPr>
          <a:xfrm>
            <a:off x="838200" y="1532662"/>
            <a:ext cx="10515600" cy="4351338"/>
          </a:xfrm>
        </p:spPr>
        <p:txBody>
          <a:bodyPr>
            <a:noAutofit/>
          </a:bodyPr>
          <a:lstStyle/>
          <a:p>
            <a:r>
              <a:rPr lang="en-US" sz="2400" dirty="0"/>
              <a:t>When a neuron is at rest, it is in a state of </a:t>
            </a:r>
            <a:r>
              <a:rPr lang="en-US" sz="2400" dirty="0" smtClean="0"/>
              <a:t>polarization and contains </a:t>
            </a:r>
            <a:r>
              <a:rPr lang="en-US" sz="2400" dirty="0" smtClean="0">
                <a:solidFill>
                  <a:srgbClr val="7030A0"/>
                </a:solidFill>
              </a:rPr>
              <a:t>membrane potential</a:t>
            </a:r>
            <a:r>
              <a:rPr lang="en-US" sz="2400" dirty="0" smtClean="0"/>
              <a:t>. </a:t>
            </a:r>
            <a:r>
              <a:rPr lang="en-US" sz="2400" dirty="0"/>
              <a:t>There is an excess of sodium (Na+) ions outside of the cell membrane that create a positive </a:t>
            </a:r>
            <a:r>
              <a:rPr lang="en-US" sz="2400" dirty="0" smtClean="0"/>
              <a:t>charge. Similarly</a:t>
            </a:r>
            <a:r>
              <a:rPr lang="en-US" sz="2400" dirty="0"/>
              <a:t>, there is an excess of potassium (K+) ions inside the cell along with negatively charged molecules that produce a negative charge inside the cell membrane</a:t>
            </a:r>
            <a:r>
              <a:rPr lang="en-US" sz="2400" dirty="0" smtClean="0"/>
              <a:t>. </a:t>
            </a:r>
            <a:r>
              <a:rPr lang="en-US" sz="2400" dirty="0"/>
              <a:t>This is the cell’s </a:t>
            </a:r>
            <a:r>
              <a:rPr lang="en-US" sz="2400" dirty="0" smtClean="0">
                <a:solidFill>
                  <a:srgbClr val="7030A0"/>
                </a:solidFill>
              </a:rPr>
              <a:t>resting </a:t>
            </a:r>
            <a:r>
              <a:rPr lang="en-US" sz="2400" dirty="0">
                <a:solidFill>
                  <a:srgbClr val="7030A0"/>
                </a:solidFill>
              </a:rPr>
              <a:t>potential</a:t>
            </a:r>
            <a:r>
              <a:rPr lang="en-US" sz="2400" dirty="0"/>
              <a:t>. </a:t>
            </a:r>
            <a:endParaRPr lang="en-US" sz="2400" dirty="0"/>
          </a:p>
          <a:p>
            <a:r>
              <a:rPr lang="en-US" sz="2400" dirty="0"/>
              <a:t>When a neuron is stimulated, either from direct sensory input or another neuron, ion channels in the cell membrane open, and sodium ions rush in. The inside of the cell becomes positively charged, the cell </a:t>
            </a:r>
            <a:r>
              <a:rPr lang="en-US" sz="2400" dirty="0" smtClean="0"/>
              <a:t>goes through a </a:t>
            </a:r>
            <a:r>
              <a:rPr lang="en-US" sz="2400" dirty="0" smtClean="0">
                <a:solidFill>
                  <a:srgbClr val="7030A0"/>
                </a:solidFill>
              </a:rPr>
              <a:t>depolarization</a:t>
            </a:r>
            <a:r>
              <a:rPr lang="en-US" sz="2400" dirty="0" smtClean="0"/>
              <a:t> to its </a:t>
            </a:r>
            <a:r>
              <a:rPr lang="en-US" sz="2400" dirty="0" smtClean="0">
                <a:solidFill>
                  <a:srgbClr val="7030A0"/>
                </a:solidFill>
              </a:rPr>
              <a:t>threshold</a:t>
            </a:r>
            <a:r>
              <a:rPr lang="en-US" sz="2400" dirty="0" smtClean="0"/>
              <a:t>, and </a:t>
            </a:r>
            <a:r>
              <a:rPr lang="en-US" sz="2400" dirty="0"/>
              <a:t>an </a:t>
            </a:r>
            <a:r>
              <a:rPr lang="en-US" sz="2400" dirty="0">
                <a:solidFill>
                  <a:srgbClr val="7030A0"/>
                </a:solidFill>
              </a:rPr>
              <a:t>action potential</a:t>
            </a:r>
            <a:r>
              <a:rPr lang="en-US" sz="2400" dirty="0"/>
              <a:t> is created that transmits the stimulus down the axon.</a:t>
            </a:r>
          </a:p>
          <a:p>
            <a:r>
              <a:rPr lang="en-US" sz="2400" dirty="0"/>
              <a:t>At the end of the axon, the nerve impulse reaches the synapse. Neurotransmitters are then released to carry the nerve impulse across the synapse to the dendrites of the next neuron</a:t>
            </a:r>
            <a:r>
              <a:rPr lang="en-US" sz="2400" dirty="0" smtClean="0"/>
              <a:t>.</a:t>
            </a:r>
          </a:p>
          <a:p>
            <a:r>
              <a:rPr lang="en-US" sz="2400" dirty="0" smtClean="0"/>
              <a:t>The neuron is then in a </a:t>
            </a:r>
            <a:r>
              <a:rPr lang="en-US" sz="2400" dirty="0" smtClean="0">
                <a:solidFill>
                  <a:srgbClr val="7030A0"/>
                </a:solidFill>
              </a:rPr>
              <a:t>refractory period </a:t>
            </a:r>
            <a:r>
              <a:rPr lang="en-US" sz="2400" dirty="0" smtClean="0"/>
              <a:t>before receiving the next message.</a:t>
            </a:r>
            <a:endParaRPr lang="en-US" sz="2400" dirty="0"/>
          </a:p>
          <a:p>
            <a:endParaRPr lang="en-US" sz="2400" dirty="0"/>
          </a:p>
        </p:txBody>
      </p:sp>
    </p:spTree>
    <p:extLst>
      <p:ext uri="{BB962C8B-B14F-4D97-AF65-F5344CB8AC3E}">
        <p14:creationId xmlns:p14="http://schemas.microsoft.com/office/powerpoint/2010/main" val="427406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5893" y="708904"/>
            <a:ext cx="4974770" cy="1989908"/>
          </a:xfrm>
          <a:prstGeom prst="rect">
            <a:avLst/>
          </a:prstGeom>
        </p:spPr>
      </p:pic>
      <p:sp>
        <p:nvSpPr>
          <p:cNvPr id="5" name="TextBox 4"/>
          <p:cNvSpPr txBox="1"/>
          <p:nvPr/>
        </p:nvSpPr>
        <p:spPr>
          <a:xfrm>
            <a:off x="449471" y="2698812"/>
            <a:ext cx="5211192" cy="461665"/>
          </a:xfrm>
          <a:prstGeom prst="rect">
            <a:avLst/>
          </a:prstGeom>
          <a:noFill/>
        </p:spPr>
        <p:txBody>
          <a:bodyPr wrap="square" rtlCol="0">
            <a:spAutoFit/>
          </a:bodyPr>
          <a:lstStyle/>
          <a:p>
            <a:r>
              <a:rPr lang="en-US" sz="1200" dirty="0"/>
              <a:t>http://www.moleculardevices.com/sites/default/files/flipr-assay-membranepot-principle_Figure_450.jpg</a:t>
            </a:r>
          </a:p>
        </p:txBody>
      </p:sp>
      <p:pic>
        <p:nvPicPr>
          <p:cNvPr id="6" name="Picture 5"/>
          <p:cNvPicPr>
            <a:picLocks noChangeAspect="1"/>
          </p:cNvPicPr>
          <p:nvPr/>
        </p:nvPicPr>
        <p:blipFill>
          <a:blip r:embed="rId3"/>
          <a:stretch>
            <a:fillRect/>
          </a:stretch>
        </p:blipFill>
        <p:spPr>
          <a:xfrm>
            <a:off x="7199409" y="375203"/>
            <a:ext cx="3214098" cy="3676615"/>
          </a:xfrm>
          <a:prstGeom prst="rect">
            <a:avLst/>
          </a:prstGeom>
        </p:spPr>
      </p:pic>
      <p:sp>
        <p:nvSpPr>
          <p:cNvPr id="7" name="TextBox 6"/>
          <p:cNvSpPr txBox="1"/>
          <p:nvPr/>
        </p:nvSpPr>
        <p:spPr>
          <a:xfrm>
            <a:off x="6889072" y="4051818"/>
            <a:ext cx="4119238" cy="461665"/>
          </a:xfrm>
          <a:prstGeom prst="rect">
            <a:avLst/>
          </a:prstGeom>
          <a:noFill/>
        </p:spPr>
        <p:txBody>
          <a:bodyPr wrap="square" rtlCol="0">
            <a:spAutoFit/>
          </a:bodyPr>
          <a:lstStyle/>
          <a:p>
            <a:r>
              <a:rPr lang="en-US" sz="1200" dirty="0"/>
              <a:t>https://upload.wikimedia.org/wikipedia/commons/f/fb/Basis_of_Membrane_Potential2.png</a:t>
            </a:r>
          </a:p>
        </p:txBody>
      </p:sp>
      <p:pic>
        <p:nvPicPr>
          <p:cNvPr id="8" name="Picture 7"/>
          <p:cNvPicPr>
            <a:picLocks noChangeAspect="1"/>
          </p:cNvPicPr>
          <p:nvPr/>
        </p:nvPicPr>
        <p:blipFill>
          <a:blip r:embed="rId4"/>
          <a:stretch>
            <a:fillRect/>
          </a:stretch>
        </p:blipFill>
        <p:spPr>
          <a:xfrm>
            <a:off x="985422" y="3490726"/>
            <a:ext cx="3523510" cy="2395987"/>
          </a:xfrm>
          <a:prstGeom prst="rect">
            <a:avLst/>
          </a:prstGeom>
        </p:spPr>
      </p:pic>
      <p:sp>
        <p:nvSpPr>
          <p:cNvPr id="9" name="TextBox 8"/>
          <p:cNvSpPr txBox="1"/>
          <p:nvPr/>
        </p:nvSpPr>
        <p:spPr>
          <a:xfrm>
            <a:off x="852257" y="6216962"/>
            <a:ext cx="4030461" cy="276999"/>
          </a:xfrm>
          <a:prstGeom prst="rect">
            <a:avLst/>
          </a:prstGeom>
          <a:noFill/>
        </p:spPr>
        <p:txBody>
          <a:bodyPr wrap="square" rtlCol="0">
            <a:spAutoFit/>
          </a:bodyPr>
          <a:lstStyle/>
          <a:p>
            <a:r>
              <a:rPr lang="en-US" sz="1200" dirty="0"/>
              <a:t>http://www.helcohi.com/sse/images/body/1-4ci.gif</a:t>
            </a:r>
          </a:p>
        </p:txBody>
      </p:sp>
      <p:pic>
        <p:nvPicPr>
          <p:cNvPr id="10" name="Picture 9"/>
          <p:cNvPicPr>
            <a:picLocks noChangeAspect="1"/>
          </p:cNvPicPr>
          <p:nvPr/>
        </p:nvPicPr>
        <p:blipFill>
          <a:blip r:embed="rId5"/>
          <a:stretch>
            <a:fillRect/>
          </a:stretch>
        </p:blipFill>
        <p:spPr>
          <a:xfrm>
            <a:off x="5660663" y="4688719"/>
            <a:ext cx="2955958" cy="1451704"/>
          </a:xfrm>
          <a:prstGeom prst="rect">
            <a:avLst/>
          </a:prstGeom>
        </p:spPr>
      </p:pic>
      <p:sp>
        <p:nvSpPr>
          <p:cNvPr id="11" name="TextBox 10"/>
          <p:cNvSpPr txBox="1"/>
          <p:nvPr/>
        </p:nvSpPr>
        <p:spPr>
          <a:xfrm>
            <a:off x="5434129" y="6315659"/>
            <a:ext cx="3409025" cy="461665"/>
          </a:xfrm>
          <a:prstGeom prst="rect">
            <a:avLst/>
          </a:prstGeom>
          <a:noFill/>
        </p:spPr>
        <p:txBody>
          <a:bodyPr wrap="square" rtlCol="0">
            <a:spAutoFit/>
          </a:bodyPr>
          <a:lstStyle/>
          <a:p>
            <a:r>
              <a:rPr lang="en-US" sz="1200" dirty="0"/>
              <a:t>http://www.biologymad.com/nervoussystem/propagation2.jpg</a:t>
            </a:r>
          </a:p>
        </p:txBody>
      </p:sp>
    </p:spTree>
    <p:extLst>
      <p:ext uri="{BB962C8B-B14F-4D97-AF65-F5344CB8AC3E}">
        <p14:creationId xmlns:p14="http://schemas.microsoft.com/office/powerpoint/2010/main" val="2970165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Neurotransmitters</a:t>
            </a:r>
            <a:endParaRPr lang="en-US" dirty="0"/>
          </a:p>
        </p:txBody>
      </p:sp>
      <p:sp>
        <p:nvSpPr>
          <p:cNvPr id="3" name="Content Placeholder 2"/>
          <p:cNvSpPr>
            <a:spLocks noGrp="1"/>
          </p:cNvSpPr>
          <p:nvPr>
            <p:ph idx="1"/>
          </p:nvPr>
        </p:nvSpPr>
        <p:spPr>
          <a:xfrm>
            <a:off x="838200" y="1825625"/>
            <a:ext cx="10515600" cy="4557758"/>
          </a:xfrm>
        </p:spPr>
        <p:txBody>
          <a:bodyPr>
            <a:normAutofit/>
          </a:bodyPr>
          <a:lstStyle/>
          <a:p>
            <a:r>
              <a:rPr lang="en-US" sz="2400" dirty="0" smtClean="0"/>
              <a:t>Neurotransmitters are the </a:t>
            </a:r>
            <a:r>
              <a:rPr lang="en-US" sz="2400" dirty="0"/>
              <a:t>brain chemicals that communicate information throughout our brain and body.  They relay signals between </a:t>
            </a:r>
            <a:r>
              <a:rPr lang="en-US" sz="2400" dirty="0" smtClean="0"/>
              <a:t>neurons. </a:t>
            </a:r>
          </a:p>
          <a:p>
            <a:r>
              <a:rPr lang="en-US" sz="2400" dirty="0"/>
              <a:t>Neurotransmitters are released by axons into the fluid of the synapse.  Some of these chemicals bind to receptor sites on the corresponding dendrite, some of them return to the axon, and some of them are broken down, or metabolized</a:t>
            </a:r>
            <a:r>
              <a:rPr lang="en-US" sz="2400" dirty="0" smtClean="0"/>
              <a:t>.</a:t>
            </a:r>
          </a:p>
          <a:p>
            <a:r>
              <a:rPr lang="en-US" sz="2400" dirty="0" smtClean="0"/>
              <a:t>Neurotransmitters travel in vesicles down the axon; the vesicles then fuse with the synapse terminals and the neurotransmitters are released.</a:t>
            </a:r>
          </a:p>
          <a:p>
            <a:r>
              <a:rPr lang="en-US" sz="2400" dirty="0" smtClean="0"/>
              <a:t>Depending on which kind of neurotransmitter (IPSP vs. EPSP), the postsynaptic cell can either become more (EPSP) or less (IPSP) likely to fire an action potential. This action potential will lead to a continuation of the message.</a:t>
            </a:r>
          </a:p>
          <a:p>
            <a:endParaRPr lang="en-US" sz="2400" dirty="0"/>
          </a:p>
        </p:txBody>
      </p:sp>
    </p:spTree>
    <p:extLst>
      <p:ext uri="{BB962C8B-B14F-4D97-AF65-F5344CB8AC3E}">
        <p14:creationId xmlns:p14="http://schemas.microsoft.com/office/powerpoint/2010/main" val="817760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IPSP</a:t>
            </a:r>
            <a:r>
              <a:rPr lang="en-US" dirty="0" smtClean="0"/>
              <a:t> vs. </a:t>
            </a:r>
            <a:r>
              <a:rPr lang="en-US" dirty="0" smtClean="0">
                <a:solidFill>
                  <a:srgbClr val="FF0000"/>
                </a:solidFill>
              </a:rPr>
              <a:t>EPSP</a:t>
            </a:r>
            <a:endParaRPr lang="en-US" dirty="0">
              <a:solidFill>
                <a:srgbClr val="FF0000"/>
              </a:solidFill>
            </a:endParaRPr>
          </a:p>
        </p:txBody>
      </p:sp>
      <p:sp>
        <p:nvSpPr>
          <p:cNvPr id="3" name="Content Placeholder 2"/>
          <p:cNvSpPr>
            <a:spLocks noGrp="1"/>
          </p:cNvSpPr>
          <p:nvPr>
            <p:ph idx="1"/>
          </p:nvPr>
        </p:nvSpPr>
        <p:spPr/>
        <p:txBody>
          <a:bodyPr>
            <a:noAutofit/>
          </a:bodyPr>
          <a:lstStyle/>
          <a:p>
            <a:r>
              <a:rPr lang="en-US" sz="2400" dirty="0" smtClean="0"/>
              <a:t>Many different molecules can act as neurotransmitters.</a:t>
            </a:r>
          </a:p>
          <a:p>
            <a:r>
              <a:rPr lang="en-US" sz="2400" dirty="0" smtClean="0"/>
              <a:t>When small amounts of neurotransmitters are released, the effect on the cell’s membrane potential </a:t>
            </a:r>
            <a:r>
              <a:rPr lang="en-US" sz="2400" dirty="0" smtClean="0"/>
              <a:t>varies in proportion to the amount of neurotransmitter released.</a:t>
            </a:r>
          </a:p>
          <a:p>
            <a:pPr>
              <a:buClr>
                <a:schemeClr val="tx1"/>
              </a:buClr>
            </a:pPr>
            <a:r>
              <a:rPr lang="en-US" sz="2400" dirty="0" smtClean="0">
                <a:solidFill>
                  <a:srgbClr val="0070C0"/>
                </a:solidFill>
              </a:rPr>
              <a:t>IPSPs</a:t>
            </a:r>
            <a:r>
              <a:rPr lang="en-US" sz="2400" dirty="0" smtClean="0"/>
              <a:t> are neurotransmitters that are inhibitory; they open a set of ion channels that allow negatively charged ions to enter the cell.</a:t>
            </a:r>
          </a:p>
          <a:p>
            <a:pPr>
              <a:buClr>
                <a:schemeClr val="tx1"/>
              </a:buClr>
            </a:pPr>
            <a:r>
              <a:rPr lang="en-US" sz="2400" dirty="0" smtClean="0">
                <a:solidFill>
                  <a:srgbClr val="FF0000"/>
                </a:solidFill>
              </a:rPr>
              <a:t>EPSPs</a:t>
            </a:r>
            <a:r>
              <a:rPr lang="en-US" sz="2400" dirty="0" smtClean="0"/>
              <a:t> are neurotransmitters that are excitatory; they cause the inside of the cell to become more positive than the outside.</a:t>
            </a:r>
          </a:p>
          <a:p>
            <a:pPr>
              <a:buClr>
                <a:schemeClr val="tx1"/>
              </a:buClr>
            </a:pPr>
            <a:r>
              <a:rPr lang="en-US" sz="2400" dirty="0" smtClean="0"/>
              <a:t>The </a:t>
            </a:r>
            <a:r>
              <a:rPr lang="en-US" sz="2400" dirty="0" smtClean="0">
                <a:solidFill>
                  <a:srgbClr val="0070C0"/>
                </a:solidFill>
              </a:rPr>
              <a:t>IPSPs</a:t>
            </a:r>
            <a:r>
              <a:rPr lang="en-US" sz="2400" dirty="0" smtClean="0"/>
              <a:t> and </a:t>
            </a:r>
            <a:r>
              <a:rPr lang="en-US" sz="2400" dirty="0" smtClean="0">
                <a:solidFill>
                  <a:srgbClr val="FF0000"/>
                </a:solidFill>
              </a:rPr>
              <a:t>EPSPs</a:t>
            </a:r>
            <a:r>
              <a:rPr lang="en-US" sz="2400" dirty="0" smtClean="0"/>
              <a:t> determine the graded potential; they can cancel out each other in a cell.</a:t>
            </a:r>
          </a:p>
          <a:p>
            <a:pPr>
              <a:buClr>
                <a:schemeClr val="tx1"/>
              </a:buClr>
            </a:pPr>
            <a:r>
              <a:rPr lang="en-US" sz="2400" dirty="0" smtClean="0">
                <a:solidFill>
                  <a:srgbClr val="FF0000"/>
                </a:solidFill>
              </a:rPr>
              <a:t>EPSPs</a:t>
            </a:r>
            <a:r>
              <a:rPr lang="en-US" sz="2400" dirty="0" smtClean="0"/>
              <a:t> stimulate </a:t>
            </a:r>
            <a:r>
              <a:rPr lang="en-US" sz="2400" dirty="0"/>
              <a:t>the </a:t>
            </a:r>
            <a:r>
              <a:rPr lang="en-US" sz="2400" dirty="0" smtClean="0"/>
              <a:t>brain, while </a:t>
            </a:r>
            <a:r>
              <a:rPr lang="en-US" sz="2400" dirty="0" smtClean="0">
                <a:solidFill>
                  <a:srgbClr val="0070C0"/>
                </a:solidFill>
              </a:rPr>
              <a:t>IPSPs</a:t>
            </a:r>
            <a:r>
              <a:rPr lang="en-US" sz="2400" dirty="0" smtClean="0"/>
              <a:t> calm </a:t>
            </a:r>
            <a:r>
              <a:rPr lang="en-US" sz="2400" dirty="0"/>
              <a:t>the brain and help create </a:t>
            </a:r>
            <a:r>
              <a:rPr lang="en-US" sz="2400" dirty="0" smtClean="0"/>
              <a:t>balance.</a:t>
            </a:r>
            <a:endParaRPr lang="en-US" sz="2400" dirty="0"/>
          </a:p>
        </p:txBody>
      </p:sp>
    </p:spTree>
    <p:extLst>
      <p:ext uri="{BB962C8B-B14F-4D97-AF65-F5344CB8AC3E}">
        <p14:creationId xmlns:p14="http://schemas.microsoft.com/office/powerpoint/2010/main" val="506272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Amyotrophic Lateral Sclerosis</a:t>
            </a:r>
            <a:endParaRPr lang="en-US" dirty="0"/>
          </a:p>
        </p:txBody>
      </p:sp>
      <p:sp>
        <p:nvSpPr>
          <p:cNvPr id="3" name="Content Placeholder 2"/>
          <p:cNvSpPr>
            <a:spLocks noGrp="1"/>
          </p:cNvSpPr>
          <p:nvPr>
            <p:ph sz="half" idx="1"/>
          </p:nvPr>
        </p:nvSpPr>
        <p:spPr>
          <a:xfrm>
            <a:off x="838200" y="1444467"/>
            <a:ext cx="5181600" cy="4597559"/>
          </a:xfrm>
        </p:spPr>
        <p:txBody>
          <a:bodyPr>
            <a:normAutofit/>
          </a:bodyPr>
          <a:lstStyle/>
          <a:p>
            <a:pPr marL="0" indent="0">
              <a:buNone/>
            </a:pPr>
            <a:r>
              <a:rPr lang="en-US" sz="1800" dirty="0" smtClean="0"/>
              <a:t>What is ALS?</a:t>
            </a:r>
          </a:p>
          <a:p>
            <a:r>
              <a:rPr lang="en-US" sz="1800" dirty="0" smtClean="0"/>
              <a:t>A rapidly </a:t>
            </a:r>
            <a:r>
              <a:rPr lang="en-US" sz="1800" dirty="0"/>
              <a:t>progressive, invariably fatal neurological disease that attacks the </a:t>
            </a:r>
            <a:r>
              <a:rPr lang="en-US" sz="1800" dirty="0" smtClean="0"/>
              <a:t>neurons that control voluntary muscles (somatic nervous system)</a:t>
            </a:r>
          </a:p>
          <a:p>
            <a:r>
              <a:rPr lang="en-US" sz="1800" dirty="0"/>
              <a:t>B</a:t>
            </a:r>
            <a:r>
              <a:rPr lang="en-US" sz="1800" dirty="0" smtClean="0"/>
              <a:t>oth </a:t>
            </a:r>
            <a:r>
              <a:rPr lang="en-US" sz="1800" dirty="0"/>
              <a:t>the upper motor neurons and the lower motor neurons degenerate or die, and stop sending messages to muscles. Unable to function, the muscles gradually weaken, waste </a:t>
            </a:r>
            <a:r>
              <a:rPr lang="en-US" sz="1800" dirty="0" smtClean="0"/>
              <a:t>away, and </a:t>
            </a:r>
            <a:r>
              <a:rPr lang="en-US" sz="1800" dirty="0"/>
              <a:t>have very fine </a:t>
            </a:r>
            <a:r>
              <a:rPr lang="en-US" sz="1800" dirty="0" smtClean="0"/>
              <a:t>twitches. </a:t>
            </a:r>
            <a:r>
              <a:rPr lang="en-US" sz="1800" dirty="0"/>
              <a:t>Eventually, the ability of the brain to start and control voluntary movement is lost.</a:t>
            </a:r>
            <a:endParaRPr lang="en-US" sz="1800" dirty="0"/>
          </a:p>
        </p:txBody>
      </p:sp>
      <p:sp>
        <p:nvSpPr>
          <p:cNvPr id="4" name="Content Placeholder 3"/>
          <p:cNvSpPr>
            <a:spLocks noGrp="1"/>
          </p:cNvSpPr>
          <p:nvPr>
            <p:ph sz="half" idx="2"/>
          </p:nvPr>
        </p:nvSpPr>
        <p:spPr>
          <a:xfrm>
            <a:off x="6172200" y="1444467"/>
            <a:ext cx="5181600" cy="5106157"/>
          </a:xfrm>
        </p:spPr>
        <p:txBody>
          <a:bodyPr>
            <a:normAutofit/>
          </a:bodyPr>
          <a:lstStyle/>
          <a:p>
            <a:pPr marL="0" indent="0">
              <a:buNone/>
            </a:pPr>
            <a:r>
              <a:rPr lang="en-US" sz="1800" dirty="0" smtClean="0"/>
              <a:t>Signs and Symptoms</a:t>
            </a:r>
          </a:p>
          <a:p>
            <a:r>
              <a:rPr lang="en-US" sz="1800" dirty="0" smtClean="0"/>
              <a:t>Twitches, cramps, tight muscles, muscle weakness in an arm or leg, slurred and nasal speech, difficulty chewing or swallowing</a:t>
            </a:r>
          </a:p>
          <a:p>
            <a:r>
              <a:rPr lang="en-US" sz="1800" dirty="0" smtClean="0"/>
              <a:t>When symptoms begin in the arms or legs, it is known as “limb onset” ALS. If they begin in speech, it is known as “bulbar onset” ALS.</a:t>
            </a:r>
          </a:p>
          <a:p>
            <a:r>
              <a:rPr lang="en-US" sz="1800" dirty="0" smtClean="0"/>
              <a:t>Muscle weakness will then spread to other parts of the body; eventually, people with ALS will not be able to stand, walk, use their hands, and chew and swallow. They will also lose the ability to breathe on their own.</a:t>
            </a:r>
          </a:p>
          <a:p>
            <a:pPr marL="0" indent="0">
              <a:buNone/>
            </a:pPr>
            <a:endParaRPr lang="en-US" sz="1800" dirty="0"/>
          </a:p>
        </p:txBody>
      </p:sp>
      <p:pic>
        <p:nvPicPr>
          <p:cNvPr id="6" name="Picture 5"/>
          <p:cNvPicPr>
            <a:picLocks noChangeAspect="1"/>
          </p:cNvPicPr>
          <p:nvPr/>
        </p:nvPicPr>
        <p:blipFill>
          <a:blip r:embed="rId2"/>
          <a:stretch>
            <a:fillRect/>
          </a:stretch>
        </p:blipFill>
        <p:spPr>
          <a:xfrm>
            <a:off x="2108197" y="4283676"/>
            <a:ext cx="2641606" cy="2324613"/>
          </a:xfrm>
          <a:prstGeom prst="rect">
            <a:avLst/>
          </a:prstGeom>
        </p:spPr>
      </p:pic>
      <p:sp>
        <p:nvSpPr>
          <p:cNvPr id="7" name="TextBox 6"/>
          <p:cNvSpPr txBox="1"/>
          <p:nvPr/>
        </p:nvSpPr>
        <p:spPr>
          <a:xfrm>
            <a:off x="502508" y="6550624"/>
            <a:ext cx="6351373" cy="246221"/>
          </a:xfrm>
          <a:prstGeom prst="rect">
            <a:avLst/>
          </a:prstGeom>
          <a:noFill/>
        </p:spPr>
        <p:txBody>
          <a:bodyPr wrap="square" rtlCol="0">
            <a:spAutoFit/>
          </a:bodyPr>
          <a:lstStyle/>
          <a:p>
            <a:r>
              <a:rPr lang="en-US" sz="1000" dirty="0"/>
              <a:t>http://static1.squarespace.com/static/52ce318fe4b05da9bada2a07/t/55404136e4b06d7f0e88dc69/1430274359602/</a:t>
            </a:r>
          </a:p>
        </p:txBody>
      </p:sp>
      <p:pic>
        <p:nvPicPr>
          <p:cNvPr id="8" name="Picture 7"/>
          <p:cNvPicPr>
            <a:picLocks noChangeAspect="1"/>
          </p:cNvPicPr>
          <p:nvPr/>
        </p:nvPicPr>
        <p:blipFill>
          <a:blip r:embed="rId3"/>
          <a:stretch>
            <a:fillRect/>
          </a:stretch>
        </p:blipFill>
        <p:spPr>
          <a:xfrm>
            <a:off x="8025024" y="4719423"/>
            <a:ext cx="3030154" cy="1830718"/>
          </a:xfrm>
          <a:prstGeom prst="rect">
            <a:avLst/>
          </a:prstGeom>
        </p:spPr>
      </p:pic>
      <p:sp>
        <p:nvSpPr>
          <p:cNvPr id="9" name="TextBox 8"/>
          <p:cNvSpPr txBox="1"/>
          <p:nvPr/>
        </p:nvSpPr>
        <p:spPr>
          <a:xfrm>
            <a:off x="6978134" y="6542929"/>
            <a:ext cx="5123934" cy="253916"/>
          </a:xfrm>
          <a:prstGeom prst="rect">
            <a:avLst/>
          </a:prstGeom>
          <a:noFill/>
        </p:spPr>
        <p:txBody>
          <a:bodyPr wrap="square" rtlCol="0">
            <a:spAutoFit/>
          </a:bodyPr>
          <a:lstStyle/>
          <a:p>
            <a:r>
              <a:rPr lang="en-US" sz="1050" dirty="0"/>
              <a:t>http://ichef.bbci.co.uk/news/624/media/images/77299000/jpg/_77299767_hawking.jpg</a:t>
            </a:r>
          </a:p>
        </p:txBody>
      </p:sp>
      <p:sp>
        <p:nvSpPr>
          <p:cNvPr id="10" name="TextBox 9"/>
          <p:cNvSpPr txBox="1"/>
          <p:nvPr/>
        </p:nvSpPr>
        <p:spPr>
          <a:xfrm>
            <a:off x="6978134" y="5231027"/>
            <a:ext cx="913715" cy="584775"/>
          </a:xfrm>
          <a:prstGeom prst="rect">
            <a:avLst/>
          </a:prstGeom>
          <a:noFill/>
        </p:spPr>
        <p:txBody>
          <a:bodyPr wrap="square" rtlCol="0">
            <a:spAutoFit/>
          </a:bodyPr>
          <a:lstStyle/>
          <a:p>
            <a:r>
              <a:rPr lang="en-US" sz="1600" dirty="0" smtClean="0"/>
              <a:t>Stephen Hawking</a:t>
            </a:r>
            <a:endParaRPr lang="en-US" sz="1600" dirty="0"/>
          </a:p>
        </p:txBody>
      </p:sp>
    </p:spTree>
    <p:extLst>
      <p:ext uri="{BB962C8B-B14F-4D97-AF65-F5344CB8AC3E}">
        <p14:creationId xmlns:p14="http://schemas.microsoft.com/office/powerpoint/2010/main" val="2494879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Amyotrophic Lateral Sclerosis (cont.)</a:t>
            </a:r>
            <a:endParaRPr lang="en-US" dirty="0"/>
          </a:p>
        </p:txBody>
      </p:sp>
      <p:sp>
        <p:nvSpPr>
          <p:cNvPr id="3" name="Content Placeholder 2"/>
          <p:cNvSpPr>
            <a:spLocks noGrp="1"/>
          </p:cNvSpPr>
          <p:nvPr>
            <p:ph sz="half" idx="1"/>
          </p:nvPr>
        </p:nvSpPr>
        <p:spPr>
          <a:xfrm>
            <a:off x="838200" y="1690688"/>
            <a:ext cx="5181600" cy="4351338"/>
          </a:xfrm>
        </p:spPr>
        <p:txBody>
          <a:bodyPr>
            <a:normAutofit/>
          </a:bodyPr>
          <a:lstStyle/>
          <a:p>
            <a:pPr marL="0" indent="0">
              <a:buNone/>
            </a:pPr>
            <a:r>
              <a:rPr lang="en-US" sz="1800" dirty="0" smtClean="0"/>
              <a:t>Prevalence</a:t>
            </a:r>
          </a:p>
          <a:p>
            <a:r>
              <a:rPr lang="en-US" sz="1800" dirty="0" smtClean="0"/>
              <a:t>More than 12,000 people in the U.S. have ALS, which is about 3.9 people per every 100,000. </a:t>
            </a:r>
          </a:p>
          <a:p>
            <a:r>
              <a:rPr lang="en-US" sz="1800" dirty="0" smtClean="0"/>
              <a:t>ALS is one of the most common disorders of the nervous system; men are affected more than women</a:t>
            </a:r>
          </a:p>
          <a:p>
            <a:r>
              <a:rPr lang="en-US" sz="1800" dirty="0" smtClean="0"/>
              <a:t>In most cases, ALS appears randomly and usually shows up in people who do not have a familial history of ALS.</a:t>
            </a:r>
            <a:endParaRPr lang="en-US" sz="1800" dirty="0"/>
          </a:p>
        </p:txBody>
      </p:sp>
      <p:sp>
        <p:nvSpPr>
          <p:cNvPr id="4" name="Content Placeholder 3"/>
          <p:cNvSpPr>
            <a:spLocks noGrp="1"/>
          </p:cNvSpPr>
          <p:nvPr>
            <p:ph sz="half" idx="2"/>
          </p:nvPr>
        </p:nvSpPr>
        <p:spPr>
          <a:xfrm>
            <a:off x="6172200" y="1690688"/>
            <a:ext cx="5181600" cy="4751302"/>
          </a:xfrm>
        </p:spPr>
        <p:txBody>
          <a:bodyPr>
            <a:normAutofit/>
          </a:bodyPr>
          <a:lstStyle/>
          <a:p>
            <a:pPr marL="0" indent="0">
              <a:buNone/>
            </a:pPr>
            <a:r>
              <a:rPr lang="en-US" sz="1800" dirty="0" smtClean="0"/>
              <a:t>Treatment Options</a:t>
            </a:r>
          </a:p>
          <a:p>
            <a:r>
              <a:rPr lang="en-US" sz="1800" dirty="0" smtClean="0"/>
              <a:t>There is not yet a cure for ALS; however, a drug named </a:t>
            </a:r>
            <a:r>
              <a:rPr lang="en-US" sz="1800" dirty="0" err="1" smtClean="0"/>
              <a:t>Riluzole</a:t>
            </a:r>
            <a:r>
              <a:rPr lang="en-US" sz="1800" dirty="0" smtClean="0"/>
              <a:t> was developed in 1995 which expanded lifespan by a few months</a:t>
            </a:r>
          </a:p>
          <a:p>
            <a:r>
              <a:rPr lang="en-US" sz="1800" dirty="0" smtClean="0"/>
              <a:t>Physicians and therapists provide medical and physical therapy, as well as special equipment to help make patients as mobile and comfortable as possible</a:t>
            </a:r>
          </a:p>
          <a:p>
            <a:r>
              <a:rPr lang="en-US" sz="1800" dirty="0" smtClean="0"/>
              <a:t>Feeding tubes and mechanical ventilation may assist the eventual degeneration of the mouth and the lungs</a:t>
            </a:r>
          </a:p>
          <a:p>
            <a:r>
              <a:rPr lang="en-US" sz="1800" dirty="0" smtClean="0"/>
              <a:t>Emotional and mental therapy is also vital; though their muscles are atrophying, the patients’ brains are well-functioning, which can lead to anxiety and depression, as the patients are aware of their inevitable loss of function</a:t>
            </a:r>
          </a:p>
          <a:p>
            <a:endParaRPr lang="en-US" sz="1800" dirty="0"/>
          </a:p>
        </p:txBody>
      </p:sp>
      <p:pic>
        <p:nvPicPr>
          <p:cNvPr id="5" name="Picture 4"/>
          <p:cNvPicPr>
            <a:picLocks noChangeAspect="1"/>
          </p:cNvPicPr>
          <p:nvPr/>
        </p:nvPicPr>
        <p:blipFill>
          <a:blip r:embed="rId2"/>
          <a:stretch>
            <a:fillRect/>
          </a:stretch>
        </p:blipFill>
        <p:spPr>
          <a:xfrm>
            <a:off x="1822621" y="4383341"/>
            <a:ext cx="3218935" cy="2192900"/>
          </a:xfrm>
          <a:prstGeom prst="rect">
            <a:avLst/>
          </a:prstGeom>
        </p:spPr>
      </p:pic>
      <p:sp>
        <p:nvSpPr>
          <p:cNvPr id="6" name="TextBox 5"/>
          <p:cNvSpPr txBox="1"/>
          <p:nvPr/>
        </p:nvSpPr>
        <p:spPr>
          <a:xfrm>
            <a:off x="1472513" y="6576241"/>
            <a:ext cx="3912973" cy="276999"/>
          </a:xfrm>
          <a:prstGeom prst="rect">
            <a:avLst/>
          </a:prstGeom>
          <a:noFill/>
        </p:spPr>
        <p:txBody>
          <a:bodyPr wrap="square" rtlCol="0">
            <a:spAutoFit/>
          </a:bodyPr>
          <a:lstStyle/>
          <a:p>
            <a:r>
              <a:rPr lang="en-US" sz="1200" dirty="0"/>
              <a:t>http://www.neurology.org/content/52/3/504/F2.large.jpg</a:t>
            </a:r>
          </a:p>
        </p:txBody>
      </p:sp>
    </p:spTree>
    <p:extLst>
      <p:ext uri="{BB962C8B-B14F-4D97-AF65-F5344CB8AC3E}">
        <p14:creationId xmlns:p14="http://schemas.microsoft.com/office/powerpoint/2010/main" val="1092356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Epilepsy</a:t>
            </a:r>
            <a:endParaRPr lang="en-US" dirty="0"/>
          </a:p>
        </p:txBody>
      </p:sp>
      <p:sp>
        <p:nvSpPr>
          <p:cNvPr id="3" name="Content Placeholder 2"/>
          <p:cNvSpPr>
            <a:spLocks noGrp="1"/>
          </p:cNvSpPr>
          <p:nvPr>
            <p:ph sz="half" idx="1"/>
          </p:nvPr>
        </p:nvSpPr>
        <p:spPr>
          <a:xfrm>
            <a:off x="838200" y="1534169"/>
            <a:ext cx="5181600" cy="4351338"/>
          </a:xfrm>
        </p:spPr>
        <p:txBody>
          <a:bodyPr>
            <a:normAutofit/>
          </a:bodyPr>
          <a:lstStyle/>
          <a:p>
            <a:pPr marL="0" indent="0">
              <a:buNone/>
            </a:pPr>
            <a:r>
              <a:rPr lang="en-US" sz="1800" dirty="0" smtClean="0"/>
              <a:t>What is epilepsy?</a:t>
            </a:r>
          </a:p>
          <a:p>
            <a:r>
              <a:rPr lang="en-US" sz="1800" dirty="0"/>
              <a:t>Epilepsy is a central nervous system disorder (neurological disorder) in which </a:t>
            </a:r>
            <a:r>
              <a:rPr lang="en-US" sz="1800" dirty="0" smtClean="0"/>
              <a:t>neuron activity </a:t>
            </a:r>
            <a:r>
              <a:rPr lang="en-US" sz="1800" dirty="0"/>
              <a:t>in the brain becomes disrupted, causing seizures or periods of unusual behavior, sensations and sometimes loss of consciousness. </a:t>
            </a:r>
            <a:endParaRPr lang="en-US" sz="1800" dirty="0" smtClean="0"/>
          </a:p>
          <a:p>
            <a:r>
              <a:rPr lang="en-US" sz="1800" dirty="0" smtClean="0"/>
              <a:t>Epilepsy is categorized for two factors: idiopathic or symptomatic, and generalized or partial</a:t>
            </a:r>
          </a:p>
          <a:p>
            <a:pPr marL="0" indent="0">
              <a:buNone/>
            </a:pPr>
            <a:endParaRPr lang="en-US" sz="1800" dirty="0" smtClean="0"/>
          </a:p>
          <a:p>
            <a:endParaRPr lang="en-US" sz="1800" dirty="0" smtClean="0"/>
          </a:p>
          <a:p>
            <a:endParaRPr lang="en-US" sz="1800" dirty="0"/>
          </a:p>
        </p:txBody>
      </p:sp>
      <p:sp>
        <p:nvSpPr>
          <p:cNvPr id="6" name="Content Placeholder 5"/>
          <p:cNvSpPr>
            <a:spLocks noGrp="1"/>
          </p:cNvSpPr>
          <p:nvPr>
            <p:ph sz="half" idx="2"/>
          </p:nvPr>
        </p:nvSpPr>
        <p:spPr>
          <a:xfrm>
            <a:off x="6172200" y="1534169"/>
            <a:ext cx="5181600" cy="4351338"/>
          </a:xfrm>
        </p:spPr>
        <p:txBody>
          <a:bodyPr>
            <a:normAutofit/>
          </a:bodyPr>
          <a:lstStyle/>
          <a:p>
            <a:pPr marL="0" indent="0">
              <a:buNone/>
            </a:pPr>
            <a:r>
              <a:rPr lang="en-US" sz="1800" dirty="0" smtClean="0"/>
              <a:t>Signs and Symptoms</a:t>
            </a:r>
          </a:p>
          <a:p>
            <a:r>
              <a:rPr lang="en-US" sz="1800" dirty="0" smtClean="0"/>
              <a:t>Most apparent symptom is the appearance of seizures</a:t>
            </a:r>
          </a:p>
          <a:p>
            <a:r>
              <a:rPr lang="en-US" sz="1800" dirty="0" smtClean="0"/>
              <a:t>May cry out, stiffen for several seconds, and then make rhythmic movements of the arms and legs</a:t>
            </a:r>
          </a:p>
          <a:p>
            <a:r>
              <a:rPr lang="en-US" sz="1800" dirty="0" smtClean="0"/>
              <a:t>May appear to not be breathing and may turn blue</a:t>
            </a:r>
          </a:p>
          <a:p>
            <a:r>
              <a:rPr lang="en-US" sz="1800" dirty="0"/>
              <a:t>Temporary confusion</a:t>
            </a:r>
          </a:p>
          <a:p>
            <a:r>
              <a:rPr lang="en-US" sz="1800" dirty="0"/>
              <a:t>A staring spell</a:t>
            </a:r>
          </a:p>
          <a:p>
            <a:r>
              <a:rPr lang="en-US" sz="1800" dirty="0"/>
              <a:t>Uncontrollable jerking movements of the arms and legs</a:t>
            </a:r>
          </a:p>
          <a:p>
            <a:r>
              <a:rPr lang="en-US" sz="1800" dirty="0"/>
              <a:t>Loss of consciousness or awareness</a:t>
            </a:r>
          </a:p>
          <a:p>
            <a:r>
              <a:rPr lang="en-US" sz="1800" dirty="0"/>
              <a:t>Psychic symptoms</a:t>
            </a:r>
          </a:p>
          <a:p>
            <a:pPr marL="0" indent="0">
              <a:buNone/>
            </a:pPr>
            <a:endParaRPr lang="en-US" sz="1800" dirty="0" smtClean="0"/>
          </a:p>
          <a:p>
            <a:endParaRPr lang="en-US" sz="1800" dirty="0"/>
          </a:p>
        </p:txBody>
      </p:sp>
      <p:graphicFrame>
        <p:nvGraphicFramePr>
          <p:cNvPr id="7" name="Table 6"/>
          <p:cNvGraphicFramePr>
            <a:graphicFrameLocks noGrp="1"/>
          </p:cNvGraphicFramePr>
          <p:nvPr>
            <p:extLst>
              <p:ext uri="{D42A27DB-BD31-4B8C-83A1-F6EECF244321}">
                <p14:modId xmlns:p14="http://schemas.microsoft.com/office/powerpoint/2010/main" val="30368889"/>
              </p:ext>
            </p:extLst>
          </p:nvPr>
        </p:nvGraphicFramePr>
        <p:xfrm>
          <a:off x="685800" y="3838832"/>
          <a:ext cx="5334000" cy="2935688"/>
        </p:xfrm>
        <a:graphic>
          <a:graphicData uri="http://schemas.openxmlformats.org/drawingml/2006/table">
            <a:tbl>
              <a:tblPr firstRow="1" bandRow="1">
                <a:tableStyleId>{5C22544A-7EE6-4342-B048-85BDC9FD1C3A}</a:tableStyleId>
              </a:tblPr>
              <a:tblGrid>
                <a:gridCol w="1778000"/>
                <a:gridCol w="1778000"/>
                <a:gridCol w="1778000"/>
              </a:tblGrid>
              <a:tr h="558248">
                <a:tc>
                  <a:txBody>
                    <a:bodyPr/>
                    <a:lstStyle/>
                    <a:p>
                      <a:endParaRPr lang="en-US" dirty="0"/>
                    </a:p>
                  </a:txBody>
                  <a:tcPr/>
                </a:tc>
                <a:tc>
                  <a:txBody>
                    <a:bodyPr/>
                    <a:lstStyle/>
                    <a:p>
                      <a:r>
                        <a:rPr lang="en-US" dirty="0" smtClean="0"/>
                        <a:t>Generalized</a:t>
                      </a:r>
                      <a:endParaRPr lang="en-US" dirty="0"/>
                    </a:p>
                  </a:txBody>
                  <a:tcPr/>
                </a:tc>
                <a:tc>
                  <a:txBody>
                    <a:bodyPr/>
                    <a:lstStyle/>
                    <a:p>
                      <a:r>
                        <a:rPr lang="en-US" dirty="0" smtClean="0"/>
                        <a:t>Partial</a:t>
                      </a:r>
                      <a:endParaRPr lang="en-US" dirty="0"/>
                    </a:p>
                  </a:txBody>
                  <a:tcPr/>
                </a:tc>
              </a:tr>
              <a:tr h="1093300">
                <a:tc>
                  <a:txBody>
                    <a:bodyPr/>
                    <a:lstStyle/>
                    <a:p>
                      <a:r>
                        <a:rPr lang="en-US" dirty="0" smtClean="0"/>
                        <a:t>Idiopathic</a:t>
                      </a:r>
                      <a:endParaRPr lang="en-US" dirty="0"/>
                    </a:p>
                  </a:txBody>
                  <a:tcPr/>
                </a:tc>
                <a:tc>
                  <a:txBody>
                    <a:bodyPr/>
                    <a:lstStyle/>
                    <a:p>
                      <a:r>
                        <a:rPr lang="en-US" dirty="0" smtClean="0"/>
                        <a:t>No apparent</a:t>
                      </a:r>
                      <a:r>
                        <a:rPr lang="en-US" baseline="0" dirty="0" smtClean="0"/>
                        <a:t> cause; involves the whole brain</a:t>
                      </a:r>
                      <a:endParaRPr lang="en-US" dirty="0"/>
                    </a:p>
                  </a:txBody>
                  <a:tcPr/>
                </a:tc>
                <a:tc>
                  <a:txBody>
                    <a:bodyPr/>
                    <a:lstStyle/>
                    <a:p>
                      <a:r>
                        <a:rPr lang="en-US" dirty="0" smtClean="0"/>
                        <a:t>No apparent cause; involves one</a:t>
                      </a:r>
                      <a:r>
                        <a:rPr lang="en-US" baseline="0" dirty="0" smtClean="0"/>
                        <a:t> area</a:t>
                      </a:r>
                      <a:r>
                        <a:rPr lang="en-US" dirty="0" smtClean="0"/>
                        <a:t> of the brain</a:t>
                      </a:r>
                      <a:endParaRPr lang="en-US" dirty="0"/>
                    </a:p>
                  </a:txBody>
                  <a:tcPr/>
                </a:tc>
              </a:tr>
              <a:tr h="1093300">
                <a:tc>
                  <a:txBody>
                    <a:bodyPr/>
                    <a:lstStyle/>
                    <a:p>
                      <a:r>
                        <a:rPr lang="en-US" dirty="0" smtClean="0"/>
                        <a:t>Symptomatic</a:t>
                      </a:r>
                      <a:endParaRPr lang="en-US" dirty="0"/>
                    </a:p>
                  </a:txBody>
                  <a:tcPr/>
                </a:tc>
                <a:tc>
                  <a:txBody>
                    <a:bodyPr/>
                    <a:lstStyle/>
                    <a:p>
                      <a:r>
                        <a:rPr lang="en-US" dirty="0" smtClean="0"/>
                        <a:t>Cause is identified; involves the whole brain</a:t>
                      </a:r>
                      <a:endParaRPr lang="en-US" dirty="0"/>
                    </a:p>
                  </a:txBody>
                  <a:tcPr/>
                </a:tc>
                <a:tc>
                  <a:txBody>
                    <a:bodyPr/>
                    <a:lstStyle/>
                    <a:p>
                      <a:r>
                        <a:rPr lang="en-US" dirty="0" smtClean="0"/>
                        <a:t>Cause is identified; involves one area of the brain</a:t>
                      </a:r>
                      <a:endParaRPr lang="en-US" dirty="0"/>
                    </a:p>
                  </a:txBody>
                  <a:tcPr/>
                </a:tc>
              </a:tr>
            </a:tbl>
          </a:graphicData>
        </a:graphic>
      </p:graphicFrame>
    </p:spTree>
    <p:extLst>
      <p:ext uri="{BB962C8B-B14F-4D97-AF65-F5344CB8AC3E}">
        <p14:creationId xmlns:p14="http://schemas.microsoft.com/office/powerpoint/2010/main" val="2008006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Epilepsy (cont.)</a:t>
            </a:r>
            <a:endParaRPr lang="en-US" dirty="0"/>
          </a:p>
        </p:txBody>
      </p:sp>
      <p:sp>
        <p:nvSpPr>
          <p:cNvPr id="3" name="Content Placeholder 2"/>
          <p:cNvSpPr>
            <a:spLocks noGrp="1"/>
          </p:cNvSpPr>
          <p:nvPr>
            <p:ph sz="half" idx="1"/>
          </p:nvPr>
        </p:nvSpPr>
        <p:spPr/>
        <p:txBody>
          <a:bodyPr>
            <a:normAutofit/>
          </a:bodyPr>
          <a:lstStyle/>
          <a:p>
            <a:pPr marL="0" indent="0">
              <a:buNone/>
            </a:pPr>
            <a:r>
              <a:rPr lang="en-US" sz="1800" dirty="0" smtClean="0"/>
              <a:t>Prevalence</a:t>
            </a:r>
          </a:p>
          <a:p>
            <a:r>
              <a:rPr lang="en-US" sz="1800" dirty="0"/>
              <a:t>Epilepsy is a relatively common condition, affecting 0.5% to 1% of the population. </a:t>
            </a:r>
            <a:r>
              <a:rPr lang="en-US" sz="1800" dirty="0" smtClean="0"/>
              <a:t>In </a:t>
            </a:r>
            <a:r>
              <a:rPr lang="en-US" sz="1800" dirty="0"/>
              <a:t>the United States, about 2.5 million people have epilepsy and about 9% of Americans will have at least one seizure in their lifetimes</a:t>
            </a:r>
            <a:r>
              <a:rPr lang="en-US" sz="1800" dirty="0" smtClean="0"/>
              <a:t>.</a:t>
            </a:r>
          </a:p>
          <a:p>
            <a:endParaRPr lang="en-US" sz="1800" dirty="0" smtClean="0"/>
          </a:p>
          <a:p>
            <a:endParaRPr lang="en-US" sz="1800" dirty="0"/>
          </a:p>
        </p:txBody>
      </p:sp>
      <p:sp>
        <p:nvSpPr>
          <p:cNvPr id="4" name="Content Placeholder 3"/>
          <p:cNvSpPr>
            <a:spLocks noGrp="1"/>
          </p:cNvSpPr>
          <p:nvPr>
            <p:ph sz="half" idx="2"/>
          </p:nvPr>
        </p:nvSpPr>
        <p:spPr/>
        <p:txBody>
          <a:bodyPr>
            <a:normAutofit/>
          </a:bodyPr>
          <a:lstStyle/>
          <a:p>
            <a:pPr marL="0" indent="0">
              <a:buNone/>
            </a:pPr>
            <a:r>
              <a:rPr lang="en-US" sz="1800" dirty="0" smtClean="0"/>
              <a:t>Treatment Options</a:t>
            </a:r>
          </a:p>
          <a:p>
            <a:r>
              <a:rPr lang="en-US" sz="1800" dirty="0"/>
              <a:t>Doctors generally begin by treating epilepsy with medication</a:t>
            </a:r>
            <a:r>
              <a:rPr lang="en-US" sz="1800" dirty="0" smtClean="0"/>
              <a:t>.</a:t>
            </a:r>
          </a:p>
          <a:p>
            <a:r>
              <a:rPr lang="en-US" sz="1800" dirty="0"/>
              <a:t>At least half of all people newly diagnosed with epilepsy will become seizure-free with their first medication</a:t>
            </a:r>
            <a:r>
              <a:rPr lang="en-US" sz="1800" dirty="0" smtClean="0"/>
              <a:t>. </a:t>
            </a:r>
            <a:r>
              <a:rPr lang="en-US" sz="1800" dirty="0"/>
              <a:t>If anti-epileptic medications don't provide satisfactory results, </a:t>
            </a:r>
            <a:r>
              <a:rPr lang="en-US" sz="1800" dirty="0" smtClean="0"/>
              <a:t>doctors may </a:t>
            </a:r>
            <a:r>
              <a:rPr lang="en-US" sz="1800" dirty="0"/>
              <a:t>suggest surgery or other </a:t>
            </a:r>
            <a:r>
              <a:rPr lang="en-US" sz="1800" dirty="0" smtClean="0"/>
              <a:t>therapies.</a:t>
            </a:r>
          </a:p>
          <a:p>
            <a:r>
              <a:rPr lang="en-US" sz="1800" dirty="0"/>
              <a:t>In surgery, your doctor removes the area of your brain that's causing the seizures</a:t>
            </a:r>
            <a:r>
              <a:rPr lang="en-US" sz="1800" dirty="0" smtClean="0"/>
              <a:t>.</a:t>
            </a:r>
          </a:p>
          <a:p>
            <a:r>
              <a:rPr lang="en-US" sz="1800" dirty="0" smtClean="0"/>
              <a:t>A ketogenic diet, one that is high fats and low in carbohydrates, may help reduce incidence of seizures.</a:t>
            </a:r>
            <a:endParaRPr lang="en-US" sz="1800" dirty="0"/>
          </a:p>
        </p:txBody>
      </p:sp>
      <p:pic>
        <p:nvPicPr>
          <p:cNvPr id="5" name="Picture 4"/>
          <p:cNvPicPr>
            <a:picLocks noChangeAspect="1"/>
          </p:cNvPicPr>
          <p:nvPr/>
        </p:nvPicPr>
        <p:blipFill>
          <a:blip r:embed="rId2"/>
          <a:stretch>
            <a:fillRect/>
          </a:stretch>
        </p:blipFill>
        <p:spPr>
          <a:xfrm>
            <a:off x="1982289" y="3627389"/>
            <a:ext cx="3094808" cy="2684511"/>
          </a:xfrm>
          <a:prstGeom prst="rect">
            <a:avLst/>
          </a:prstGeom>
        </p:spPr>
      </p:pic>
      <p:sp>
        <p:nvSpPr>
          <p:cNvPr id="6" name="TextBox 5"/>
          <p:cNvSpPr txBox="1"/>
          <p:nvPr/>
        </p:nvSpPr>
        <p:spPr>
          <a:xfrm>
            <a:off x="1064623" y="6311900"/>
            <a:ext cx="4728754" cy="430887"/>
          </a:xfrm>
          <a:prstGeom prst="rect">
            <a:avLst/>
          </a:prstGeom>
          <a:noFill/>
        </p:spPr>
        <p:txBody>
          <a:bodyPr wrap="square" rtlCol="0">
            <a:spAutoFit/>
          </a:bodyPr>
          <a:lstStyle/>
          <a:p>
            <a:r>
              <a:rPr lang="en-US" sz="1100" dirty="0"/>
              <a:t>http://seizures.dolyan.com/wp-content/uploads/2011/10/Handling-People-Experiencing-Grand-Mal-Seizures.jpg</a:t>
            </a:r>
          </a:p>
        </p:txBody>
      </p:sp>
    </p:spTree>
    <p:extLst>
      <p:ext uri="{BB962C8B-B14F-4D97-AF65-F5344CB8AC3E}">
        <p14:creationId xmlns:p14="http://schemas.microsoft.com/office/powerpoint/2010/main" val="1807709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nervous system?</a:t>
            </a:r>
            <a:endParaRPr lang="en-US" dirty="0"/>
          </a:p>
        </p:txBody>
      </p:sp>
      <p:sp>
        <p:nvSpPr>
          <p:cNvPr id="3" name="Content Placeholder 2"/>
          <p:cNvSpPr>
            <a:spLocks noGrp="1"/>
          </p:cNvSpPr>
          <p:nvPr>
            <p:ph idx="1"/>
          </p:nvPr>
        </p:nvSpPr>
        <p:spPr/>
        <p:txBody>
          <a:bodyPr>
            <a:normAutofit/>
          </a:bodyPr>
          <a:lstStyle/>
          <a:p>
            <a:r>
              <a:rPr lang="en-US" sz="3200" dirty="0" smtClean="0"/>
              <a:t>The nervous system is a complex collection of nerves and specialized cells known as neurons that transmit signals between different parts of the body. It is essentially the body’s electrical wiring. </a:t>
            </a:r>
          </a:p>
          <a:p>
            <a:pPr marL="0" indent="0">
              <a:buNone/>
            </a:pPr>
            <a:endParaRPr lang="en-US" sz="3200" dirty="0" smtClean="0"/>
          </a:p>
          <a:p>
            <a:r>
              <a:rPr lang="en-US" sz="3200" dirty="0" smtClean="0"/>
              <a:t>The functions of the nervous system can be separated into two subdivisions: </a:t>
            </a:r>
            <a:r>
              <a:rPr lang="en-US" sz="3200" dirty="0" smtClean="0">
                <a:solidFill>
                  <a:srgbClr val="FF0000"/>
                </a:solidFill>
              </a:rPr>
              <a:t>somatic</a:t>
            </a:r>
            <a:r>
              <a:rPr lang="en-US" sz="3200" dirty="0" smtClean="0"/>
              <a:t> (voluntary) and </a:t>
            </a:r>
            <a:r>
              <a:rPr lang="en-US" sz="3200" dirty="0" smtClean="0">
                <a:solidFill>
                  <a:srgbClr val="0070C0"/>
                </a:solidFill>
              </a:rPr>
              <a:t>autonomic</a:t>
            </a:r>
            <a:r>
              <a:rPr lang="en-US" sz="3200" dirty="0" smtClean="0"/>
              <a:t> (involuntary). </a:t>
            </a:r>
          </a:p>
        </p:txBody>
      </p:sp>
    </p:spTree>
    <p:extLst>
      <p:ext uri="{BB962C8B-B14F-4D97-AF65-F5344CB8AC3E}">
        <p14:creationId xmlns:p14="http://schemas.microsoft.com/office/powerpoint/2010/main" val="455548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a:xfrm>
            <a:off x="838200" y="1597980"/>
            <a:ext cx="10515600" cy="5131293"/>
          </a:xfrm>
        </p:spPr>
        <p:txBody>
          <a:bodyPr>
            <a:noAutofit/>
          </a:bodyPr>
          <a:lstStyle/>
          <a:p>
            <a:r>
              <a:rPr lang="en-US" sz="1100" dirty="0" smtClean="0">
                <a:hlinkClick r:id="rId2"/>
              </a:rPr>
              <a:t>http://www.livescience.com/22665-nervous-system.html</a:t>
            </a:r>
            <a:endParaRPr lang="en-US" sz="1100" dirty="0" smtClean="0"/>
          </a:p>
          <a:p>
            <a:r>
              <a:rPr lang="en-US" sz="1100" dirty="0" smtClean="0">
                <a:hlinkClick r:id="rId3"/>
              </a:rPr>
              <a:t>http://www.medicinenet.com/script/main/art.asp?articlekey=2667</a:t>
            </a:r>
            <a:r>
              <a:rPr lang="en-US" sz="1100" dirty="0" smtClean="0"/>
              <a:t> </a:t>
            </a:r>
          </a:p>
          <a:p>
            <a:r>
              <a:rPr lang="en-US" sz="1100" dirty="0" smtClean="0">
                <a:hlinkClick r:id="rId4"/>
              </a:rPr>
              <a:t>https://www.nichd.nih.gov/health/topics/neuro/conditioninfo/Pages/parts.aspx</a:t>
            </a:r>
            <a:endParaRPr lang="en-US" sz="1100" dirty="0" smtClean="0"/>
          </a:p>
          <a:p>
            <a:r>
              <a:rPr lang="en-US" sz="1100" dirty="0">
                <a:hlinkClick r:id="rId5"/>
              </a:rPr>
              <a:t>http://</a:t>
            </a:r>
            <a:r>
              <a:rPr lang="en-US" sz="1100" dirty="0" smtClean="0">
                <a:hlinkClick r:id="rId5"/>
              </a:rPr>
              <a:t>www.ninds.nih.gov/disorders/amyotrophiclateralsclerosis/detail_ALS.htm</a:t>
            </a:r>
            <a:endParaRPr lang="en-US" sz="1100" dirty="0" smtClean="0"/>
          </a:p>
          <a:p>
            <a:r>
              <a:rPr lang="en-US" sz="1100" dirty="0">
                <a:hlinkClick r:id="rId6"/>
              </a:rPr>
              <a:t>https://www.boundless.com/physiology/textbooks/boundless-anatomy-and-physiology-textbook/the-peripheral-nervous-system-pns-13/reflexes-136/components-of-a-reflex-arc-727-2295</a:t>
            </a:r>
            <a:r>
              <a:rPr lang="en-US" sz="1100" dirty="0" smtClean="0">
                <a:hlinkClick r:id="rId6"/>
              </a:rPr>
              <a:t>/</a:t>
            </a:r>
            <a:r>
              <a:rPr lang="en-US" sz="1100" dirty="0" smtClean="0"/>
              <a:t> </a:t>
            </a:r>
          </a:p>
          <a:p>
            <a:r>
              <a:rPr lang="en-US" sz="1100" dirty="0">
                <a:hlinkClick r:id="rId7"/>
              </a:rPr>
              <a:t>http://www.webmd.com/epilepsy</a:t>
            </a:r>
            <a:r>
              <a:rPr lang="en-US" sz="1100" dirty="0" smtClean="0">
                <a:hlinkClick r:id="rId7"/>
              </a:rPr>
              <a:t>/</a:t>
            </a:r>
            <a:endParaRPr lang="en-US" sz="1100" dirty="0" smtClean="0"/>
          </a:p>
          <a:p>
            <a:r>
              <a:rPr lang="en-US" sz="1100" dirty="0">
                <a:hlinkClick r:id="rId8"/>
              </a:rPr>
              <a:t>http://</a:t>
            </a:r>
            <a:r>
              <a:rPr lang="en-US" sz="1100" dirty="0" smtClean="0">
                <a:hlinkClick r:id="rId8"/>
              </a:rPr>
              <a:t>www.mayoclinic.org/diseases-conditions/epilepsy/home/ovc-20117206</a:t>
            </a:r>
            <a:endParaRPr lang="en-US" sz="1100" dirty="0" smtClean="0"/>
          </a:p>
          <a:p>
            <a:r>
              <a:rPr lang="en-US" sz="1100" dirty="0">
                <a:hlinkClick r:id="rId9"/>
              </a:rPr>
              <a:t>http://</a:t>
            </a:r>
            <a:r>
              <a:rPr lang="en-US" sz="1100" dirty="0" smtClean="0">
                <a:hlinkClick r:id="rId9"/>
              </a:rPr>
              <a:t>courses.washington.edu/psych333/handouts/coursepack/ch05-Signalling_in_neurons.pdf</a:t>
            </a:r>
            <a:endParaRPr lang="en-US" sz="1100" dirty="0" smtClean="0"/>
          </a:p>
          <a:p>
            <a:r>
              <a:rPr lang="en-US" sz="1100" dirty="0">
                <a:hlinkClick r:id="rId10"/>
              </a:rPr>
              <a:t>https://</a:t>
            </a:r>
            <a:r>
              <a:rPr lang="en-US" sz="1100" dirty="0" smtClean="0">
                <a:hlinkClick r:id="rId10"/>
              </a:rPr>
              <a:t>www.neurogistics.com/TheScience/WhatareNeurotransmi09CE.asp</a:t>
            </a:r>
            <a:endParaRPr lang="en-US" sz="1100" dirty="0" smtClean="0"/>
          </a:p>
          <a:p>
            <a:r>
              <a:rPr lang="en-US" sz="1100" dirty="0">
                <a:hlinkClick r:id="rId11"/>
              </a:rPr>
              <a:t>http://</a:t>
            </a:r>
            <a:r>
              <a:rPr lang="en-US" sz="1100" dirty="0" smtClean="0">
                <a:hlinkClick r:id="rId11"/>
              </a:rPr>
              <a:t>nawrot.psych.ndsu.nodak.edu/courses/465projects08/schizophrenia/neurotransmitters.htm</a:t>
            </a:r>
            <a:endParaRPr lang="en-US" sz="1100" dirty="0" smtClean="0"/>
          </a:p>
          <a:p>
            <a:r>
              <a:rPr lang="en-US" sz="1100" dirty="0">
                <a:hlinkClick r:id="rId12"/>
              </a:rPr>
              <a:t>https://</a:t>
            </a:r>
            <a:r>
              <a:rPr lang="en-US" sz="1100" dirty="0" smtClean="0">
                <a:hlinkClick r:id="rId12"/>
              </a:rPr>
              <a:t>faculty.washington.edu/chudler/synapse.html</a:t>
            </a:r>
            <a:endParaRPr lang="en-US" sz="1100" dirty="0" smtClean="0"/>
          </a:p>
          <a:p>
            <a:r>
              <a:rPr lang="en-US" sz="1100" dirty="0">
                <a:hlinkClick r:id="rId13"/>
              </a:rPr>
              <a:t>https://</a:t>
            </a:r>
            <a:r>
              <a:rPr lang="en-US" sz="1100" dirty="0" smtClean="0">
                <a:hlinkClick r:id="rId13"/>
              </a:rPr>
              <a:t>www.nlm.nih.gov/medlineplus/ency/imagepages/18011.htm</a:t>
            </a:r>
            <a:endParaRPr lang="en-US" sz="1100" dirty="0" smtClean="0"/>
          </a:p>
          <a:p>
            <a:r>
              <a:rPr lang="en-US" sz="1100" dirty="0">
                <a:hlinkClick r:id="rId14"/>
              </a:rPr>
              <a:t>https://www.boundless.com/psychology/textbooks/boundless-psychology-textbook/biological-foundations-of-psychology-3/structure-and-function-of-the-brain-35/cerebral-hemispheres-and-lobes-of-the-brain-153-12688</a:t>
            </a:r>
            <a:r>
              <a:rPr lang="en-US" sz="1100" dirty="0" smtClean="0">
                <a:hlinkClick r:id="rId14"/>
              </a:rPr>
              <a:t>/</a:t>
            </a:r>
            <a:r>
              <a:rPr lang="en-US" sz="1100" dirty="0" smtClean="0"/>
              <a:t> </a:t>
            </a:r>
          </a:p>
          <a:p>
            <a:r>
              <a:rPr lang="en-US" sz="1100" dirty="0">
                <a:hlinkClick r:id="rId15"/>
              </a:rPr>
              <a:t>http://</a:t>
            </a:r>
            <a:r>
              <a:rPr lang="en-US" sz="1100" dirty="0" smtClean="0">
                <a:hlinkClick r:id="rId15"/>
              </a:rPr>
              <a:t>biology.about.com/od/anatomy/p/diencephalon.htm</a:t>
            </a:r>
            <a:r>
              <a:rPr lang="en-US" sz="1100" dirty="0" smtClean="0"/>
              <a:t> </a:t>
            </a:r>
            <a:endParaRPr lang="en-US" sz="1100" dirty="0"/>
          </a:p>
          <a:p>
            <a:r>
              <a:rPr lang="en-US" sz="1100" dirty="0">
                <a:hlinkClick r:id="rId16"/>
              </a:rPr>
              <a:t>http://</a:t>
            </a:r>
            <a:r>
              <a:rPr lang="en-US" sz="1100" dirty="0" smtClean="0">
                <a:hlinkClick r:id="rId16"/>
              </a:rPr>
              <a:t>www.innerbody.com/image_nerv01/nerv46.html</a:t>
            </a:r>
            <a:endParaRPr lang="en-US" sz="1100" dirty="0" smtClean="0"/>
          </a:p>
          <a:p>
            <a:r>
              <a:rPr lang="en-US" sz="1100" dirty="0">
                <a:hlinkClick r:id="rId17"/>
              </a:rPr>
              <a:t>http://</a:t>
            </a:r>
            <a:r>
              <a:rPr lang="en-US" sz="1100" dirty="0" smtClean="0">
                <a:hlinkClick r:id="rId17"/>
              </a:rPr>
              <a:t>neuroscience.uth.tmc.edu/s3/chapter05.html</a:t>
            </a:r>
            <a:endParaRPr lang="en-US" sz="1100" dirty="0"/>
          </a:p>
          <a:p>
            <a:r>
              <a:rPr lang="en-US" sz="1100" b="1" dirty="0"/>
              <a:t>Campbell Biology in Focus - AP Edition (High School), </a:t>
            </a:r>
            <a:r>
              <a:rPr lang="en-US" sz="1100" b="1" dirty="0" smtClean="0"/>
              <a:t>1e by </a:t>
            </a:r>
            <a:r>
              <a:rPr lang="en-US" sz="1100" dirty="0" err="1" smtClean="0"/>
              <a:t>Urry</a:t>
            </a:r>
            <a:r>
              <a:rPr lang="en-US" sz="1100" dirty="0" smtClean="0"/>
              <a:t>/Cain/Wasserman/</a:t>
            </a:r>
            <a:r>
              <a:rPr lang="en-US" sz="1100" dirty="0" err="1" smtClean="0"/>
              <a:t>Minorsky</a:t>
            </a:r>
            <a:r>
              <a:rPr lang="en-US" sz="1100" dirty="0" smtClean="0"/>
              <a:t>/Jackson/Reece</a:t>
            </a:r>
            <a:endParaRPr lang="en-US" sz="1100" dirty="0"/>
          </a:p>
        </p:txBody>
      </p:sp>
    </p:spTree>
    <p:extLst>
      <p:ext uri="{BB962C8B-B14F-4D97-AF65-F5344CB8AC3E}">
        <p14:creationId xmlns:p14="http://schemas.microsoft.com/office/powerpoint/2010/main" val="1666330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Somatic Nervous System</a:t>
            </a:r>
            <a:endParaRPr lang="en-US" dirty="0">
              <a:solidFill>
                <a:srgbClr val="FF0000"/>
              </a:solidFill>
            </a:endParaRPr>
          </a:p>
        </p:txBody>
      </p:sp>
      <p:sp>
        <p:nvSpPr>
          <p:cNvPr id="3" name="Content Placeholder 2"/>
          <p:cNvSpPr>
            <a:spLocks noGrp="1"/>
          </p:cNvSpPr>
          <p:nvPr>
            <p:ph idx="1"/>
          </p:nvPr>
        </p:nvSpPr>
        <p:spPr>
          <a:xfrm>
            <a:off x="838200" y="1690687"/>
            <a:ext cx="10515600" cy="4486275"/>
          </a:xfrm>
        </p:spPr>
        <p:txBody>
          <a:bodyPr/>
          <a:lstStyle/>
          <a:p>
            <a:r>
              <a:rPr lang="en-US" dirty="0"/>
              <a:t>N</a:t>
            </a:r>
            <a:r>
              <a:rPr lang="en-US" dirty="0" smtClean="0"/>
              <a:t>erves that connect the brain and spinal cord with muscles and sensory receptors in the brain;</a:t>
            </a:r>
            <a:r>
              <a:rPr lang="en-US" dirty="0"/>
              <a:t> t</a:t>
            </a:r>
            <a:r>
              <a:rPr lang="en-US" dirty="0" smtClean="0"/>
              <a:t>his </a:t>
            </a:r>
            <a:r>
              <a:rPr lang="en-US" dirty="0"/>
              <a:t>system enables our voluntary control of muscles, as well as our reception of sights, sounds, sensations, tastes and smells.</a:t>
            </a:r>
            <a:endParaRPr lang="en-US" dirty="0" smtClean="0"/>
          </a:p>
          <a:p>
            <a:endParaRPr lang="en-US" dirty="0"/>
          </a:p>
        </p:txBody>
      </p:sp>
      <p:pic>
        <p:nvPicPr>
          <p:cNvPr id="4" name="Picture 3"/>
          <p:cNvPicPr>
            <a:picLocks noChangeAspect="1"/>
          </p:cNvPicPr>
          <p:nvPr/>
        </p:nvPicPr>
        <p:blipFill>
          <a:blip r:embed="rId2"/>
          <a:stretch>
            <a:fillRect/>
          </a:stretch>
        </p:blipFill>
        <p:spPr>
          <a:xfrm>
            <a:off x="165080" y="3598483"/>
            <a:ext cx="11861840" cy="3099784"/>
          </a:xfrm>
          <a:prstGeom prst="rect">
            <a:avLst/>
          </a:prstGeom>
        </p:spPr>
      </p:pic>
      <p:sp>
        <p:nvSpPr>
          <p:cNvPr id="5" name="TextBox 4"/>
          <p:cNvSpPr txBox="1"/>
          <p:nvPr/>
        </p:nvSpPr>
        <p:spPr>
          <a:xfrm>
            <a:off x="263611" y="6299115"/>
            <a:ext cx="4201297" cy="276999"/>
          </a:xfrm>
          <a:prstGeom prst="rect">
            <a:avLst/>
          </a:prstGeom>
          <a:noFill/>
        </p:spPr>
        <p:txBody>
          <a:bodyPr wrap="square" rtlCol="0">
            <a:spAutoFit/>
          </a:bodyPr>
          <a:lstStyle/>
          <a:p>
            <a:r>
              <a:rPr lang="en-US" sz="1200" dirty="0"/>
              <a:t>http://studydroid.com/imageCards/03/ki/card-3820362-back.jpg</a:t>
            </a:r>
          </a:p>
        </p:txBody>
      </p:sp>
    </p:spTree>
    <p:extLst>
      <p:ext uri="{BB962C8B-B14F-4D97-AF65-F5344CB8AC3E}">
        <p14:creationId xmlns:p14="http://schemas.microsoft.com/office/powerpoint/2010/main" val="3766920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Autonomic Nervous System</a:t>
            </a:r>
            <a:endParaRPr lang="en-US" dirty="0">
              <a:solidFill>
                <a:srgbClr val="0070C0"/>
              </a:solidFill>
            </a:endParaRPr>
          </a:p>
        </p:txBody>
      </p:sp>
      <p:sp>
        <p:nvSpPr>
          <p:cNvPr id="3" name="Content Placeholder 2"/>
          <p:cNvSpPr>
            <a:spLocks noGrp="1"/>
          </p:cNvSpPr>
          <p:nvPr>
            <p:ph idx="1"/>
          </p:nvPr>
        </p:nvSpPr>
        <p:spPr>
          <a:xfrm>
            <a:off x="838200" y="1468191"/>
            <a:ext cx="10515600" cy="4708771"/>
          </a:xfrm>
        </p:spPr>
        <p:txBody>
          <a:bodyPr/>
          <a:lstStyle/>
          <a:p>
            <a:r>
              <a:rPr lang="en-US" dirty="0"/>
              <a:t>R</a:t>
            </a:r>
            <a:r>
              <a:rPr lang="en-US" dirty="0" smtClean="0"/>
              <a:t>egulates certain body processes that work without conscious effort;</a:t>
            </a:r>
            <a:r>
              <a:rPr lang="en-US" dirty="0"/>
              <a:t>  such as digestion, salivation, heart rate, perspiration and the “fight or flight” response.</a:t>
            </a:r>
            <a:endParaRPr lang="en-US" dirty="0" smtClean="0"/>
          </a:p>
          <a:p>
            <a:endParaRPr lang="en-US" dirty="0"/>
          </a:p>
        </p:txBody>
      </p:sp>
      <p:pic>
        <p:nvPicPr>
          <p:cNvPr id="5" name="Picture 4"/>
          <p:cNvPicPr>
            <a:picLocks noChangeAspect="1"/>
          </p:cNvPicPr>
          <p:nvPr/>
        </p:nvPicPr>
        <p:blipFill>
          <a:blip r:embed="rId2"/>
          <a:stretch>
            <a:fillRect/>
          </a:stretch>
        </p:blipFill>
        <p:spPr>
          <a:xfrm>
            <a:off x="6263331" y="2459510"/>
            <a:ext cx="3717452" cy="3717452"/>
          </a:xfrm>
          <a:prstGeom prst="rect">
            <a:avLst/>
          </a:prstGeom>
        </p:spPr>
      </p:pic>
      <p:sp>
        <p:nvSpPr>
          <p:cNvPr id="6" name="TextBox 5"/>
          <p:cNvSpPr txBox="1"/>
          <p:nvPr/>
        </p:nvSpPr>
        <p:spPr>
          <a:xfrm>
            <a:off x="6005382" y="6260757"/>
            <a:ext cx="4547287" cy="461665"/>
          </a:xfrm>
          <a:prstGeom prst="rect">
            <a:avLst/>
          </a:prstGeom>
          <a:noFill/>
        </p:spPr>
        <p:txBody>
          <a:bodyPr wrap="square" rtlCol="0">
            <a:spAutoFit/>
          </a:bodyPr>
          <a:lstStyle/>
          <a:p>
            <a:r>
              <a:rPr lang="en-US" sz="1200" dirty="0"/>
              <a:t>http://www.chiro1source.com/assets/images/autonomic_nervous_lateral_labeled_mediumb_prod.jpg</a:t>
            </a:r>
          </a:p>
        </p:txBody>
      </p:sp>
    </p:spTree>
    <p:extLst>
      <p:ext uri="{BB962C8B-B14F-4D97-AF65-F5344CB8AC3E}">
        <p14:creationId xmlns:p14="http://schemas.microsoft.com/office/powerpoint/2010/main" val="1807353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7" y="554128"/>
            <a:ext cx="5157787" cy="823912"/>
          </a:xfrm>
        </p:spPr>
        <p:txBody>
          <a:bodyPr>
            <a:noAutofit/>
          </a:bodyPr>
          <a:lstStyle/>
          <a:p>
            <a:pPr algn="ctr"/>
            <a:r>
              <a:rPr lang="en-US" sz="3600" dirty="0" smtClean="0"/>
              <a:t>Central Nervous System</a:t>
            </a:r>
            <a:endParaRPr lang="en-US" sz="3600" dirty="0"/>
          </a:p>
        </p:txBody>
      </p:sp>
      <p:sp>
        <p:nvSpPr>
          <p:cNvPr id="4" name="Content Placeholder 3"/>
          <p:cNvSpPr>
            <a:spLocks noGrp="1"/>
          </p:cNvSpPr>
          <p:nvPr>
            <p:ph sz="half" idx="2"/>
          </p:nvPr>
        </p:nvSpPr>
        <p:spPr>
          <a:xfrm>
            <a:off x="839788" y="1622738"/>
            <a:ext cx="5157787" cy="4566925"/>
          </a:xfrm>
        </p:spPr>
        <p:txBody>
          <a:bodyPr/>
          <a:lstStyle/>
          <a:p>
            <a:r>
              <a:rPr lang="en-US" dirty="0"/>
              <a:t>The central nervous system is that part of the nervous system that consists of the brain and spinal cord</a:t>
            </a:r>
            <a:r>
              <a:rPr lang="en-US" dirty="0" smtClean="0"/>
              <a:t>.</a:t>
            </a:r>
          </a:p>
          <a:p>
            <a:r>
              <a:rPr lang="en-US" dirty="0" smtClean="0"/>
              <a:t>Major parts:</a:t>
            </a:r>
          </a:p>
          <a:p>
            <a:pPr lvl="1"/>
            <a:r>
              <a:rPr lang="en-US" dirty="0" smtClean="0">
                <a:solidFill>
                  <a:srgbClr val="7030A0"/>
                </a:solidFill>
              </a:rPr>
              <a:t>Brain</a:t>
            </a:r>
          </a:p>
          <a:p>
            <a:pPr lvl="1"/>
            <a:r>
              <a:rPr lang="en-US" dirty="0" smtClean="0">
                <a:solidFill>
                  <a:srgbClr val="7030A0"/>
                </a:solidFill>
              </a:rPr>
              <a:t>Spinal cord</a:t>
            </a:r>
            <a:endParaRPr lang="en-US" dirty="0">
              <a:solidFill>
                <a:srgbClr val="7030A0"/>
              </a:solidFill>
            </a:endParaRPr>
          </a:p>
        </p:txBody>
      </p:sp>
      <p:sp>
        <p:nvSpPr>
          <p:cNvPr id="5" name="Text Placeholder 4"/>
          <p:cNvSpPr>
            <a:spLocks noGrp="1"/>
          </p:cNvSpPr>
          <p:nvPr>
            <p:ph type="body" sz="quarter" idx="3"/>
          </p:nvPr>
        </p:nvSpPr>
        <p:spPr>
          <a:xfrm>
            <a:off x="6172200" y="554128"/>
            <a:ext cx="5183188" cy="823912"/>
          </a:xfrm>
        </p:spPr>
        <p:txBody>
          <a:bodyPr>
            <a:noAutofit/>
          </a:bodyPr>
          <a:lstStyle/>
          <a:p>
            <a:pPr algn="ctr"/>
            <a:r>
              <a:rPr lang="en-US" sz="3600" dirty="0" smtClean="0"/>
              <a:t>Peripheral Nervous System </a:t>
            </a:r>
            <a:endParaRPr lang="en-US" sz="3600" dirty="0"/>
          </a:p>
        </p:txBody>
      </p:sp>
      <p:sp>
        <p:nvSpPr>
          <p:cNvPr id="6" name="Content Placeholder 5"/>
          <p:cNvSpPr>
            <a:spLocks noGrp="1"/>
          </p:cNvSpPr>
          <p:nvPr>
            <p:ph sz="quarter" idx="4"/>
          </p:nvPr>
        </p:nvSpPr>
        <p:spPr>
          <a:xfrm>
            <a:off x="6172200" y="1622738"/>
            <a:ext cx="5183188" cy="4566925"/>
          </a:xfrm>
        </p:spPr>
        <p:txBody>
          <a:bodyPr/>
          <a:lstStyle/>
          <a:p>
            <a:r>
              <a:rPr lang="en-US" dirty="0"/>
              <a:t>The peripheral nervous </a:t>
            </a:r>
            <a:r>
              <a:rPr lang="en-US" dirty="0" smtClean="0"/>
              <a:t>system connects </a:t>
            </a:r>
            <a:r>
              <a:rPr lang="en-US" dirty="0"/>
              <a:t>the central nervous system </a:t>
            </a:r>
            <a:r>
              <a:rPr lang="en-US" dirty="0" smtClean="0"/>
              <a:t>to </a:t>
            </a:r>
            <a:r>
              <a:rPr lang="en-US" dirty="0"/>
              <a:t>sensory organs (such as the eye and ear), other organs of the body, muscles, blood vessels and glands. </a:t>
            </a:r>
            <a:endParaRPr lang="en-US" dirty="0" smtClean="0"/>
          </a:p>
          <a:p>
            <a:r>
              <a:rPr lang="en-US" dirty="0" smtClean="0"/>
              <a:t>Major parts:</a:t>
            </a:r>
          </a:p>
          <a:p>
            <a:pPr lvl="1"/>
            <a:r>
              <a:rPr lang="en-US" dirty="0" smtClean="0">
                <a:solidFill>
                  <a:srgbClr val="7030A0"/>
                </a:solidFill>
              </a:rPr>
              <a:t>Nerve fibers that connect the spinal cord to all parts of the body</a:t>
            </a:r>
          </a:p>
        </p:txBody>
      </p:sp>
      <p:sp>
        <p:nvSpPr>
          <p:cNvPr id="8" name="TextBox 7"/>
          <p:cNvSpPr txBox="1"/>
          <p:nvPr/>
        </p:nvSpPr>
        <p:spPr>
          <a:xfrm>
            <a:off x="839787" y="5615190"/>
            <a:ext cx="10515600" cy="769441"/>
          </a:xfrm>
          <a:prstGeom prst="rect">
            <a:avLst/>
          </a:prstGeom>
          <a:noFill/>
        </p:spPr>
        <p:txBody>
          <a:bodyPr wrap="square" rtlCol="0">
            <a:spAutoFit/>
          </a:bodyPr>
          <a:lstStyle/>
          <a:p>
            <a:pPr algn="ctr"/>
            <a:r>
              <a:rPr lang="en-US" sz="2200" dirty="0"/>
              <a:t>The brain sends messages through the spinal cord and nerves of the peripheral nervous system to control the movement of the muscles and the function of internal organs.</a:t>
            </a:r>
          </a:p>
        </p:txBody>
      </p:sp>
    </p:spTree>
    <p:extLst>
      <p:ext uri="{BB962C8B-B14F-4D97-AF65-F5344CB8AC3E}">
        <p14:creationId xmlns:p14="http://schemas.microsoft.com/office/powerpoint/2010/main" val="2502957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of </a:t>
            </a:r>
            <a:r>
              <a:rPr lang="en-US" dirty="0"/>
              <a:t>T</a:t>
            </a:r>
            <a:r>
              <a:rPr lang="en-US" dirty="0" smtClean="0"/>
              <a:t>wo Neurons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8378" y="1362630"/>
            <a:ext cx="7455243" cy="5372917"/>
          </a:xfrm>
        </p:spPr>
      </p:pic>
      <p:sp>
        <p:nvSpPr>
          <p:cNvPr id="5" name="TextBox 4"/>
          <p:cNvSpPr txBox="1"/>
          <p:nvPr/>
        </p:nvSpPr>
        <p:spPr>
          <a:xfrm>
            <a:off x="8097794" y="5923089"/>
            <a:ext cx="1021492"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By: Jenny Jin</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017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t>
            </a:r>
            <a:r>
              <a:rPr lang="en-US" dirty="0" smtClean="0"/>
              <a:t>Reflex </a:t>
            </a:r>
            <a:r>
              <a:rPr lang="en-US" dirty="0"/>
              <a:t>A</a:t>
            </a:r>
            <a:r>
              <a:rPr lang="en-US" dirty="0" smtClean="0"/>
              <a:t>rc</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89" r="-1"/>
          <a:stretch/>
        </p:blipFill>
        <p:spPr>
          <a:xfrm>
            <a:off x="691978" y="1341709"/>
            <a:ext cx="5819359" cy="3363640"/>
          </a:xfrm>
        </p:spPr>
      </p:pic>
      <p:sp>
        <p:nvSpPr>
          <p:cNvPr id="5" name="TextBox 4"/>
          <p:cNvSpPr txBox="1"/>
          <p:nvPr/>
        </p:nvSpPr>
        <p:spPr>
          <a:xfrm>
            <a:off x="5329880" y="4179671"/>
            <a:ext cx="1029730"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By: Jenny Jin</a:t>
            </a:r>
            <a:endParaRPr lang="en-US" sz="1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657559" y="1480209"/>
            <a:ext cx="5247503" cy="4801314"/>
          </a:xfrm>
          <a:prstGeom prst="rect">
            <a:avLst/>
          </a:prstGeom>
          <a:noFill/>
        </p:spPr>
        <p:txBody>
          <a:bodyPr wrap="square" rtlCol="0">
            <a:spAutoFit/>
          </a:bodyPr>
          <a:lstStyle/>
          <a:p>
            <a:pPr marL="285750" indent="-285750">
              <a:buFont typeface="Arial" panose="020B0604020202020204" pitchFamily="34" charset="0"/>
              <a:buChar char="•"/>
            </a:pPr>
            <a:r>
              <a:rPr lang="en-US" dirty="0"/>
              <a:t>A reflex arc defines the pathway by which a reflex travels, from the stimulus to sensory neuron to motor neuron to reflex muscle movement</a:t>
            </a:r>
            <a:r>
              <a:rPr lang="en-US" dirty="0" smtClean="0"/>
              <a:t>.</a:t>
            </a:r>
          </a:p>
          <a:p>
            <a:endParaRPr lang="en-US" dirty="0" smtClean="0"/>
          </a:p>
          <a:p>
            <a:pPr marL="285750" indent="-285750">
              <a:buFont typeface="Arial" panose="020B0604020202020204" pitchFamily="34" charset="0"/>
              <a:buChar char="•"/>
            </a:pPr>
            <a:r>
              <a:rPr lang="en-US" dirty="0" smtClean="0"/>
              <a:t>Reflexes are involuntary, instantaneous movements in response to a stimulus.</a:t>
            </a:r>
          </a:p>
          <a:p>
            <a:endParaRPr lang="en-US" dirty="0" smtClean="0"/>
          </a:p>
          <a:p>
            <a:pPr marL="285750" indent="-285750">
              <a:buFont typeface="Arial" panose="020B0604020202020204" pitchFamily="34" charset="0"/>
              <a:buChar char="•"/>
            </a:pPr>
            <a:r>
              <a:rPr lang="en-US" dirty="0" smtClean="0"/>
              <a:t>Reflex arcs involve three neurons: </a:t>
            </a:r>
            <a:r>
              <a:rPr lang="en-US" dirty="0" smtClean="0">
                <a:solidFill>
                  <a:srgbClr val="C00000"/>
                </a:solidFill>
              </a:rPr>
              <a:t>stimulus</a:t>
            </a:r>
            <a:r>
              <a:rPr lang="en-US" dirty="0" smtClean="0"/>
              <a:t>, </a:t>
            </a:r>
            <a:r>
              <a:rPr lang="en-US" dirty="0" smtClean="0">
                <a:solidFill>
                  <a:srgbClr val="00B050"/>
                </a:solidFill>
              </a:rPr>
              <a:t>interneuron</a:t>
            </a:r>
            <a:r>
              <a:rPr lang="en-US" dirty="0" smtClean="0"/>
              <a:t>, and </a:t>
            </a:r>
            <a:r>
              <a:rPr lang="en-US" dirty="0" smtClean="0">
                <a:solidFill>
                  <a:srgbClr val="0070C0"/>
                </a:solidFill>
              </a:rPr>
              <a:t>motor neuron</a:t>
            </a:r>
            <a:r>
              <a:rPr lang="en-US" dirty="0" smtClean="0"/>
              <a:t>. </a:t>
            </a:r>
          </a:p>
          <a:p>
            <a:endParaRPr lang="en-US" dirty="0"/>
          </a:p>
          <a:p>
            <a:pPr marL="285750" indent="-285750">
              <a:buFont typeface="Arial" panose="020B0604020202020204" pitchFamily="34" charset="0"/>
              <a:buChar char="•"/>
            </a:pPr>
            <a:r>
              <a:rPr lang="en-US" dirty="0" smtClean="0"/>
              <a:t>The </a:t>
            </a:r>
            <a:r>
              <a:rPr lang="en-US" dirty="0" smtClean="0">
                <a:solidFill>
                  <a:srgbClr val="C00000"/>
                </a:solidFill>
              </a:rPr>
              <a:t>stimulus</a:t>
            </a:r>
            <a:r>
              <a:rPr lang="en-US" dirty="0"/>
              <a:t> </a:t>
            </a:r>
            <a:r>
              <a:rPr lang="en-US" dirty="0" smtClean="0"/>
              <a:t>(e.g., needle stick, hot surface) stimulates the pain receptors of the skin, which initiates an impulse in the sensory neurons.</a:t>
            </a:r>
          </a:p>
          <a:p>
            <a:endParaRPr lang="en-US" dirty="0" smtClean="0"/>
          </a:p>
          <a:p>
            <a:pPr marL="285750" indent="-285750">
              <a:buFont typeface="Arial" panose="020B0604020202020204" pitchFamily="34" charset="0"/>
              <a:buChar char="•"/>
            </a:pPr>
            <a:r>
              <a:rPr lang="en-US" dirty="0" smtClean="0"/>
              <a:t>This impulse travels to the spinal cord, where the sensory neuron makes a synapse with the </a:t>
            </a:r>
            <a:r>
              <a:rPr lang="en-US" dirty="0" smtClean="0">
                <a:solidFill>
                  <a:srgbClr val="00B050"/>
                </a:solidFill>
              </a:rPr>
              <a:t>interneuron</a:t>
            </a:r>
            <a:r>
              <a:rPr lang="en-US" dirty="0" smtClean="0"/>
              <a:t>. </a:t>
            </a:r>
            <a:endParaRPr lang="en-US" dirty="0"/>
          </a:p>
        </p:txBody>
      </p:sp>
      <p:sp>
        <p:nvSpPr>
          <p:cNvPr id="9" name="TextBox 8"/>
          <p:cNvSpPr txBox="1"/>
          <p:nvPr/>
        </p:nvSpPr>
        <p:spPr>
          <a:xfrm>
            <a:off x="691978" y="4826675"/>
            <a:ext cx="5733534"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The impulse then travels to one or more </a:t>
            </a:r>
            <a:r>
              <a:rPr lang="en-US" dirty="0">
                <a:solidFill>
                  <a:srgbClr val="0070C0"/>
                </a:solidFill>
              </a:rPr>
              <a:t>motor neurons</a:t>
            </a:r>
            <a:r>
              <a:rPr lang="en-US" dirty="0"/>
              <a:t> that transmit the impulse to the muscles through the effectors, causing them to contract and pull away from the stimulus.</a:t>
            </a:r>
          </a:p>
          <a:p>
            <a:endParaRPr lang="en-US" dirty="0"/>
          </a:p>
          <a:p>
            <a:pPr marL="285750" indent="-285750">
              <a:buFont typeface="Arial" panose="020B0604020202020204" pitchFamily="34" charset="0"/>
              <a:buChar char="•"/>
            </a:pPr>
            <a:r>
              <a:rPr lang="en-US" dirty="0"/>
              <a:t>Reflexes do not require involvement of the brain; this is how reflexes can be so instantaneous.</a:t>
            </a:r>
          </a:p>
        </p:txBody>
      </p:sp>
    </p:spTree>
    <p:extLst>
      <p:ext uri="{BB962C8B-B14F-4D97-AF65-F5344CB8AC3E}">
        <p14:creationId xmlns:p14="http://schemas.microsoft.com/office/powerpoint/2010/main" val="1749513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Hemispheres</a:t>
            </a:r>
            <a:endParaRPr lang="en-US" dirty="0"/>
          </a:p>
        </p:txBody>
      </p:sp>
      <p:sp>
        <p:nvSpPr>
          <p:cNvPr id="3" name="Text Placeholder 2"/>
          <p:cNvSpPr>
            <a:spLocks noGrp="1"/>
          </p:cNvSpPr>
          <p:nvPr>
            <p:ph type="body" idx="1"/>
          </p:nvPr>
        </p:nvSpPr>
        <p:spPr/>
        <p:txBody>
          <a:bodyPr/>
          <a:lstStyle/>
          <a:p>
            <a:r>
              <a:rPr lang="en-US" dirty="0" smtClean="0"/>
              <a:t>Left Cerebral Hemisphere</a:t>
            </a:r>
            <a:endParaRPr lang="en-US"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018369" y="3100482"/>
            <a:ext cx="4133037" cy="2493773"/>
          </a:xfrm>
        </p:spPr>
      </p:pic>
      <p:sp>
        <p:nvSpPr>
          <p:cNvPr id="5" name="Text Placeholder 4"/>
          <p:cNvSpPr>
            <a:spLocks noGrp="1"/>
          </p:cNvSpPr>
          <p:nvPr>
            <p:ph type="body" sz="quarter" idx="3"/>
          </p:nvPr>
        </p:nvSpPr>
        <p:spPr>
          <a:xfrm>
            <a:off x="7161803" y="1681162"/>
            <a:ext cx="5183188" cy="823912"/>
          </a:xfrm>
        </p:spPr>
        <p:txBody>
          <a:bodyPr/>
          <a:lstStyle/>
          <a:p>
            <a:r>
              <a:rPr lang="en-US" dirty="0" smtClean="0"/>
              <a:t>Right Cerebral Hemisphere</a:t>
            </a:r>
            <a:endParaRPr lang="en-US" dirty="0"/>
          </a:p>
        </p:txBody>
      </p:sp>
      <p:sp>
        <p:nvSpPr>
          <p:cNvPr id="6" name="Content Placeholder 5"/>
          <p:cNvSpPr>
            <a:spLocks noGrp="1"/>
          </p:cNvSpPr>
          <p:nvPr>
            <p:ph sz="quarter" idx="4"/>
          </p:nvPr>
        </p:nvSpPr>
        <p:spPr>
          <a:xfrm>
            <a:off x="8151406" y="2505075"/>
            <a:ext cx="3203982" cy="3684588"/>
          </a:xfrm>
        </p:spPr>
        <p:txBody>
          <a:bodyPr>
            <a:normAutofit/>
          </a:bodyPr>
          <a:lstStyle/>
          <a:p>
            <a:r>
              <a:rPr lang="en-US" sz="1800" dirty="0"/>
              <a:t>The right cerebral hemisphere controls movement of the left side of the body. </a:t>
            </a:r>
            <a:endParaRPr lang="en-US" sz="1800" dirty="0" smtClean="0"/>
          </a:p>
          <a:p>
            <a:r>
              <a:rPr lang="en-US" sz="1800" dirty="0"/>
              <a:t>In most </a:t>
            </a:r>
            <a:r>
              <a:rPr lang="en-US" sz="1800" dirty="0" smtClean="0"/>
              <a:t>people, areas </a:t>
            </a:r>
            <a:r>
              <a:rPr lang="en-US" sz="1800" dirty="0"/>
              <a:t>that govern spatial perceptions reside in the right hemisphere</a:t>
            </a:r>
            <a:r>
              <a:rPr lang="en-US" sz="1800" dirty="0" smtClean="0"/>
              <a:t>.</a:t>
            </a:r>
          </a:p>
          <a:p>
            <a:endParaRPr lang="en-US" sz="1800" dirty="0"/>
          </a:p>
        </p:txBody>
      </p:sp>
      <p:sp>
        <p:nvSpPr>
          <p:cNvPr id="9" name="TextBox 8"/>
          <p:cNvSpPr txBox="1"/>
          <p:nvPr/>
        </p:nvSpPr>
        <p:spPr>
          <a:xfrm>
            <a:off x="6348550" y="5332645"/>
            <a:ext cx="914400" cy="261610"/>
          </a:xfrm>
          <a:prstGeom prst="rect">
            <a:avLst/>
          </a:prstGeom>
          <a:noFill/>
        </p:spPr>
        <p:txBody>
          <a:bodyPr wrap="square" rtlCol="0">
            <a:spAutoFit/>
          </a:bodyPr>
          <a:lstStyle/>
          <a:p>
            <a:r>
              <a:rPr lang="en-US" sz="1100" dirty="0" smtClean="0"/>
              <a:t>By: Jenny Jin</a:t>
            </a:r>
            <a:endParaRPr lang="en-US" sz="1100" dirty="0"/>
          </a:p>
        </p:txBody>
      </p:sp>
      <p:sp>
        <p:nvSpPr>
          <p:cNvPr id="11" name="TextBox 10"/>
          <p:cNvSpPr txBox="1"/>
          <p:nvPr/>
        </p:nvSpPr>
        <p:spPr>
          <a:xfrm>
            <a:off x="557349" y="2647406"/>
            <a:ext cx="346102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left cerebral hemisphere controls movement of the right side of the body.</a:t>
            </a:r>
          </a:p>
          <a:p>
            <a:pPr marL="285750" indent="-285750">
              <a:buFont typeface="Arial" panose="020B0604020202020204" pitchFamily="34" charset="0"/>
              <a:buChar char="•"/>
            </a:pPr>
            <a:r>
              <a:rPr lang="en-US" dirty="0" smtClean="0"/>
              <a:t>In most people, the </a:t>
            </a:r>
            <a:r>
              <a:rPr lang="en-US" dirty="0"/>
              <a:t>areas that control speech are located in the left </a:t>
            </a:r>
            <a:r>
              <a:rPr lang="en-US" dirty="0" smtClean="0"/>
              <a:t>hemisphere.</a:t>
            </a:r>
          </a:p>
        </p:txBody>
      </p:sp>
      <p:sp>
        <p:nvSpPr>
          <p:cNvPr id="12" name="TextBox 11"/>
          <p:cNvSpPr txBox="1"/>
          <p:nvPr/>
        </p:nvSpPr>
        <p:spPr>
          <a:xfrm>
            <a:off x="766355" y="5584416"/>
            <a:ext cx="11164389" cy="1754326"/>
          </a:xfrm>
          <a:prstGeom prst="rect">
            <a:avLst/>
          </a:prstGeom>
          <a:noFill/>
        </p:spPr>
        <p:txBody>
          <a:bodyPr wrap="square" rtlCol="0">
            <a:spAutoFit/>
          </a:bodyPr>
          <a:lstStyle/>
          <a:p>
            <a:pPr marL="285750" indent="-285750" algn="ctr">
              <a:buFont typeface="Arial" panose="020B0604020202020204" pitchFamily="34" charset="0"/>
              <a:buChar char="•"/>
            </a:pPr>
            <a:r>
              <a:rPr lang="en-US" dirty="0">
                <a:cs typeface="Times New Roman" panose="02020603050405020304" pitchFamily="18" charset="0"/>
              </a:rPr>
              <a:t>The brain is separated into the </a:t>
            </a:r>
            <a:r>
              <a:rPr lang="en-US" dirty="0" smtClean="0">
                <a:cs typeface="Times New Roman" panose="02020603050405020304" pitchFamily="18" charset="0"/>
              </a:rPr>
              <a:t>frontal</a:t>
            </a:r>
            <a:r>
              <a:rPr lang="en-US" dirty="0">
                <a:cs typeface="Times New Roman" panose="02020603050405020304" pitchFamily="18" charset="0"/>
              </a:rPr>
              <a:t>,</a:t>
            </a:r>
            <a:r>
              <a:rPr lang="en-US" dirty="0" smtClean="0">
                <a:cs typeface="Times New Roman" panose="02020603050405020304" pitchFamily="18" charset="0"/>
              </a:rPr>
              <a:t> occipital</a:t>
            </a:r>
            <a:r>
              <a:rPr lang="en-US" dirty="0">
                <a:cs typeface="Times New Roman" panose="02020603050405020304" pitchFamily="18" charset="0"/>
              </a:rPr>
              <a:t>, and parietal </a:t>
            </a:r>
            <a:r>
              <a:rPr lang="en-US" dirty="0" smtClean="0">
                <a:cs typeface="Times New Roman" panose="02020603050405020304" pitchFamily="18" charset="0"/>
              </a:rPr>
              <a:t>lobes.</a:t>
            </a:r>
          </a:p>
          <a:p>
            <a:pPr marL="285750" indent="-285750" algn="ctr">
              <a:buFont typeface="Arial" panose="020B0604020202020204" pitchFamily="34" charset="0"/>
              <a:buChar char="•"/>
            </a:pPr>
            <a:r>
              <a:rPr lang="en-US" altLang="en-US" dirty="0" smtClean="0">
                <a:solidFill>
                  <a:srgbClr val="000000"/>
                </a:solidFill>
                <a:cs typeface="Times New Roman" panose="02020603050405020304" pitchFamily="18" charset="0"/>
              </a:rPr>
              <a:t>The</a:t>
            </a:r>
            <a:r>
              <a:rPr lang="en-US" altLang="en-US" dirty="0">
                <a:solidFill>
                  <a:srgbClr val="000000"/>
                </a:solidFill>
                <a:cs typeface="Times New Roman" panose="02020603050405020304" pitchFamily="18" charset="0"/>
              </a:rPr>
              <a:t> </a:t>
            </a:r>
            <a:r>
              <a:rPr lang="en-US" altLang="en-US" dirty="0">
                <a:solidFill>
                  <a:srgbClr val="262626"/>
                </a:solidFill>
                <a:cs typeface="Times New Roman" panose="02020603050405020304" pitchFamily="18" charset="0"/>
              </a:rPr>
              <a:t>frontal </a:t>
            </a:r>
            <a:r>
              <a:rPr lang="en-US" altLang="en-US" dirty="0" smtClean="0">
                <a:solidFill>
                  <a:srgbClr val="262626"/>
                </a:solidFill>
                <a:cs typeface="Times New Roman" panose="02020603050405020304" pitchFamily="18" charset="0"/>
              </a:rPr>
              <a:t>lobe</a:t>
            </a:r>
            <a:r>
              <a:rPr lang="en-US" altLang="en-US" dirty="0">
                <a:solidFill>
                  <a:srgbClr val="000000"/>
                </a:solidFill>
                <a:cs typeface="Times New Roman" panose="02020603050405020304" pitchFamily="18" charset="0"/>
              </a:rPr>
              <a:t> is associated with </a:t>
            </a:r>
            <a:r>
              <a:rPr lang="en-US" altLang="en-US" dirty="0">
                <a:solidFill>
                  <a:srgbClr val="262626"/>
                </a:solidFill>
                <a:cs typeface="Times New Roman" panose="02020603050405020304" pitchFamily="18" charset="0"/>
              </a:rPr>
              <a:t>executive functions</a:t>
            </a:r>
            <a:r>
              <a:rPr lang="en-US" altLang="en-US" dirty="0">
                <a:solidFill>
                  <a:srgbClr val="000000"/>
                </a:solidFill>
                <a:cs typeface="Times New Roman" panose="02020603050405020304" pitchFamily="18" charset="0"/>
              </a:rPr>
              <a:t> and motor </a:t>
            </a:r>
            <a:r>
              <a:rPr lang="en-US" altLang="en-US" dirty="0" smtClean="0">
                <a:solidFill>
                  <a:srgbClr val="000000"/>
                </a:solidFill>
                <a:cs typeface="Times New Roman" panose="02020603050405020304" pitchFamily="18" charset="0"/>
              </a:rPr>
              <a:t>performance.</a:t>
            </a:r>
          </a:p>
          <a:p>
            <a:pPr marL="285750" indent="-285750" algn="ctr">
              <a:buFont typeface="Arial" panose="020B0604020202020204" pitchFamily="34" charset="0"/>
              <a:buChar char="•"/>
            </a:pPr>
            <a:r>
              <a:rPr lang="en-US" altLang="en-US" dirty="0" smtClean="0">
                <a:solidFill>
                  <a:srgbClr val="000000"/>
                </a:solidFill>
                <a:cs typeface="Times New Roman" panose="02020603050405020304" pitchFamily="18" charset="0"/>
              </a:rPr>
              <a:t>The </a:t>
            </a:r>
            <a:r>
              <a:rPr lang="en-US" altLang="en-US" dirty="0">
                <a:solidFill>
                  <a:srgbClr val="000000"/>
                </a:solidFill>
                <a:cs typeface="Times New Roman" panose="02020603050405020304" pitchFamily="18" charset="0"/>
              </a:rPr>
              <a:t>occipital lobe is the visual-processing center of the </a:t>
            </a:r>
            <a:r>
              <a:rPr lang="en-US" altLang="en-US" dirty="0" smtClean="0">
                <a:solidFill>
                  <a:srgbClr val="000000"/>
                </a:solidFill>
                <a:cs typeface="Times New Roman" panose="02020603050405020304" pitchFamily="18" charset="0"/>
              </a:rPr>
              <a:t>brain.</a:t>
            </a:r>
          </a:p>
          <a:p>
            <a:pPr marL="285750" indent="-285750" algn="ctr">
              <a:buFont typeface="Arial" panose="020B0604020202020204" pitchFamily="34" charset="0"/>
              <a:buChar char="•"/>
            </a:pPr>
            <a:r>
              <a:rPr lang="en-US" altLang="en-US" dirty="0" smtClean="0">
                <a:solidFill>
                  <a:srgbClr val="000000"/>
                </a:solidFill>
                <a:cs typeface="Times New Roman" panose="02020603050405020304" pitchFamily="18" charset="0"/>
              </a:rPr>
              <a:t>The </a:t>
            </a:r>
            <a:r>
              <a:rPr lang="en-US" altLang="en-US" dirty="0">
                <a:solidFill>
                  <a:srgbClr val="000000"/>
                </a:solidFill>
                <a:cs typeface="Times New Roman" panose="02020603050405020304" pitchFamily="18" charset="0"/>
              </a:rPr>
              <a:t>parietal lobe is associated with sensory skills.</a:t>
            </a:r>
            <a:r>
              <a:rPr lang="en-US" altLang="en-US" dirty="0">
                <a:cs typeface="Times New Roman" panose="02020603050405020304" pitchFamily="18" charset="0"/>
              </a:rPr>
              <a:t/>
            </a:r>
            <a:br>
              <a:rPr lang="en-US" altLang="en-US" dirty="0">
                <a:cs typeface="Times New Roman" panose="02020603050405020304" pitchFamily="18" charset="0"/>
              </a:rPr>
            </a:br>
            <a:r>
              <a:rPr lang="en-US" dirty="0">
                <a:cs typeface="Times New Roman" panose="02020603050405020304" pitchFamily="18" charset="0"/>
              </a:rPr>
              <a:t/>
            </a:r>
            <a:br>
              <a:rPr lang="en-US" dirty="0">
                <a:cs typeface="Times New Roman" panose="02020603050405020304" pitchFamily="18" charset="0"/>
              </a:rPr>
            </a:br>
            <a:endParaRPr lang="en-US" dirty="0">
              <a:cs typeface="Times New Roman" panose="02020603050405020304" pitchFamily="18" charset="0"/>
            </a:endParaRPr>
          </a:p>
        </p:txBody>
      </p:sp>
    </p:spTree>
    <p:extLst>
      <p:ext uri="{BB962C8B-B14F-4D97-AF65-F5344CB8AC3E}">
        <p14:creationId xmlns:p14="http://schemas.microsoft.com/office/powerpoint/2010/main" val="4181543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Diencephalon</a:t>
            </a:r>
            <a:endParaRPr lang="en-US"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9533" r="27667"/>
          <a:stretch/>
        </p:blipFill>
        <p:spPr>
          <a:xfrm>
            <a:off x="838200" y="1690688"/>
            <a:ext cx="5999746" cy="4351338"/>
          </a:xfrm>
        </p:spPr>
      </p:pic>
      <p:sp>
        <p:nvSpPr>
          <p:cNvPr id="7" name="TextBox 6"/>
          <p:cNvSpPr txBox="1"/>
          <p:nvPr/>
        </p:nvSpPr>
        <p:spPr>
          <a:xfrm>
            <a:off x="4314549" y="6038359"/>
            <a:ext cx="967666" cy="276999"/>
          </a:xfrm>
          <a:prstGeom prst="rect">
            <a:avLst/>
          </a:prstGeom>
          <a:noFill/>
        </p:spPr>
        <p:txBody>
          <a:bodyPr wrap="square" rtlCol="0">
            <a:spAutoFit/>
          </a:bodyPr>
          <a:lstStyle/>
          <a:p>
            <a:r>
              <a:rPr lang="en-US" sz="1200" dirty="0" smtClean="0"/>
              <a:t>By: Jenny Jin</a:t>
            </a:r>
            <a:endParaRPr lang="en-US" sz="1200" dirty="0"/>
          </a:p>
        </p:txBody>
      </p:sp>
      <p:sp>
        <p:nvSpPr>
          <p:cNvPr id="8" name="TextBox 7"/>
          <p:cNvSpPr txBox="1"/>
          <p:nvPr/>
        </p:nvSpPr>
        <p:spPr>
          <a:xfrm>
            <a:off x="6837946" y="2427535"/>
            <a:ext cx="5049254"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Main </a:t>
            </a:r>
            <a:r>
              <a:rPr lang="en-US" dirty="0"/>
              <a:t>structures of the diencephalon include the </a:t>
            </a:r>
            <a:r>
              <a:rPr lang="en-US" u="sng" dirty="0"/>
              <a:t>hypothalamus</a:t>
            </a:r>
            <a:r>
              <a:rPr lang="en-US" dirty="0"/>
              <a:t>, </a:t>
            </a:r>
            <a:r>
              <a:rPr lang="en-US" u="sng" dirty="0"/>
              <a:t>thalamus</a:t>
            </a:r>
            <a:r>
              <a:rPr lang="en-US" dirty="0"/>
              <a:t>, </a:t>
            </a:r>
            <a:r>
              <a:rPr lang="en-US" dirty="0" smtClean="0"/>
              <a:t>and the </a:t>
            </a:r>
            <a:r>
              <a:rPr lang="en-US" u="sng" dirty="0" smtClean="0"/>
              <a:t>epithalamus</a:t>
            </a:r>
            <a:r>
              <a:rPr lang="en-US" dirty="0" smtClean="0"/>
              <a:t> </a:t>
            </a:r>
            <a:r>
              <a:rPr lang="en-US" dirty="0"/>
              <a:t>(including the pineal </a:t>
            </a:r>
            <a:r>
              <a:rPr lang="en-US" dirty="0" smtClean="0"/>
              <a:t>gland). The diencephalon relays sensory information between </a:t>
            </a:r>
            <a:r>
              <a:rPr lang="en-US" dirty="0"/>
              <a:t>brain regions and controls many autonomic functions of the </a:t>
            </a:r>
            <a:r>
              <a:rPr lang="en-US" u="sng" dirty="0"/>
              <a:t>peripheral nervous system</a:t>
            </a:r>
            <a:r>
              <a:rPr lang="en-US" dirty="0" smtClean="0"/>
              <a:t>.</a:t>
            </a:r>
          </a:p>
          <a:p>
            <a:pPr marL="285750" indent="-285750">
              <a:buFont typeface="Arial" panose="020B0604020202020204" pitchFamily="34" charset="0"/>
              <a:buChar char="•"/>
            </a:pPr>
            <a:r>
              <a:rPr lang="en-US" dirty="0" smtClean="0"/>
              <a:t>Hypothalamus: maintains homeostasis</a:t>
            </a:r>
          </a:p>
          <a:p>
            <a:pPr marL="285750" indent="-285750">
              <a:buFont typeface="Arial" panose="020B0604020202020204" pitchFamily="34" charset="0"/>
              <a:buChar char="•"/>
            </a:pPr>
            <a:r>
              <a:rPr lang="en-US" dirty="0" smtClean="0"/>
              <a:t>Thalamus: controls sensory perception, movement, sleep, and consciousness</a:t>
            </a:r>
          </a:p>
          <a:p>
            <a:pPr marL="285750" indent="-285750">
              <a:buFont typeface="Arial" panose="020B0604020202020204" pitchFamily="34" charset="0"/>
              <a:buChar char="•"/>
            </a:pPr>
            <a:r>
              <a:rPr lang="en-US" dirty="0" smtClean="0"/>
              <a:t>Epithalamus: produces important hormones</a:t>
            </a:r>
          </a:p>
          <a:p>
            <a:endParaRPr lang="en-US" dirty="0"/>
          </a:p>
        </p:txBody>
      </p:sp>
    </p:spTree>
    <p:extLst>
      <p:ext uri="{BB962C8B-B14F-4D97-AF65-F5344CB8AC3E}">
        <p14:creationId xmlns:p14="http://schemas.microsoft.com/office/powerpoint/2010/main" val="1277615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TotalTime>
  <Words>1766</Words>
  <Application>Microsoft Office PowerPoint</Application>
  <PresentationFormat>Widescreen</PresentationFormat>
  <Paragraphs>160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Nervous System</vt:lpstr>
      <vt:lpstr>What is the nervous system?</vt:lpstr>
      <vt:lpstr>Somatic Nervous System</vt:lpstr>
      <vt:lpstr>Autonomic Nervous System</vt:lpstr>
      <vt:lpstr>PowerPoint Presentation</vt:lpstr>
      <vt:lpstr>Interaction of Two Neurons</vt:lpstr>
      <vt:lpstr>Simple Reflex Arc</vt:lpstr>
      <vt:lpstr>Cerebral Hemispheres</vt:lpstr>
      <vt:lpstr>Diencephalon</vt:lpstr>
      <vt:lpstr>Brain stem</vt:lpstr>
      <vt:lpstr>Cerebellum</vt:lpstr>
      <vt:lpstr>How a Nerve Impulse Travels</vt:lpstr>
      <vt:lpstr>PowerPoint Presentation</vt:lpstr>
      <vt:lpstr>Neurotransmitters</vt:lpstr>
      <vt:lpstr>IPSP vs. EPSP</vt:lpstr>
      <vt:lpstr>Amyotrophic Lateral Sclerosis</vt:lpstr>
      <vt:lpstr>Amyotrophic Lateral Sclerosis (cont.)</vt:lpstr>
      <vt:lpstr>Epilepsy</vt:lpstr>
      <vt:lpstr>Epilepsy (cont.)</vt:lpstr>
      <vt:lpstr>Bibliography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Nervous System</dc:title>
  <dc:creator>Jenny Jin</dc:creator>
  <cp:lastModifiedBy>Jenny Jin</cp:lastModifiedBy>
  <cp:revision>31</cp:revision>
  <dcterms:created xsi:type="dcterms:W3CDTF">2015-10-14T22:40:28Z</dcterms:created>
  <dcterms:modified xsi:type="dcterms:W3CDTF">2015-10-16T05:37:27Z</dcterms:modified>
</cp:coreProperties>
</file>