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7B74-B26D-4251-83D5-679F6805D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DF262-9D91-45E7-B686-AA6C7E5E2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F421-5BA5-4D0F-9ABD-04B545DAD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1488B-2FB0-4584-B64E-0EEF1500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7AB42-4A19-43AB-9EDC-124D0D52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5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FA2F-437C-424E-ACCB-60A5011B4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E0EEC-80D2-4F40-8B91-6BE607C20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C0615-7CF3-46E8-BDE0-8CD0D48F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6FE9D-D48A-4C84-90CF-4F05733F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3F4BB-F1A9-4B39-9236-25B30AFC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7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CF6713-29A4-4EE7-B85C-2FDD29225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4CD14-1833-4A31-B22A-1C779322E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A58B2-F9A0-4842-A4E9-4988C9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EE2B3-E5F2-41C2-9207-3DAC4A8A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77F03-EBE6-4FC8-B393-03FC92E5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7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8799-0F33-449F-9F27-7BD74E8C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342B-7A78-498E-943F-91872DDB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A4FB7-6E27-48E6-8E94-44A3EFF5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9A4EB-7E9D-421E-8866-FF3643075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CCE0-360B-4A89-98AC-62A6ABEF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8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3DAD-5744-434F-9771-9C256159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F7D5B-AA88-403A-84AA-7D01A940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95FB2-B533-4419-BA41-5365488A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7310-BA74-43BC-BE7E-0AE53B86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1BC44-5A60-43B4-B0D9-D6965CC3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0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1E83-518D-47E7-97E1-BD18DC86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EA7F6-9991-4AB2-8DC6-2319FE48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78FB-977F-4E0E-A992-7A2C6FAB4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B123A-BBF3-4D15-BC2C-DE3CFF9E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C8FA3-111F-4AB0-938A-2BF0DAFC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278C5-FD0A-4B3A-AEBE-5EB1E14A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3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4645-7FA0-4362-92BF-5BEE15D2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D11CE-DFB6-49A6-93AE-1012C0FA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2DC9D-2BE6-4F8F-B7E7-313ABEEC6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EC336-4457-4620-86A0-5F85DFE6F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4C376-59FD-409B-A60F-98308A914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8C7C6-0BEE-45C5-8987-5B713E46C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2EFBC-6488-4D35-B16A-47C972F8E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8491CB-C3D3-474F-B4BE-6B3F39A9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6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6CDB8-90A6-40A8-864E-8514AD1A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B528A-29B3-4F88-815A-E1E72B4A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76491-AD00-4CBA-931E-AB0D9957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3B702F-E1F1-469D-A33C-0CA844EC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3A5D90-7981-4DF8-BFB4-8E12B3AE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640A30-27C3-4178-A309-EFCD00DE1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9CFAD-9B05-4DD6-BF2B-EB54E6D4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7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7EA6-0600-454C-A605-F2F279F1C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4B1E-1E6A-425A-B32C-43FFBB5FF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79143-CED0-426F-BC64-8F47D7B6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1A937-6BD4-4814-A877-441CB38C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554C5-21DF-4EEA-896B-0A064C72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19D82-AA30-4D99-B19D-AADE08F4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42F-2BE3-4434-B6DC-57E223B6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8AE17B-714C-4DCE-99D5-BE2F22F84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68AED-782C-4404-830B-E86BB8EC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D814B-8F30-4798-95EB-E97C8F09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39AA5-A349-45D7-AA37-7FD500FF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826AF-613B-437A-8337-F6FDADAC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2EC3A-8261-428D-A0B9-7B180E91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C4404-903C-4EFA-9CD5-F71936839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2598-91A2-40A7-B111-0E3CE6701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9822-01E6-4967-8DD4-75A48567EB40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42C2-D04A-44F2-9BBC-C9218DF10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235E-CBEB-4B9D-ADE2-5DF905224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EACF-0739-4940-8265-87A77E1DC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ibguides.asu.edu/MarchMammalMadness/HowToPla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mmalssuck.blogspot.com/2021/02/march-mammal-madness-2021.html?fbclid=IwAR27_C-wKc01sIzDiIAamtPbiUl9ByUCPSTX7u9P1chDYREeotdSOKc7hz0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tjZGx6mFI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ammalMadness/" TargetMode="External"/><Relationship Id="rId2" Type="http://schemas.openxmlformats.org/officeDocument/2006/relationships/hyperlink" Target="https://libguides.asu.edu/MarchMammalMadness#2021MMMk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https://libguides.asu.edu/ld.php?content_id=587493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cccooperagency.files.wordpress.com/2012/04/u-turn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cooperagency.files.wordpress.com/2012/04/u-tur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03F4108-A0A1-4D67-A804-AA6A4CDCC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3" y="4264646"/>
            <a:ext cx="9674088" cy="225148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MARCH MAMMAL MADNESS 2021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Info from </a:t>
            </a:r>
            <a:r>
              <a:rPr lang="en-US" sz="2800" dirty="0">
                <a:latin typeface="Comic Sans MS" panose="030F0702030302020204" pitchFamily="66" charset="0"/>
                <a:hlinkClick r:id="rId2"/>
              </a:rPr>
              <a:t>Arizona State University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000" b="1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FEB 12 Educators Early Materials Request form opens</a:t>
            </a:r>
            <a:br>
              <a:rPr lang="en-US" sz="2000" b="1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br>
              <a:rPr lang="en-US" sz="2000" b="1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b="1" i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FEB 22 Early material to Educators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Slide show by Kelly Riedell/Brookings Biology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22798-57DD-4793-BA49-04A4CABFF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05" y="341865"/>
            <a:ext cx="3533775" cy="3762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A2CB4-A05E-4017-8DE3-4ABE4AD98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1" y="383007"/>
            <a:ext cx="4880391" cy="36602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21708-DB6B-4A26-86DD-339DA80E04DA}"/>
              </a:ext>
            </a:extLst>
          </p:cNvPr>
          <p:cNvSpPr txBox="1"/>
          <p:nvPr/>
        </p:nvSpPr>
        <p:spPr>
          <a:xfrm>
            <a:off x="6202017" y="2725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https://giphy.com/gifs/jon-stewart-daily-show-reaction-gifs-12WPxqBJAwOuIM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F947C-BFC1-400D-B26B-E141DE4553C8}"/>
              </a:ext>
            </a:extLst>
          </p:cNvPr>
          <p:cNvSpPr txBox="1"/>
          <p:nvPr/>
        </p:nvSpPr>
        <p:spPr>
          <a:xfrm>
            <a:off x="1245703" y="27251"/>
            <a:ext cx="64471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https://libapps.s3.amazonaws.com/accounts/46633/images/LoveMMM.png</a:t>
            </a:r>
          </a:p>
        </p:txBody>
      </p:sp>
    </p:spTree>
    <p:extLst>
      <p:ext uri="{BB962C8B-B14F-4D97-AF65-F5344CB8AC3E}">
        <p14:creationId xmlns:p14="http://schemas.microsoft.com/office/powerpoint/2010/main" val="121791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1" y="963879"/>
            <a:ext cx="11927094" cy="3992435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en-US" sz="7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battles are NOT always “nature, red in tooth and claw.” </a:t>
            </a:r>
          </a:p>
          <a:p>
            <a:pPr marL="0" indent="0" algn="l">
              <a:buNone/>
            </a:pPr>
            <a:r>
              <a:rPr lang="en-US" sz="7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Sometimes the winner "wins" by displacing the other at a feeding location, sometimes a powerful animal doesn't attack because it is not motivated to- a few years ago in the “Who in the What Now?” Division we had a dhole lose to a binturong because the night before dhole had gorged on babirusa and the gut passage time of wild canids is 24-48 hours. </a:t>
            </a:r>
          </a:p>
          <a:p>
            <a:pPr marL="0" indent="0" algn="l">
              <a:buNone/>
            </a:pPr>
            <a:r>
              <a:rPr lang="en-US" sz="7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This meant that the dhole was still full from the night before and unwilling to take the risks of tangling with the binturong. Even a small claw cut or bite wound can get infected and lots of times an animal will back down rather than take a risk for little potential benefit.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E68F1F-7A07-44C1-AE39-7E522E355869}"/>
              </a:ext>
            </a:extLst>
          </p:cNvPr>
          <p:cNvSpPr txBox="1"/>
          <p:nvPr/>
        </p:nvSpPr>
        <p:spPr>
          <a:xfrm>
            <a:off x="129071" y="92332"/>
            <a:ext cx="7388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Is the battle always to the death?</a:t>
            </a:r>
          </a:p>
        </p:txBody>
      </p:sp>
    </p:spTree>
    <p:extLst>
      <p:ext uri="{BB962C8B-B14F-4D97-AF65-F5344CB8AC3E}">
        <p14:creationId xmlns:p14="http://schemas.microsoft.com/office/powerpoint/2010/main" val="223277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276998"/>
            <a:ext cx="11860834" cy="425524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What is an "upset"?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This is when a low ranked team beats a high ranked team. 9 beating 8 isn't a super impressive upset.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In the actual NCAA tournament, upsets happen when a 12 will beat a 5 or an 11 will beat a 6, once every few years a 15 will beat a 2 in the first round.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For example,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“Coming off its 11th national championship the season before, UCLA was ready to make another run through the 1996 NCAA tournament as a No. 4 seed. But in his final year as coach, Pete Carril and his 13 seeded Princeton offense got the best of the Bruins, stunning Jim Harrick’s squad in the first round with a last-second basket on a backdoor cut.”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87F8AF-F02E-43C4-94E3-23E64F433F3B}"/>
              </a:ext>
            </a:extLst>
          </p:cNvPr>
          <p:cNvSpPr txBox="1"/>
          <p:nvPr/>
        </p:nvSpPr>
        <p:spPr>
          <a:xfrm>
            <a:off x="145636" y="5016815"/>
            <a:ext cx="10389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What is a “Cinderella” team?</a:t>
            </a:r>
          </a:p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 "cinderella" team is a low-ranked team that progresses multiple rounds of the tournament systematically beating higher ranked teams.</a:t>
            </a:r>
          </a:p>
        </p:txBody>
      </p:sp>
    </p:spTree>
    <p:extLst>
      <p:ext uri="{BB962C8B-B14F-4D97-AF65-F5344CB8AC3E}">
        <p14:creationId xmlns:p14="http://schemas.microsoft.com/office/powerpoint/2010/main" val="111376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276999"/>
            <a:ext cx="11900590" cy="40697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So should I always pick the better ranked mammal?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No! Real fans don’t abandon their favorite animals just because they are pathetic at this kind of battle (although hopefully well-suited to their particular ecological niche). People will clown you if your bracket is TOO conservative by always picking the better-ranked team.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Also the rankings are not infallible and there are upsets in nature too. Upsets are what make March Mammal Madness exciting. Like in 2015 when #3 seed Quokka exited stage left for those sweet burger rings, allowing #14 seed Numbat to advance!!! OMG! WHO SAW THAT COMING!?!?!?!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212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276999"/>
            <a:ext cx="11900590" cy="406971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Wait, I thought this was a battle of mammals! </a:t>
            </a:r>
            <a:b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What are all those #AltMammals doing here?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Did you know that longtime MMM co-organizers Ch</a:t>
            </a:r>
            <a:r>
              <a:rPr lang="en-US" sz="2400" dirty="0">
                <a:solidFill>
                  <a:srgbClr val="333333"/>
                </a:solidFill>
                <a:latin typeface="Comic Sans MS" panose="030F0702030302020204" pitchFamily="66" charset="0"/>
              </a:rPr>
              <a:t>ris Anderson and Josh Drew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aren't even </a:t>
            </a:r>
            <a:r>
              <a:rPr lang="en-US" sz="2400" b="0" i="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mammalogists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?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Chris is an entomologist and Josh is a marine biologist who primarily studies fish! AND well, apparently people see "cats" everywhere they look.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Most importantly, all animals are awesome, so March Mammal Madness puts an asterisk behind 'Mammal.'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205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DFD5D4-4BDB-45C2-8C5F-FF0CB8D30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56" t="28050" r="26204" b="17252"/>
          <a:stretch/>
        </p:blipFill>
        <p:spPr>
          <a:xfrm>
            <a:off x="131553" y="397072"/>
            <a:ext cx="10022995" cy="6259712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A4824D1-9418-4AC6-BA31-E240C058A866}"/>
              </a:ext>
            </a:extLst>
          </p:cNvPr>
          <p:cNvSpPr txBox="1"/>
          <p:nvPr/>
        </p:nvSpPr>
        <p:spPr>
          <a:xfrm>
            <a:off x="0" y="-18426"/>
            <a:ext cx="112411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https://mammalssuck.blogspot.com/2021/02/march-mammal-madness-2021.html?fbclid=IwAR27_C-wKc01sIzDiIAamtPbiUl9ByUCPSTX7u9P1chDYREeotdSOKc7hz0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7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March Mammal Madness Explained">
            <a:hlinkClick r:id="" action="ppaction://media"/>
            <a:extLst>
              <a:ext uri="{FF2B5EF4-FFF2-40B4-BE49-F238E27FC236}">
                <a16:creationId xmlns:a16="http://schemas.microsoft.com/office/drawing/2014/main" id="{DDEE0F5B-6F5C-4D79-A862-A186D6D9F7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985" y="752061"/>
            <a:ext cx="9475890" cy="535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4" y="225287"/>
            <a:ext cx="11698357" cy="6626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How to Get Started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5CEEB-98FE-4B37-BEC3-B43FB66768E2}"/>
              </a:ext>
            </a:extLst>
          </p:cNvPr>
          <p:cNvSpPr txBox="1"/>
          <p:nvPr/>
        </p:nvSpPr>
        <p:spPr>
          <a:xfrm>
            <a:off x="246822" y="861392"/>
            <a:ext cx="1169835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Get your bracket! 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February 26, 2021</a:t>
            </a:r>
          </a:p>
          <a:p>
            <a:pPr algn="l">
              <a:buFont typeface="+mj-lt"/>
              <a:buAutoNum type="arabicPeriod"/>
            </a:pPr>
            <a:endParaRPr lang="en-US" sz="28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+mj-lt"/>
              <a:buAutoNum type="arabicPeriod"/>
            </a:pPr>
            <a:r>
              <a:rPr lang="en-US" sz="2800" dirty="0">
                <a:solidFill>
                  <a:srgbClr val="333333"/>
                </a:solidFill>
                <a:latin typeface="Comic Sans MS" panose="030F0702030302020204" pitchFamily="66" charset="0"/>
              </a:rPr>
              <a:t>Research and p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ick your winners by March 8 for the Wild Card!</a:t>
            </a:r>
          </a:p>
          <a:p>
            <a:pPr algn="l">
              <a:buFont typeface="+mj-lt"/>
              <a:buAutoNum type="arabicPeriod"/>
            </a:pPr>
            <a:endParaRPr lang="en-US" sz="28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Follow the action (Tournament schedule coming soon)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Live on Twitter: Follow </a:t>
            </a:r>
            <a:r>
              <a:rPr lang="en-US" sz="2800" b="0" i="0" u="none" strike="noStrike" dirty="0">
                <a:solidFill>
                  <a:srgbClr val="A30046"/>
                </a:solidFill>
                <a:effectLst/>
                <a:latin typeface="Comic Sans MS" panose="030F0702030302020204" pitchFamily="66" charset="0"/>
              </a:rPr>
              <a:t>#2021MMM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or </a:t>
            </a:r>
            <a:r>
              <a:rPr lang="en-US" sz="2800" b="0" i="0" u="none" strike="noStrike" dirty="0">
                <a:solidFill>
                  <a:srgbClr val="A30046"/>
                </a:solidFill>
                <a:effectLst/>
                <a:latin typeface="Comic Sans MS" panose="030F0702030302020204" pitchFamily="66" charset="0"/>
              </a:rPr>
              <a:t>@2021MMMletsgo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- a curated twitter account that only includes bout tweets, not spectator trash talk. Teachers may also want to use</a:t>
            </a:r>
            <a:r>
              <a:rPr lang="en-US" sz="2800" b="0" i="0" u="none" strike="noStrike" dirty="0">
                <a:solidFill>
                  <a:srgbClr val="A30046"/>
                </a:solidFill>
                <a:effectLst/>
                <a:latin typeface="Comic Sans MS" panose="030F0702030302020204" pitchFamily="66" charset="0"/>
                <a:hlinkClick r:id="rId2"/>
              </a:rPr>
              <a:t> </a:t>
            </a:r>
            <a:r>
              <a:rPr lang="en-US" sz="2800" b="0" i="0" u="none" strike="noStrike" dirty="0">
                <a:solidFill>
                  <a:srgbClr val="A30046"/>
                </a:solidFill>
                <a:effectLst/>
                <a:latin typeface="Comic Sans MS" panose="030F0702030302020204" pitchFamily="66" charset="0"/>
              </a:rPr>
              <a:t>#2021MMMk12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 with their students for a more student-friendly twitter feed.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Read archived bouts, summaries, and videos here daily after each match if you can't participate live.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A30046"/>
                </a:solidFill>
                <a:effectLst/>
                <a:latin typeface="Comic Sans MS" panose="030F0702030302020204" pitchFamily="66" charset="0"/>
                <a:hlinkClick r:id="rId3"/>
              </a:rPr>
              <a:t>March Mammal Madness Facebook Page</a:t>
            </a:r>
            <a:endParaRPr lang="en-US" sz="28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9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91157"/>
            <a:ext cx="11738113" cy="12753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FAQ’s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D7723-448B-4C8A-B7F3-A049F8E7D519}"/>
              </a:ext>
            </a:extLst>
          </p:cNvPr>
          <p:cNvSpPr txBox="1"/>
          <p:nvPr/>
        </p:nvSpPr>
        <p:spPr>
          <a:xfrm>
            <a:off x="119270" y="59002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2" action="ppaction://hlinksldjump"/>
              </a:rPr>
              <a:t>How are the winners determined?</a:t>
            </a:r>
            <a:endParaRPr lang="en-US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F813E-D574-4654-AC4B-13D350354072}"/>
              </a:ext>
            </a:extLst>
          </p:cNvPr>
          <p:cNvSpPr txBox="1"/>
          <p:nvPr/>
        </p:nvSpPr>
        <p:spPr>
          <a:xfrm>
            <a:off x="7964557" y="859803"/>
            <a:ext cx="3697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hlinkClick r:id="rId3" action="ppaction://hlinksldjump"/>
              </a:rPr>
              <a:t>Example Play by Plays</a:t>
            </a:r>
            <a:endParaRPr lang="en-US" sz="2400" b="0" i="0" dirty="0"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DAC4A-3707-4F03-84C4-C5F457F486C5}"/>
              </a:ext>
            </a:extLst>
          </p:cNvPr>
          <p:cNvSpPr txBox="1"/>
          <p:nvPr/>
        </p:nvSpPr>
        <p:spPr>
          <a:xfrm>
            <a:off x="119270" y="11573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4" action="ppaction://hlinksldjump"/>
              </a:rPr>
              <a:t>How do I play?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11EE8-EC19-4906-9C0C-DD1F12C7DC0D}"/>
              </a:ext>
            </a:extLst>
          </p:cNvPr>
          <p:cNvSpPr txBox="1"/>
          <p:nvPr/>
        </p:nvSpPr>
        <p:spPr>
          <a:xfrm>
            <a:off x="0" y="4615317"/>
            <a:ext cx="996563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5" action="ppaction://hlinksldjump"/>
              </a:rPr>
              <a:t>So should I always pick the better ranked mammal?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99D334-CDEF-4D03-8C17-E4244367434C}"/>
              </a:ext>
            </a:extLst>
          </p:cNvPr>
          <p:cNvSpPr txBox="1"/>
          <p:nvPr/>
        </p:nvSpPr>
        <p:spPr>
          <a:xfrm>
            <a:off x="119270" y="1744227"/>
            <a:ext cx="809707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6" action="ppaction://hlinksldjump"/>
              </a:rPr>
              <a:t>What do the numbers next to the Mammals mean?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29188-AAFC-4C13-A1EB-6E20B0ED9E14}"/>
              </a:ext>
            </a:extLst>
          </p:cNvPr>
          <p:cNvSpPr txBox="1"/>
          <p:nvPr/>
        </p:nvSpPr>
        <p:spPr>
          <a:xfrm>
            <a:off x="119270" y="2378689"/>
            <a:ext cx="10614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7" action="ppaction://hlinksldjump"/>
              </a:rPr>
              <a:t>Are the battles one on one, or do social mammals get their buddies?</a:t>
            </a:r>
            <a:endParaRPr lang="en-US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A4111-F47C-40C0-B34B-09F9E778417C}"/>
              </a:ext>
            </a:extLst>
          </p:cNvPr>
          <p:cNvSpPr txBox="1"/>
          <p:nvPr/>
        </p:nvSpPr>
        <p:spPr>
          <a:xfrm>
            <a:off x="119270" y="301161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8" action="ppaction://hlinksldjump"/>
              </a:rPr>
              <a:t>Is the battle always to the death?</a:t>
            </a:r>
            <a:endParaRPr lang="en-US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76903-0E80-4A1B-8A27-4886834A86EB}"/>
              </a:ext>
            </a:extLst>
          </p:cNvPr>
          <p:cNvSpPr txBox="1"/>
          <p:nvPr/>
        </p:nvSpPr>
        <p:spPr>
          <a:xfrm>
            <a:off x="92766" y="3807057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9" action="ppaction://hlinksldjump"/>
              </a:rPr>
              <a:t>What is an "upset"?</a:t>
            </a:r>
            <a:endParaRPr lang="en-US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2F5C08-F0A0-455C-BE17-8F1C880154E7}"/>
              </a:ext>
            </a:extLst>
          </p:cNvPr>
          <p:cNvSpPr txBox="1"/>
          <p:nvPr/>
        </p:nvSpPr>
        <p:spPr>
          <a:xfrm>
            <a:off x="119270" y="5410761"/>
            <a:ext cx="12006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10" action="ppaction://hlinksldjump"/>
              </a:rPr>
              <a:t>Wait, I thought this was a battle of mammals! 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10" action="ppaction://hlinksldjump"/>
              </a:rPr>
            </a:b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hlinkClick r:id="rId10" action="ppaction://hlinksldjump"/>
              </a:rPr>
              <a:t>What are all those #AltMammals doing here?</a:t>
            </a:r>
            <a:endParaRPr lang="en-US" sz="24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FF6E8-6B63-4AA3-96D8-1850B8693B89}"/>
              </a:ext>
            </a:extLst>
          </p:cNvPr>
          <p:cNvSpPr txBox="1"/>
          <p:nvPr/>
        </p:nvSpPr>
        <p:spPr>
          <a:xfrm>
            <a:off x="8216347" y="66808"/>
            <a:ext cx="6141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  <a:hlinkClick r:id="rId11" action="ppaction://hlinksldjump"/>
              </a:rPr>
              <a:t>2020 CALENDAR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DE1E1C4-CD85-4760-BE46-277591DDF3D8}"/>
              </a:ext>
            </a:extLst>
          </p:cNvPr>
          <p:cNvSpPr txBox="1"/>
          <p:nvPr/>
        </p:nvSpPr>
        <p:spPr>
          <a:xfrm>
            <a:off x="0" y="647114"/>
            <a:ext cx="12192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organizers take information about each combatant's weaponry, armor, fight style, temperament/motivation, and any special skills/consideration and estimate a probability of the outcome and then use a random number generator to determine the outcome. This is why there are upsets in the tournament.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thing that can happen is if a species has to battle in an ecology that is really bad for it - for example, if a cold adapted species is battling in a tropical forest, it can dangerously overheat- changing the outcome probabilities. Sometimes an animal gets injured or snaps a canine in a previous round that carries over into the next round- just like an injury of a star player totally changes a basketball team's outcome. Also hiding or running away counts as a forfeit.</a:t>
            </a: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early rounds the battle location is in the preferred habitat of the better-ranked combatant in the battle, and ecology can play a huge role in what happens. Once to the Elite Trait, the battle location is random among 4 ecologies for the remaining battles. The location is announced right before the battle.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Participants fill out their brackets with their choices for the winners for each bout. Scoring occurs at the end of the tournament, points allocated as follows: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Wild Cart = 1 point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1 = 1 point each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2 = 2 points each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3 = 3 points each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4 = 5 points each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Round 5 = 6 points each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Champion= 13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5" y="89158"/>
            <a:ext cx="10515600" cy="12753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are the winners determined?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5F9353-67FB-40B4-8DCC-0F7A782AFB77}"/>
              </a:ext>
            </a:extLst>
          </p:cNvPr>
          <p:cNvSpPr txBox="1"/>
          <p:nvPr/>
        </p:nvSpPr>
        <p:spPr>
          <a:xfrm>
            <a:off x="7977809" y="6926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8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276999"/>
            <a:ext cx="10515600" cy="12753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Example of play by plays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5"/>
              </a:rPr>
              <a:t>https://cccooperagency.files.wordpress.com/2012/04/u-turn.jpg</a:t>
            </a:r>
            <a:endParaRPr lang="en-US" sz="1200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3ACA20C-71A7-4117-9BF0-2B2B588423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087" t="31682" r="21848" b="16699"/>
          <a:stretch/>
        </p:blipFill>
        <p:spPr>
          <a:xfrm>
            <a:off x="2345635" y="1232453"/>
            <a:ext cx="6268278" cy="4908006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277375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63950"/>
            <a:ext cx="10515600" cy="127538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play?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18846-58EB-43FD-850C-152E89272A60}"/>
              </a:ext>
            </a:extLst>
          </p:cNvPr>
          <p:cNvSpPr txBox="1"/>
          <p:nvPr/>
        </p:nvSpPr>
        <p:spPr>
          <a:xfrm>
            <a:off x="145636" y="869337"/>
            <a:ext cx="1190072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We can only suggest the following for maximal fun and learning. 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Print out the bracket, predict who will win in each of the match-ups in round one, then round two, and so on and so forth, all the way out to your prediction who wins the championship!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Get your friends, colleagues, and/or family to play. Post brackets on wall prominently.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Trash talk their selections that depart from yours. </a:t>
            </a:r>
          </a:p>
          <a:p>
            <a:pPr algn="l"/>
            <a:endParaRPr lang="en-US" sz="2000" dirty="0">
              <a:solidFill>
                <a:srgbClr val="333333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Follow along in real time to battle play by plays on Twitter by following hashtag #2021MMM or @2021MMMletsgo on scheduled bout nights. </a:t>
            </a:r>
          </a:p>
          <a:p>
            <a:pPr algn="l"/>
            <a:endParaRPr lang="en-US" sz="2000" b="0" i="0" dirty="0">
              <a:solidFill>
                <a:srgbClr val="333333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If twitter isn't your thing, check the </a:t>
            </a:r>
            <a:r>
              <a:rPr lang="en-US" sz="2000" dirty="0">
                <a:solidFill>
                  <a:srgbClr val="333333"/>
                </a:solidFill>
                <a:latin typeface="Comic Sans MS" panose="030F0702030302020204" pitchFamily="66" charset="0"/>
              </a:rPr>
              <a:t>F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acebook page, the blog, or this library guide for updates a couple hours AFTER the bouts conclude for the night (or the next morning)</a:t>
            </a:r>
          </a:p>
        </p:txBody>
      </p:sp>
    </p:spTree>
    <p:extLst>
      <p:ext uri="{BB962C8B-B14F-4D97-AF65-F5344CB8AC3E}">
        <p14:creationId xmlns:p14="http://schemas.microsoft.com/office/powerpoint/2010/main" val="255451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36" y="276999"/>
            <a:ext cx="11927094" cy="516964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What do the numbers next to the Mammals mean?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These correspond to the relative rankings among the species.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1 is the highest/best ranked team in the division and 16 is the lowest/worst - the number assigned is referred to as "seeding" but it's functionally interchangeable with ranking (seeded/ranked are therefore also interchangeable).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The single elimination bracket battle favors the strongest teams until you get out to the semi-finals: seed 1 plays (crushes) seed 16, seed 2 plays seed 15, etc.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As soon as a species loses, it's out of the tournament (unless it </a:t>
            </a:r>
            <a:r>
              <a:rPr lang="en-US" sz="2400" b="0" i="0" u="none" strike="noStrike" dirty="0">
                <a:effectLst/>
                <a:latin typeface="Comic Sans MS" panose="030F0702030302020204" pitchFamily="66" charset="0"/>
              </a:rPr>
              <a:t>Alt-Advances</a:t>
            </a:r>
            <a:r>
              <a:rPr lang="en-US" sz="2400" b="0" i="0" dirty="0">
                <a:effectLst/>
                <a:latin typeface="Comic Sans MS" panose="030F0702030302020204" pitchFamily="66" charset="0"/>
              </a:rPr>
              <a:t>)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870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D13E-CCD7-4C5F-8903-5CEC9603F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03" y="1074812"/>
            <a:ext cx="11867391" cy="490877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Typically, battles are one on one.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However, in 2017 there was a team: the Neanderthal Hunting Party, which was a small group of hunters working together with Neanderthal technology.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In general, assume that the combatants represent the most prime-aged, healthy and strong specimen of that species. </a:t>
            </a:r>
          </a:p>
          <a:p>
            <a:pPr marL="0" indent="0" algn="l">
              <a:buNone/>
            </a:pPr>
            <a:r>
              <a:rPr lang="en-U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Also, just as in nature, there can occasionally be scientifically-grounded outside interference.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7AE09-0A7D-4E07-99C2-4C63D14AF067}"/>
              </a:ext>
            </a:extLst>
          </p:cNvPr>
          <p:cNvGrpSpPr/>
          <p:nvPr/>
        </p:nvGrpSpPr>
        <p:grpSpPr>
          <a:xfrm>
            <a:off x="10323444" y="5555104"/>
            <a:ext cx="1559338" cy="1238946"/>
            <a:chOff x="10323444" y="5555104"/>
            <a:chExt cx="1559338" cy="123894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EC4FDB-976A-4488-B122-0E119F62DDE3}"/>
                </a:ext>
              </a:extLst>
            </p:cNvPr>
            <p:cNvSpPr txBox="1"/>
            <p:nvPr/>
          </p:nvSpPr>
          <p:spPr>
            <a:xfrm>
              <a:off x="10323444" y="6424718"/>
              <a:ext cx="1559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BACK TO FAQ’s</a:t>
              </a:r>
            </a:p>
          </p:txBody>
        </p:sp>
        <p:pic>
          <p:nvPicPr>
            <p:cNvPr id="1026" name="Picture 2">
              <a:hlinkClick r:id="rId2" action="ppaction://hlinksldjump"/>
              <a:extLst>
                <a:ext uri="{FF2B5EF4-FFF2-40B4-BE49-F238E27FC236}">
                  <a16:creationId xmlns:a16="http://schemas.microsoft.com/office/drawing/2014/main" id="{401FB0C5-49C2-460B-975D-FB19E99E1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236" y="5555104"/>
              <a:ext cx="883754" cy="869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C2EB2A-4367-4BA1-8883-9F5A3666CA7A}"/>
              </a:ext>
            </a:extLst>
          </p:cNvPr>
          <p:cNvSpPr txBox="1"/>
          <p:nvPr/>
        </p:nvSpPr>
        <p:spPr>
          <a:xfrm>
            <a:off x="7205870" y="0"/>
            <a:ext cx="75703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Image from: </a:t>
            </a:r>
            <a:r>
              <a:rPr lang="en-US" sz="1200" dirty="0">
                <a:hlinkClick r:id="rId4"/>
              </a:rPr>
              <a:t>https://cccooperagency.files.wordpress.com/2012/04/u-turn.jpg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6EC311-2F95-4608-8304-D267E40E12B9}"/>
              </a:ext>
            </a:extLst>
          </p:cNvPr>
          <p:cNvSpPr txBox="1"/>
          <p:nvPr/>
        </p:nvSpPr>
        <p:spPr>
          <a:xfrm>
            <a:off x="89417" y="315616"/>
            <a:ext cx="12013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Are the battles one on one, or do social mammals get their buddies?</a:t>
            </a:r>
          </a:p>
        </p:txBody>
      </p:sp>
    </p:spTree>
    <p:extLst>
      <p:ext uri="{BB962C8B-B14F-4D97-AF65-F5344CB8AC3E}">
        <p14:creationId xmlns:p14="http://schemas.microsoft.com/office/powerpoint/2010/main" val="3133334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1604</Words>
  <Application>Microsoft Office PowerPoint</Application>
  <PresentationFormat>Widescreen</PresentationFormat>
  <Paragraphs>98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19</cp:revision>
  <dcterms:created xsi:type="dcterms:W3CDTF">2021-02-07T15:44:17Z</dcterms:created>
  <dcterms:modified xsi:type="dcterms:W3CDTF">2021-02-08T16:03:01Z</dcterms:modified>
</cp:coreProperties>
</file>